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sldIdLst>
    <p:sldId id="566" r:id="rId2"/>
    <p:sldId id="325" r:id="rId3"/>
    <p:sldId id="326" r:id="rId4"/>
    <p:sldId id="460" r:id="rId5"/>
    <p:sldId id="568" r:id="rId6"/>
    <p:sldId id="569" r:id="rId7"/>
    <p:sldId id="570" r:id="rId8"/>
    <p:sldId id="328" r:id="rId9"/>
    <p:sldId id="256" r:id="rId10"/>
    <p:sldId id="258" r:id="rId11"/>
    <p:sldId id="259" r:id="rId12"/>
    <p:sldId id="260" r:id="rId13"/>
    <p:sldId id="264" r:id="rId14"/>
    <p:sldId id="414" r:id="rId15"/>
    <p:sldId id="415" r:id="rId16"/>
    <p:sldId id="461" r:id="rId17"/>
    <p:sldId id="409" r:id="rId18"/>
    <p:sldId id="410" r:id="rId19"/>
    <p:sldId id="411" r:id="rId20"/>
    <p:sldId id="412" r:id="rId21"/>
    <p:sldId id="416" r:id="rId22"/>
    <p:sldId id="417" r:id="rId23"/>
    <p:sldId id="418" r:id="rId24"/>
    <p:sldId id="419" r:id="rId25"/>
    <p:sldId id="420" r:id="rId26"/>
    <p:sldId id="421" r:id="rId27"/>
    <p:sldId id="422" r:id="rId28"/>
    <p:sldId id="571" r:id="rId29"/>
    <p:sldId id="423" r:id="rId30"/>
    <p:sldId id="424" r:id="rId31"/>
    <p:sldId id="425" r:id="rId32"/>
    <p:sldId id="426" r:id="rId33"/>
    <p:sldId id="427" r:id="rId34"/>
    <p:sldId id="428" r:id="rId35"/>
    <p:sldId id="429" r:id="rId36"/>
    <p:sldId id="331" r:id="rId37"/>
    <p:sldId id="332" r:id="rId38"/>
    <p:sldId id="333" r:id="rId39"/>
    <p:sldId id="378" r:id="rId40"/>
    <p:sldId id="379" r:id="rId41"/>
    <p:sldId id="488" r:id="rId42"/>
    <p:sldId id="489" r:id="rId43"/>
    <p:sldId id="490" r:id="rId44"/>
    <p:sldId id="491" r:id="rId45"/>
    <p:sldId id="492" r:id="rId46"/>
    <p:sldId id="493" r:id="rId47"/>
    <p:sldId id="494" r:id="rId48"/>
    <p:sldId id="495" r:id="rId49"/>
    <p:sldId id="496" r:id="rId50"/>
    <p:sldId id="497" r:id="rId51"/>
    <p:sldId id="498" r:id="rId52"/>
    <p:sldId id="499" r:id="rId53"/>
    <p:sldId id="500" r:id="rId54"/>
    <p:sldId id="501" r:id="rId55"/>
    <p:sldId id="502" r:id="rId56"/>
    <p:sldId id="503" r:id="rId57"/>
    <p:sldId id="504" r:id="rId58"/>
    <p:sldId id="505" r:id="rId59"/>
    <p:sldId id="506" r:id="rId60"/>
    <p:sldId id="578" r:id="rId61"/>
    <p:sldId id="507" r:id="rId62"/>
    <p:sldId id="508" r:id="rId63"/>
    <p:sldId id="509" r:id="rId64"/>
    <p:sldId id="510" r:id="rId65"/>
    <p:sldId id="511" r:id="rId66"/>
    <p:sldId id="512" r:id="rId67"/>
    <p:sldId id="513" r:id="rId68"/>
    <p:sldId id="514" r:id="rId69"/>
    <p:sldId id="515" r:id="rId70"/>
    <p:sldId id="516" r:id="rId71"/>
    <p:sldId id="517" r:id="rId72"/>
    <p:sldId id="518" r:id="rId73"/>
    <p:sldId id="519" r:id="rId74"/>
    <p:sldId id="520" r:id="rId75"/>
    <p:sldId id="521" r:id="rId76"/>
    <p:sldId id="522" r:id="rId77"/>
    <p:sldId id="523" r:id="rId78"/>
    <p:sldId id="524" r:id="rId79"/>
    <p:sldId id="525" r:id="rId80"/>
    <p:sldId id="526" r:id="rId81"/>
    <p:sldId id="527" r:id="rId82"/>
    <p:sldId id="528" r:id="rId83"/>
    <p:sldId id="529" r:id="rId84"/>
    <p:sldId id="530" r:id="rId85"/>
    <p:sldId id="370" r:id="rId86"/>
    <p:sldId id="329" r:id="rId87"/>
    <p:sldId id="330" r:id="rId88"/>
    <p:sldId id="266" r:id="rId89"/>
    <p:sldId id="451" r:id="rId90"/>
    <p:sldId id="452" r:id="rId91"/>
    <p:sldId id="453" r:id="rId92"/>
    <p:sldId id="454" r:id="rId93"/>
    <p:sldId id="455" r:id="rId94"/>
    <p:sldId id="572" r:id="rId95"/>
    <p:sldId id="459" r:id="rId96"/>
    <p:sldId id="457" r:id="rId97"/>
    <p:sldId id="458" r:id="rId98"/>
    <p:sldId id="347" r:id="rId99"/>
    <p:sldId id="388" r:id="rId100"/>
    <p:sldId id="371" r:id="rId101"/>
    <p:sldId id="430" r:id="rId102"/>
    <p:sldId id="545" r:id="rId103"/>
    <p:sldId id="546" r:id="rId104"/>
    <p:sldId id="547" r:id="rId105"/>
    <p:sldId id="548" r:id="rId106"/>
    <p:sldId id="549" r:id="rId107"/>
    <p:sldId id="550" r:id="rId108"/>
    <p:sldId id="573" r:id="rId109"/>
    <p:sldId id="552" r:id="rId110"/>
    <p:sldId id="553" r:id="rId111"/>
    <p:sldId id="554" r:id="rId112"/>
    <p:sldId id="574" r:id="rId113"/>
    <p:sldId id="575" r:id="rId114"/>
    <p:sldId id="557" r:id="rId115"/>
    <p:sldId id="558" r:id="rId116"/>
    <p:sldId id="577" r:id="rId117"/>
    <p:sldId id="576" r:id="rId118"/>
    <p:sldId id="562" r:id="rId119"/>
    <p:sldId id="563" r:id="rId120"/>
    <p:sldId id="564" r:id="rId121"/>
    <p:sldId id="565" r:id="rId122"/>
    <p:sldId id="567"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A39B"/>
    <a:srgbClr val="FFC000"/>
    <a:srgbClr val="ED3237"/>
    <a:srgbClr val="98DCD7"/>
    <a:srgbClr val="5FC8C1"/>
    <a:srgbClr val="FFFFFF"/>
    <a:srgbClr val="FE7B01"/>
    <a:srgbClr val="04599E"/>
    <a:srgbClr val="F9F9F9"/>
    <a:srgbClr val="189D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18" autoAdjust="0"/>
    <p:restoredTop sz="94660"/>
  </p:normalViewPr>
  <p:slideViewPr>
    <p:cSldViewPr snapToGrid="0">
      <p:cViewPr varScale="1">
        <p:scale>
          <a:sx n="76" d="100"/>
          <a:sy n="76" d="100"/>
        </p:scale>
        <p:origin x="25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56A730-1EE1-4177-BFA1-C295F49BEC04}" type="doc">
      <dgm:prSet loTypeId="urn:microsoft.com/office/officeart/2009/3/layout/HorizontalOrganizationChart" loCatId="hierarchy" qsTypeId="urn:microsoft.com/office/officeart/2005/8/quickstyle/simple1" qsCatId="simple" csTypeId="urn:microsoft.com/office/officeart/2005/8/colors/accent0_1" csCatId="mainScheme" phldr="1"/>
      <dgm:spPr/>
      <dgm:t>
        <a:bodyPr/>
        <a:lstStyle/>
        <a:p>
          <a:endParaRPr lang="en-ID"/>
        </a:p>
      </dgm:t>
    </dgm:pt>
    <dgm:pt modelId="{58E5F038-84E7-4F91-9AE8-2F197BEB3196}">
      <dgm:prSet phldrT="[Teks]" custT="1"/>
      <dgm:spPr>
        <a:solidFill>
          <a:schemeClr val="bg1"/>
        </a:solidFill>
      </dgm:spPr>
      <dgm:t>
        <a:bodyPr/>
        <a:lstStyle/>
        <a:p>
          <a:r>
            <a:rPr lang="en-US" sz="900" dirty="0">
              <a:latin typeface="Montserrat" panose="02000505000000020004" pitchFamily="2" charset="0"/>
            </a:rPr>
            <a:t>International Certification</a:t>
          </a:r>
          <a:endParaRPr lang="en-ID" sz="900" dirty="0">
            <a:latin typeface="Montserrat" panose="02000505000000020004" pitchFamily="2" charset="0"/>
          </a:endParaRPr>
        </a:p>
      </dgm:t>
    </dgm:pt>
    <dgm:pt modelId="{14AAED6C-2833-44D3-80B4-829FA8466A8E}" type="parTrans" cxnId="{1D573743-23E0-4584-BDF5-E3C2CD2003A1}">
      <dgm:prSet/>
      <dgm:spPr/>
      <dgm:t>
        <a:bodyPr/>
        <a:lstStyle/>
        <a:p>
          <a:endParaRPr lang="en-ID" sz="900">
            <a:latin typeface="Montserrat" panose="02000505000000020004" pitchFamily="2" charset="0"/>
          </a:endParaRPr>
        </a:p>
      </dgm:t>
    </dgm:pt>
    <dgm:pt modelId="{D0AB9AF8-219F-4495-8FE6-C1A4BE840C62}" type="sibTrans" cxnId="{1D573743-23E0-4584-BDF5-E3C2CD2003A1}">
      <dgm:prSet/>
      <dgm:spPr/>
      <dgm:t>
        <a:bodyPr/>
        <a:lstStyle/>
        <a:p>
          <a:endParaRPr lang="en-ID" sz="2000"/>
        </a:p>
      </dgm:t>
    </dgm:pt>
    <dgm:pt modelId="{7D197D0A-3CE4-43B8-8771-130D5D612124}">
      <dgm:prSet phldrT="[Teks]" custT="1"/>
      <dgm:spPr/>
      <dgm:t>
        <a:bodyPr/>
        <a:lstStyle/>
        <a:p>
          <a:r>
            <a:rPr lang="en-US" sz="900" dirty="0">
              <a:latin typeface="Montserrat" panose="02000505000000020004" pitchFamily="2" charset="0"/>
            </a:rPr>
            <a:t>Training Program</a:t>
          </a:r>
          <a:endParaRPr lang="en-ID" sz="900" dirty="0">
            <a:latin typeface="Montserrat" panose="02000505000000020004" pitchFamily="2" charset="0"/>
          </a:endParaRPr>
        </a:p>
      </dgm:t>
    </dgm:pt>
    <dgm:pt modelId="{78965C2F-B066-4A08-9B2C-21B5C8CCB57E}" type="parTrans" cxnId="{D04A00DB-0DE4-43D2-855C-63446E5D959A}">
      <dgm:prSet/>
      <dgm:spPr/>
      <dgm:t>
        <a:bodyPr/>
        <a:lstStyle/>
        <a:p>
          <a:endParaRPr lang="en-ID" sz="900">
            <a:latin typeface="Montserrat" panose="02000505000000020004" pitchFamily="2" charset="0"/>
          </a:endParaRPr>
        </a:p>
      </dgm:t>
    </dgm:pt>
    <dgm:pt modelId="{4139CF48-EA61-443B-B69B-55405979A630}" type="sibTrans" cxnId="{D04A00DB-0DE4-43D2-855C-63446E5D959A}">
      <dgm:prSet/>
      <dgm:spPr/>
      <dgm:t>
        <a:bodyPr/>
        <a:lstStyle/>
        <a:p>
          <a:endParaRPr lang="en-ID" sz="2000"/>
        </a:p>
      </dgm:t>
    </dgm:pt>
    <dgm:pt modelId="{0EE77F02-ED4A-4233-A133-D2CDEED308FA}">
      <dgm:prSet phldrT="[Teks]" custT="1"/>
      <dgm:spPr/>
      <dgm:t>
        <a:bodyPr/>
        <a:lstStyle/>
        <a:p>
          <a:r>
            <a:rPr lang="en-US" sz="900" dirty="0">
              <a:latin typeface="Montserrat" panose="02000505000000020004" pitchFamily="2" charset="0"/>
            </a:rPr>
            <a:t>Big Data Analyst Certification</a:t>
          </a:r>
          <a:endParaRPr lang="en-ID" sz="900" dirty="0">
            <a:latin typeface="Montserrat" panose="02000505000000020004" pitchFamily="2" charset="0"/>
          </a:endParaRPr>
        </a:p>
      </dgm:t>
    </dgm:pt>
    <dgm:pt modelId="{AF1F9BB6-F0E1-49F7-9B37-12731C08E4DA}" type="parTrans" cxnId="{A8876723-AC4C-48CC-A439-0265CFAA4F49}">
      <dgm:prSet/>
      <dgm:spPr/>
      <dgm:t>
        <a:bodyPr/>
        <a:lstStyle/>
        <a:p>
          <a:endParaRPr lang="en-ID" sz="900">
            <a:latin typeface="Montserrat" panose="02000505000000020004" pitchFamily="2" charset="0"/>
          </a:endParaRPr>
        </a:p>
      </dgm:t>
    </dgm:pt>
    <dgm:pt modelId="{751207A0-CF68-479F-9122-239AA498466F}" type="sibTrans" cxnId="{A8876723-AC4C-48CC-A439-0265CFAA4F49}">
      <dgm:prSet/>
      <dgm:spPr/>
      <dgm:t>
        <a:bodyPr/>
        <a:lstStyle/>
        <a:p>
          <a:endParaRPr lang="en-ID" sz="2000"/>
        </a:p>
      </dgm:t>
    </dgm:pt>
    <dgm:pt modelId="{60F5A167-CA5B-439F-8ADF-73D7385076EF}">
      <dgm:prSet phldrT="[Teks]" custT="1"/>
      <dgm:spPr/>
      <dgm:t>
        <a:bodyPr/>
        <a:lstStyle/>
        <a:p>
          <a:r>
            <a:rPr lang="en-US" sz="900" dirty="0" err="1">
              <a:latin typeface="Montserrat" panose="02000505000000020004" pitchFamily="2" charset="0"/>
            </a:rPr>
            <a:t>Blockchain</a:t>
          </a:r>
          <a:r>
            <a:rPr lang="en-US" sz="900" dirty="0">
              <a:latin typeface="Montserrat" panose="02000505000000020004" pitchFamily="2" charset="0"/>
            </a:rPr>
            <a:t> Certification</a:t>
          </a:r>
          <a:endParaRPr lang="en-ID" sz="900" dirty="0">
            <a:latin typeface="Montserrat" panose="02000505000000020004" pitchFamily="2" charset="0"/>
          </a:endParaRPr>
        </a:p>
      </dgm:t>
    </dgm:pt>
    <dgm:pt modelId="{FE5D608B-79B7-4847-B535-3DBE0F310E63}" type="parTrans" cxnId="{50B99CFE-04FF-47B4-9583-D2E1B7923147}">
      <dgm:prSet/>
      <dgm:spPr/>
      <dgm:t>
        <a:bodyPr/>
        <a:lstStyle/>
        <a:p>
          <a:endParaRPr lang="en-ID" sz="900">
            <a:latin typeface="Montserrat" panose="02000505000000020004" pitchFamily="2" charset="0"/>
          </a:endParaRPr>
        </a:p>
      </dgm:t>
    </dgm:pt>
    <dgm:pt modelId="{0BCAA78F-1468-4D62-BE14-6955D55793D7}" type="sibTrans" cxnId="{50B99CFE-04FF-47B4-9583-D2E1B7923147}">
      <dgm:prSet/>
      <dgm:spPr/>
      <dgm:t>
        <a:bodyPr/>
        <a:lstStyle/>
        <a:p>
          <a:endParaRPr lang="en-ID" sz="2000"/>
        </a:p>
      </dgm:t>
    </dgm:pt>
    <dgm:pt modelId="{384D2916-2AA0-40D1-93F0-79FA7BA376AF}">
      <dgm:prSet phldrT="[Teks]" custT="1"/>
      <dgm:spPr/>
      <dgm:t>
        <a:bodyPr/>
        <a:lstStyle/>
        <a:p>
          <a:r>
            <a:rPr lang="en-US" sz="900" dirty="0">
              <a:latin typeface="Montserrat" panose="02000505000000020004" pitchFamily="2" charset="0"/>
            </a:rPr>
            <a:t>For Programmers</a:t>
          </a:r>
          <a:endParaRPr lang="en-ID" sz="900" dirty="0">
            <a:latin typeface="Montserrat" panose="02000505000000020004" pitchFamily="2" charset="0"/>
          </a:endParaRPr>
        </a:p>
      </dgm:t>
    </dgm:pt>
    <dgm:pt modelId="{A149B604-32F6-4938-B804-F09C9868BCC1}" type="parTrans" cxnId="{06F91442-E931-42B3-B2C6-A01198C71712}">
      <dgm:prSet/>
      <dgm:spPr/>
      <dgm:t>
        <a:bodyPr/>
        <a:lstStyle/>
        <a:p>
          <a:endParaRPr lang="en-ID" sz="900">
            <a:latin typeface="Montserrat" panose="02000505000000020004" pitchFamily="2" charset="0"/>
          </a:endParaRPr>
        </a:p>
      </dgm:t>
    </dgm:pt>
    <dgm:pt modelId="{9F38FB86-31A5-4E85-A5EC-946E615D2656}" type="sibTrans" cxnId="{06F91442-E931-42B3-B2C6-A01198C71712}">
      <dgm:prSet/>
      <dgm:spPr/>
      <dgm:t>
        <a:bodyPr/>
        <a:lstStyle/>
        <a:p>
          <a:endParaRPr lang="en-ID" sz="2000"/>
        </a:p>
      </dgm:t>
    </dgm:pt>
    <dgm:pt modelId="{44ACEEB8-CB23-46EB-B01A-B5F174D0E9C3}">
      <dgm:prSet phldrT="[Teks]" custT="1"/>
      <dgm:spPr/>
      <dgm:t>
        <a:bodyPr/>
        <a:lstStyle/>
        <a:p>
          <a:r>
            <a:rPr lang="en-US" sz="900" dirty="0">
              <a:latin typeface="Montserrat" panose="02000505000000020004" pitchFamily="2" charset="0"/>
            </a:rPr>
            <a:t>R- Academy</a:t>
          </a:r>
          <a:endParaRPr lang="en-ID" sz="900" dirty="0">
            <a:latin typeface="Montserrat" panose="02000505000000020004" pitchFamily="2" charset="0"/>
          </a:endParaRPr>
        </a:p>
      </dgm:t>
    </dgm:pt>
    <dgm:pt modelId="{E1C2C5E9-F0D7-4573-B176-2C3E1B03F66D}" type="parTrans" cxnId="{C0A05F59-EED7-4100-BEED-21831E494C8D}">
      <dgm:prSet/>
      <dgm:spPr/>
      <dgm:t>
        <a:bodyPr/>
        <a:lstStyle/>
        <a:p>
          <a:endParaRPr lang="en-ID" sz="900">
            <a:latin typeface="Montserrat" panose="02000505000000020004" pitchFamily="2" charset="0"/>
          </a:endParaRPr>
        </a:p>
      </dgm:t>
    </dgm:pt>
    <dgm:pt modelId="{E96FFF73-31A2-4C9F-B650-14D969E478EA}" type="sibTrans" cxnId="{C0A05F59-EED7-4100-BEED-21831E494C8D}">
      <dgm:prSet/>
      <dgm:spPr/>
      <dgm:t>
        <a:bodyPr/>
        <a:lstStyle/>
        <a:p>
          <a:endParaRPr lang="en-ID" sz="2000"/>
        </a:p>
      </dgm:t>
    </dgm:pt>
    <dgm:pt modelId="{FFF74E60-0A4E-44D3-B60E-488FC052F817}">
      <dgm:prSet phldrT="[Teks]" custT="1"/>
      <dgm:spPr/>
      <dgm:t>
        <a:bodyPr/>
        <a:lstStyle/>
        <a:p>
          <a:r>
            <a:rPr lang="en-US" sz="900" dirty="0">
              <a:latin typeface="Montserrat" panose="02000505000000020004" pitchFamily="2" charset="0"/>
            </a:rPr>
            <a:t>Python Academy</a:t>
          </a:r>
          <a:endParaRPr lang="en-ID" sz="900" dirty="0">
            <a:latin typeface="Montserrat" panose="02000505000000020004" pitchFamily="2" charset="0"/>
          </a:endParaRPr>
        </a:p>
      </dgm:t>
    </dgm:pt>
    <dgm:pt modelId="{5906DAF9-03E5-4608-B227-EA3835B4A0BC}" type="parTrans" cxnId="{6678F9EC-557A-42AA-A5D2-00B81D9A37B2}">
      <dgm:prSet/>
      <dgm:spPr/>
      <dgm:t>
        <a:bodyPr/>
        <a:lstStyle/>
        <a:p>
          <a:endParaRPr lang="en-ID" sz="900">
            <a:latin typeface="Montserrat" panose="02000505000000020004" pitchFamily="2" charset="0"/>
          </a:endParaRPr>
        </a:p>
      </dgm:t>
    </dgm:pt>
    <dgm:pt modelId="{A86DB161-0E5F-4F7D-8E7D-54B791D6B034}" type="sibTrans" cxnId="{6678F9EC-557A-42AA-A5D2-00B81D9A37B2}">
      <dgm:prSet/>
      <dgm:spPr/>
      <dgm:t>
        <a:bodyPr/>
        <a:lstStyle/>
        <a:p>
          <a:endParaRPr lang="en-ID" sz="2000"/>
        </a:p>
      </dgm:t>
    </dgm:pt>
    <dgm:pt modelId="{937B577F-6672-4D86-B9FB-FED7ADD56700}">
      <dgm:prSet phldrT="[Teks]" custT="1"/>
      <dgm:spPr/>
      <dgm:t>
        <a:bodyPr/>
        <a:lstStyle/>
        <a:p>
          <a:r>
            <a:rPr lang="en-US" sz="900" dirty="0">
              <a:latin typeface="Montserrat" panose="02000505000000020004" pitchFamily="2" charset="0"/>
            </a:rPr>
            <a:t>Non-Programmers</a:t>
          </a:r>
          <a:endParaRPr lang="en-ID" sz="900" dirty="0">
            <a:latin typeface="Montserrat" panose="02000505000000020004" pitchFamily="2" charset="0"/>
          </a:endParaRPr>
        </a:p>
      </dgm:t>
    </dgm:pt>
    <dgm:pt modelId="{F7CD9A6D-45C0-4022-9234-2E35319CA4C7}" type="parTrans" cxnId="{540AC4F2-DF85-4175-9F37-1BA15EF9D1B6}">
      <dgm:prSet/>
      <dgm:spPr/>
      <dgm:t>
        <a:bodyPr/>
        <a:lstStyle/>
        <a:p>
          <a:endParaRPr lang="en-ID" sz="900">
            <a:latin typeface="Montserrat" panose="02000505000000020004" pitchFamily="2" charset="0"/>
          </a:endParaRPr>
        </a:p>
      </dgm:t>
    </dgm:pt>
    <dgm:pt modelId="{3686027B-4113-4E47-8506-8DF423E81D59}" type="sibTrans" cxnId="{540AC4F2-DF85-4175-9F37-1BA15EF9D1B6}">
      <dgm:prSet/>
      <dgm:spPr/>
      <dgm:t>
        <a:bodyPr/>
        <a:lstStyle/>
        <a:p>
          <a:endParaRPr lang="en-ID" sz="2000"/>
        </a:p>
      </dgm:t>
    </dgm:pt>
    <dgm:pt modelId="{9BD1992A-BC2F-4CD6-8861-C5D99E11A533}">
      <dgm:prSet phldrT="[Teks]" custT="1"/>
      <dgm:spPr/>
      <dgm:t>
        <a:bodyPr/>
        <a:lstStyle/>
        <a:p>
          <a:r>
            <a:rPr lang="en-US" sz="900" dirty="0">
              <a:latin typeface="Montserrat" panose="02000505000000020004" pitchFamily="2" charset="0"/>
            </a:rPr>
            <a:t>Data Science Training for Business Management</a:t>
          </a:r>
          <a:endParaRPr lang="en-ID" sz="900" dirty="0">
            <a:latin typeface="Montserrat" panose="02000505000000020004" pitchFamily="2" charset="0"/>
          </a:endParaRPr>
        </a:p>
      </dgm:t>
    </dgm:pt>
    <dgm:pt modelId="{70E4B9C7-89EC-4F72-9C8C-45A63CE6529B}" type="parTrans" cxnId="{E675955B-A5EA-409D-9C8F-3EB903A933D0}">
      <dgm:prSet/>
      <dgm:spPr/>
      <dgm:t>
        <a:bodyPr/>
        <a:lstStyle/>
        <a:p>
          <a:endParaRPr lang="en-ID" sz="900">
            <a:latin typeface="Montserrat" panose="02000505000000020004" pitchFamily="2" charset="0"/>
          </a:endParaRPr>
        </a:p>
      </dgm:t>
    </dgm:pt>
    <dgm:pt modelId="{B4F0283A-C4CE-4F1F-B601-DEB9F9930714}" type="sibTrans" cxnId="{E675955B-A5EA-409D-9C8F-3EB903A933D0}">
      <dgm:prSet/>
      <dgm:spPr/>
      <dgm:t>
        <a:bodyPr/>
        <a:lstStyle/>
        <a:p>
          <a:endParaRPr lang="en-ID" sz="2000"/>
        </a:p>
      </dgm:t>
    </dgm:pt>
    <dgm:pt modelId="{0183B9D9-23F0-4A04-887A-101FCB6E170B}">
      <dgm:prSet phldrT="[Teks]" custT="1"/>
      <dgm:spPr>
        <a:solidFill>
          <a:srgbClr val="FFC000"/>
        </a:solidFill>
      </dgm:spPr>
      <dgm:t>
        <a:bodyPr/>
        <a:lstStyle/>
        <a:p>
          <a:r>
            <a:rPr lang="en-US" sz="900" dirty="0">
              <a:latin typeface="Montserrat" panose="02000505000000020004" pitchFamily="2" charset="0"/>
            </a:rPr>
            <a:t>Social Media Analytics Workshop</a:t>
          </a:r>
          <a:endParaRPr lang="en-ID" sz="900" dirty="0">
            <a:latin typeface="Montserrat" panose="02000505000000020004" pitchFamily="2" charset="0"/>
          </a:endParaRPr>
        </a:p>
      </dgm:t>
    </dgm:pt>
    <dgm:pt modelId="{F035BF76-4A5F-4F4E-BD2A-7820635286D8}" type="parTrans" cxnId="{5F2CE6D3-171A-4B90-A4CF-C32378FAB867}">
      <dgm:prSet/>
      <dgm:spPr/>
      <dgm:t>
        <a:bodyPr/>
        <a:lstStyle/>
        <a:p>
          <a:endParaRPr lang="en-ID" sz="900">
            <a:latin typeface="Montserrat" panose="02000505000000020004" pitchFamily="2" charset="0"/>
          </a:endParaRPr>
        </a:p>
      </dgm:t>
    </dgm:pt>
    <dgm:pt modelId="{3A8571EF-1F65-4D9D-9679-9A3A42B8B46B}" type="sibTrans" cxnId="{5F2CE6D3-171A-4B90-A4CF-C32378FAB867}">
      <dgm:prSet/>
      <dgm:spPr/>
      <dgm:t>
        <a:bodyPr/>
        <a:lstStyle/>
        <a:p>
          <a:endParaRPr lang="en-ID" sz="2000"/>
        </a:p>
      </dgm:t>
    </dgm:pt>
    <dgm:pt modelId="{43C7E1AB-82FF-4360-BF1A-8E451276B31D}">
      <dgm:prSet phldrT="[Teks]" custT="1"/>
      <dgm:spPr/>
      <dgm:t>
        <a:bodyPr/>
        <a:lstStyle/>
        <a:p>
          <a:r>
            <a:rPr lang="en-US" sz="900" dirty="0">
              <a:latin typeface="Montserrat" panose="02000505000000020004" pitchFamily="2" charset="0"/>
            </a:rPr>
            <a:t>Data Visualization Training</a:t>
          </a:r>
          <a:endParaRPr lang="en-ID" sz="900" dirty="0">
            <a:latin typeface="Montserrat" panose="02000505000000020004" pitchFamily="2" charset="0"/>
          </a:endParaRPr>
        </a:p>
      </dgm:t>
    </dgm:pt>
    <dgm:pt modelId="{EE8913E6-612A-4E70-B5D5-D78E1FEE83F3}" type="parTrans" cxnId="{C7ABA670-A602-4C2C-86D6-B2791BF69C21}">
      <dgm:prSet/>
      <dgm:spPr/>
      <dgm:t>
        <a:bodyPr/>
        <a:lstStyle/>
        <a:p>
          <a:endParaRPr lang="en-ID" sz="900">
            <a:latin typeface="Montserrat" panose="02000505000000020004" pitchFamily="2" charset="0"/>
          </a:endParaRPr>
        </a:p>
      </dgm:t>
    </dgm:pt>
    <dgm:pt modelId="{93939D14-144A-4419-8FF3-1E294FED15B5}" type="sibTrans" cxnId="{C7ABA670-A602-4C2C-86D6-B2791BF69C21}">
      <dgm:prSet/>
      <dgm:spPr/>
      <dgm:t>
        <a:bodyPr/>
        <a:lstStyle/>
        <a:p>
          <a:endParaRPr lang="en-ID" sz="2000"/>
        </a:p>
      </dgm:t>
    </dgm:pt>
    <dgm:pt modelId="{A0ACB253-9C3B-4B9E-B71C-7553205358FF}">
      <dgm:prSet phldrT="[Teks]" custT="1"/>
      <dgm:spPr/>
      <dgm:t>
        <a:bodyPr/>
        <a:lstStyle/>
        <a:p>
          <a:r>
            <a:rPr lang="en-US" sz="900" dirty="0">
              <a:latin typeface="Montserrat" panose="02000505000000020004" pitchFamily="2" charset="0"/>
            </a:rPr>
            <a:t>Big Data for Teens</a:t>
          </a:r>
          <a:endParaRPr lang="en-ID" sz="900" dirty="0">
            <a:latin typeface="Montserrat" panose="02000505000000020004" pitchFamily="2" charset="0"/>
          </a:endParaRPr>
        </a:p>
      </dgm:t>
    </dgm:pt>
    <dgm:pt modelId="{3EF84FCE-8E72-4EFE-B8EE-3FCEB23FA9A6}" type="parTrans" cxnId="{5EBA1011-79F9-45B0-AD2D-EF08A05A5F20}">
      <dgm:prSet/>
      <dgm:spPr/>
      <dgm:t>
        <a:bodyPr/>
        <a:lstStyle/>
        <a:p>
          <a:endParaRPr lang="en-ID" sz="900">
            <a:latin typeface="Montserrat" panose="02000505000000020004" pitchFamily="2" charset="0"/>
          </a:endParaRPr>
        </a:p>
      </dgm:t>
    </dgm:pt>
    <dgm:pt modelId="{C62B8249-78F8-4460-B35F-BF98D8A1A934}" type="sibTrans" cxnId="{5EBA1011-79F9-45B0-AD2D-EF08A05A5F20}">
      <dgm:prSet/>
      <dgm:spPr/>
      <dgm:t>
        <a:bodyPr/>
        <a:lstStyle/>
        <a:p>
          <a:endParaRPr lang="en-ID" sz="2000"/>
        </a:p>
      </dgm:t>
    </dgm:pt>
    <dgm:pt modelId="{8B943AF0-7A90-472C-B639-9BDEA9EA5678}">
      <dgm:prSet phldrT="[Teks]" custT="1"/>
      <dgm:spPr>
        <a:noFill/>
        <a:ln>
          <a:noFill/>
        </a:ln>
      </dgm:spPr>
      <dgm:t>
        <a:bodyPr/>
        <a:lstStyle/>
        <a:p>
          <a:endParaRPr lang="en-ID" sz="900" dirty="0">
            <a:latin typeface="Montserrat" panose="02000505000000020004" pitchFamily="2" charset="0"/>
          </a:endParaRPr>
        </a:p>
      </dgm:t>
    </dgm:pt>
    <dgm:pt modelId="{D5A3D105-595D-47DE-834C-7F080791E3A2}" type="sibTrans" cxnId="{DFE5ABA3-8DAC-42A5-B5E1-42F8A514082B}">
      <dgm:prSet/>
      <dgm:spPr/>
      <dgm:t>
        <a:bodyPr/>
        <a:lstStyle/>
        <a:p>
          <a:endParaRPr lang="en-ID" sz="2000"/>
        </a:p>
      </dgm:t>
    </dgm:pt>
    <dgm:pt modelId="{C68D0CB4-F817-458E-99E6-A2E52A3EC7F1}" type="parTrans" cxnId="{DFE5ABA3-8DAC-42A5-B5E1-42F8A514082B}">
      <dgm:prSet/>
      <dgm:spPr/>
      <dgm:t>
        <a:bodyPr/>
        <a:lstStyle/>
        <a:p>
          <a:endParaRPr lang="en-ID" sz="2000"/>
        </a:p>
      </dgm:t>
    </dgm:pt>
    <dgm:pt modelId="{80A61F34-5D6F-4AEF-9860-5D96D3338890}">
      <dgm:prSet phldrT="[Teks]" custT="1"/>
      <dgm:spPr/>
      <dgm:t>
        <a:bodyPr/>
        <a:lstStyle/>
        <a:p>
          <a:r>
            <a:rPr lang="en-US" sz="900" dirty="0">
              <a:latin typeface="Montserrat" panose="02000505000000020004" pitchFamily="2" charset="0"/>
            </a:rPr>
            <a:t>Smart Contract Blockchain Workshop</a:t>
          </a:r>
          <a:endParaRPr lang="en-ID" sz="900" dirty="0">
            <a:latin typeface="Montserrat" panose="02000505000000020004" pitchFamily="2" charset="0"/>
          </a:endParaRPr>
        </a:p>
      </dgm:t>
    </dgm:pt>
    <dgm:pt modelId="{C43836F9-2EC2-4641-9CE2-42ABCC860939}" type="parTrans" cxnId="{5AF4AFF6-4659-40A8-AB10-1C72A1D1599C}">
      <dgm:prSet/>
      <dgm:spPr/>
      <dgm:t>
        <a:bodyPr/>
        <a:lstStyle/>
        <a:p>
          <a:endParaRPr lang="en-US" sz="900"/>
        </a:p>
      </dgm:t>
    </dgm:pt>
    <dgm:pt modelId="{8D5342E3-EC22-4F4E-BFF4-F7A14A0AF4DD}" type="sibTrans" cxnId="{5AF4AFF6-4659-40A8-AB10-1C72A1D1599C}">
      <dgm:prSet/>
      <dgm:spPr/>
      <dgm:t>
        <a:bodyPr/>
        <a:lstStyle/>
        <a:p>
          <a:endParaRPr lang="en-US"/>
        </a:p>
      </dgm:t>
    </dgm:pt>
    <dgm:pt modelId="{9FB4E811-B04F-4D72-8530-A9E05363EADC}">
      <dgm:prSet phldrT="[Teks]" custT="1"/>
      <dgm:spPr/>
      <dgm:t>
        <a:bodyPr/>
        <a:lstStyle/>
        <a:p>
          <a:r>
            <a:rPr lang="en-US" sz="900" dirty="0">
              <a:latin typeface="Montserrat" panose="02000505000000020004" pitchFamily="2" charset="0"/>
            </a:rPr>
            <a:t>Deep Learning Workshop</a:t>
          </a:r>
          <a:endParaRPr lang="en-ID" sz="900" dirty="0">
            <a:latin typeface="Montserrat" panose="02000505000000020004" pitchFamily="2" charset="0"/>
          </a:endParaRPr>
        </a:p>
      </dgm:t>
    </dgm:pt>
    <dgm:pt modelId="{6EE90F03-8AE2-4E1B-82A0-8F5CE0D70F72}" type="parTrans" cxnId="{66E055F3-047D-4E88-9396-C2B4DF79445B}">
      <dgm:prSet/>
      <dgm:spPr/>
      <dgm:t>
        <a:bodyPr/>
        <a:lstStyle/>
        <a:p>
          <a:endParaRPr lang="en-US" sz="900"/>
        </a:p>
      </dgm:t>
    </dgm:pt>
    <dgm:pt modelId="{20CB12AD-5ABA-4656-AD12-7219BA330B2B}" type="sibTrans" cxnId="{66E055F3-047D-4E88-9396-C2B4DF79445B}">
      <dgm:prSet/>
      <dgm:spPr/>
      <dgm:t>
        <a:bodyPr/>
        <a:lstStyle/>
        <a:p>
          <a:endParaRPr lang="en-US"/>
        </a:p>
      </dgm:t>
    </dgm:pt>
    <dgm:pt modelId="{8B01E865-1DE5-4E9C-AF17-B418F01D8523}">
      <dgm:prSet phldrT="[Teks]" custT="1"/>
      <dgm:spPr/>
      <dgm:t>
        <a:bodyPr/>
        <a:lstStyle/>
        <a:p>
          <a:r>
            <a:rPr lang="en-US" sz="900" dirty="0">
              <a:latin typeface="Montserrat" panose="02000505000000020004" pitchFamily="2" charset="0"/>
            </a:rPr>
            <a:t>Parallel Computing</a:t>
          </a:r>
          <a:endParaRPr lang="en-ID" sz="900" dirty="0">
            <a:latin typeface="Montserrat" panose="02000505000000020004" pitchFamily="2" charset="0"/>
          </a:endParaRPr>
        </a:p>
      </dgm:t>
    </dgm:pt>
    <dgm:pt modelId="{35393E01-56BC-42B6-84DD-8D0E2A4B453F}" type="parTrans" cxnId="{88FC82EB-7BFD-4093-9889-7C5EF2D10D8A}">
      <dgm:prSet/>
      <dgm:spPr/>
      <dgm:t>
        <a:bodyPr/>
        <a:lstStyle/>
        <a:p>
          <a:endParaRPr lang="en-US" sz="900"/>
        </a:p>
      </dgm:t>
    </dgm:pt>
    <dgm:pt modelId="{1E743EC3-936E-4CFE-A77D-B55402A32CA5}" type="sibTrans" cxnId="{88FC82EB-7BFD-4093-9889-7C5EF2D10D8A}">
      <dgm:prSet/>
      <dgm:spPr/>
      <dgm:t>
        <a:bodyPr/>
        <a:lstStyle/>
        <a:p>
          <a:endParaRPr lang="en-US"/>
        </a:p>
      </dgm:t>
    </dgm:pt>
    <dgm:pt modelId="{7064D3D2-084C-4E88-B088-0D56A2615F78}">
      <dgm:prSet phldrT="[Teks]" custT="1"/>
      <dgm:spPr/>
      <dgm:t>
        <a:bodyPr/>
        <a:lstStyle/>
        <a:p>
          <a:r>
            <a:rPr lang="en-US" sz="900" dirty="0">
              <a:latin typeface="Montserrat" panose="02000505000000020004" pitchFamily="2" charset="0"/>
            </a:rPr>
            <a:t>Mastering Data Science Workshop</a:t>
          </a:r>
          <a:endParaRPr lang="en-ID" sz="900" dirty="0">
            <a:latin typeface="Montserrat" panose="02000505000000020004" pitchFamily="2" charset="0"/>
          </a:endParaRPr>
        </a:p>
      </dgm:t>
    </dgm:pt>
    <dgm:pt modelId="{0ECA390A-D8E5-4872-989B-A50C0346359D}" type="parTrans" cxnId="{4A612CEE-BE07-4DC9-B3EE-E17EA580A3A6}">
      <dgm:prSet/>
      <dgm:spPr/>
      <dgm:t>
        <a:bodyPr/>
        <a:lstStyle/>
        <a:p>
          <a:endParaRPr lang="en-US" sz="900"/>
        </a:p>
      </dgm:t>
    </dgm:pt>
    <dgm:pt modelId="{6007A408-CACF-451C-8306-DCAAA38BBFD7}" type="sibTrans" cxnId="{4A612CEE-BE07-4DC9-B3EE-E17EA580A3A6}">
      <dgm:prSet/>
      <dgm:spPr/>
      <dgm:t>
        <a:bodyPr/>
        <a:lstStyle/>
        <a:p>
          <a:endParaRPr lang="en-US"/>
        </a:p>
      </dgm:t>
    </dgm:pt>
    <dgm:pt modelId="{FFD19529-691F-461D-A271-C0A79B839402}">
      <dgm:prSet phldrT="[Teks]" custT="1"/>
      <dgm:spPr/>
      <dgm:t>
        <a:bodyPr/>
        <a:lstStyle/>
        <a:p>
          <a:r>
            <a:rPr lang="en-US" sz="900" dirty="0">
              <a:latin typeface="Montserrat" panose="02000505000000020004" pitchFamily="2" charset="0"/>
            </a:rPr>
            <a:t>Scrum Certification</a:t>
          </a:r>
          <a:endParaRPr lang="en-ID" sz="900" dirty="0">
            <a:latin typeface="Montserrat" panose="02000505000000020004" pitchFamily="2" charset="0"/>
          </a:endParaRPr>
        </a:p>
      </dgm:t>
    </dgm:pt>
    <dgm:pt modelId="{48BA6372-7F52-447D-AE76-4ABCFF97ED8C}" type="parTrans" cxnId="{79F86720-8D21-4A55-9626-D0262ABEE24A}">
      <dgm:prSet/>
      <dgm:spPr/>
      <dgm:t>
        <a:bodyPr/>
        <a:lstStyle/>
        <a:p>
          <a:endParaRPr lang="en-US" sz="900"/>
        </a:p>
      </dgm:t>
    </dgm:pt>
    <dgm:pt modelId="{CF768C69-0899-45D2-94AC-BC8728D65560}" type="sibTrans" cxnId="{79F86720-8D21-4A55-9626-D0262ABEE24A}">
      <dgm:prSet/>
      <dgm:spPr/>
      <dgm:t>
        <a:bodyPr/>
        <a:lstStyle/>
        <a:p>
          <a:endParaRPr lang="en-US"/>
        </a:p>
      </dgm:t>
    </dgm:pt>
    <dgm:pt modelId="{5F343708-754C-4ACB-9923-D31F7A44D676}">
      <dgm:prSet phldrT="[Teks]" custT="1"/>
      <dgm:spPr/>
      <dgm:t>
        <a:bodyPr/>
        <a:lstStyle/>
        <a:p>
          <a:r>
            <a:rPr lang="en-ID" sz="900" dirty="0">
              <a:latin typeface="Montserrat" panose="02000505000000020004" pitchFamily="2" charset="0"/>
            </a:rPr>
            <a:t>Advance Big Data Certification</a:t>
          </a:r>
        </a:p>
      </dgm:t>
    </dgm:pt>
    <dgm:pt modelId="{728167AB-141B-42ED-A287-97B0A8AEDFDC}" type="parTrans" cxnId="{AE21B0C7-1BE0-4310-A8D5-9AF28A90FAF0}">
      <dgm:prSet/>
      <dgm:spPr/>
      <dgm:t>
        <a:bodyPr/>
        <a:lstStyle/>
        <a:p>
          <a:endParaRPr lang="en-US" sz="900"/>
        </a:p>
      </dgm:t>
    </dgm:pt>
    <dgm:pt modelId="{260C2FE0-0760-43B8-BC67-C3ACAA13B16D}" type="sibTrans" cxnId="{AE21B0C7-1BE0-4310-A8D5-9AF28A90FAF0}">
      <dgm:prSet/>
      <dgm:spPr/>
      <dgm:t>
        <a:bodyPr/>
        <a:lstStyle/>
        <a:p>
          <a:endParaRPr lang="en-US"/>
        </a:p>
      </dgm:t>
    </dgm:pt>
    <dgm:pt modelId="{548CCA31-A40A-4635-B3CB-E7A0F17A4E49}" type="pres">
      <dgm:prSet presAssocID="{A456A730-1EE1-4177-BFA1-C295F49BEC04}" presName="hierChild1" presStyleCnt="0">
        <dgm:presLayoutVars>
          <dgm:orgChart val="1"/>
          <dgm:chPref val="1"/>
          <dgm:dir/>
          <dgm:animOne val="branch"/>
          <dgm:animLvl val="lvl"/>
          <dgm:resizeHandles/>
        </dgm:presLayoutVars>
      </dgm:prSet>
      <dgm:spPr/>
      <dgm:t>
        <a:bodyPr/>
        <a:lstStyle/>
        <a:p>
          <a:endParaRPr lang="en-US"/>
        </a:p>
      </dgm:t>
    </dgm:pt>
    <dgm:pt modelId="{00368804-70F2-4AA4-A656-C623F32279D0}" type="pres">
      <dgm:prSet presAssocID="{8B943AF0-7A90-472C-B639-9BDEA9EA5678}" presName="hierRoot1" presStyleCnt="0">
        <dgm:presLayoutVars>
          <dgm:hierBranch val="init"/>
        </dgm:presLayoutVars>
      </dgm:prSet>
      <dgm:spPr/>
    </dgm:pt>
    <dgm:pt modelId="{A0130AB2-E773-4A98-8232-16499202D3FE}" type="pres">
      <dgm:prSet presAssocID="{8B943AF0-7A90-472C-B639-9BDEA9EA5678}" presName="rootComposite1" presStyleCnt="0"/>
      <dgm:spPr/>
    </dgm:pt>
    <dgm:pt modelId="{CF0E26CF-FA98-47FF-BF21-70EDF1143C18}" type="pres">
      <dgm:prSet presAssocID="{8B943AF0-7A90-472C-B639-9BDEA9EA5678}" presName="rootText1" presStyleLbl="node0" presStyleIdx="0" presStyleCnt="1" custScaleX="289666" custScaleY="138222" custLinFactNeighborX="14688">
        <dgm:presLayoutVars>
          <dgm:chPref val="3"/>
        </dgm:presLayoutVars>
      </dgm:prSet>
      <dgm:spPr/>
      <dgm:t>
        <a:bodyPr/>
        <a:lstStyle/>
        <a:p>
          <a:endParaRPr lang="en-US"/>
        </a:p>
      </dgm:t>
    </dgm:pt>
    <dgm:pt modelId="{32C2D359-B762-42EC-AF43-551EC2381131}" type="pres">
      <dgm:prSet presAssocID="{8B943AF0-7A90-472C-B639-9BDEA9EA5678}" presName="rootConnector1" presStyleLbl="node1" presStyleIdx="0" presStyleCnt="0"/>
      <dgm:spPr/>
      <dgm:t>
        <a:bodyPr/>
        <a:lstStyle/>
        <a:p>
          <a:endParaRPr lang="en-US"/>
        </a:p>
      </dgm:t>
    </dgm:pt>
    <dgm:pt modelId="{B2649EB0-E0A3-48F6-89B0-A96E2D459777}" type="pres">
      <dgm:prSet presAssocID="{8B943AF0-7A90-472C-B639-9BDEA9EA5678}" presName="hierChild2" presStyleCnt="0"/>
      <dgm:spPr/>
    </dgm:pt>
    <dgm:pt modelId="{8A535ACF-AF7F-4A84-992A-BD8CE7F78BF8}" type="pres">
      <dgm:prSet presAssocID="{14AAED6C-2833-44D3-80B4-829FA8466A8E}" presName="Name64" presStyleLbl="parChTrans1D2" presStyleIdx="0" presStyleCnt="2" custSzX="163285" custSzY="1416081"/>
      <dgm:spPr/>
      <dgm:t>
        <a:bodyPr/>
        <a:lstStyle/>
        <a:p>
          <a:endParaRPr lang="en-US"/>
        </a:p>
      </dgm:t>
    </dgm:pt>
    <dgm:pt modelId="{36B4E5EB-F64C-4498-AB71-7571CA553EC0}" type="pres">
      <dgm:prSet presAssocID="{58E5F038-84E7-4F91-9AE8-2F197BEB3196}" presName="hierRoot2" presStyleCnt="0">
        <dgm:presLayoutVars>
          <dgm:hierBranch val="init"/>
        </dgm:presLayoutVars>
      </dgm:prSet>
      <dgm:spPr/>
    </dgm:pt>
    <dgm:pt modelId="{15702AF5-6C8E-4F57-A325-555B7D107420}" type="pres">
      <dgm:prSet presAssocID="{58E5F038-84E7-4F91-9AE8-2F197BEB3196}" presName="rootComposite" presStyleCnt="0"/>
      <dgm:spPr/>
    </dgm:pt>
    <dgm:pt modelId="{2498D1F9-72EC-4B70-AA6C-2D45C7D8E666}" type="pres">
      <dgm:prSet presAssocID="{58E5F038-84E7-4F91-9AE8-2F197BEB3196}" presName="rootText" presStyleLbl="node2" presStyleIdx="0" presStyleCnt="2" custScaleX="289666" custScaleY="138222" custLinFactNeighborX="14688">
        <dgm:presLayoutVars>
          <dgm:chPref val="3"/>
        </dgm:presLayoutVars>
      </dgm:prSet>
      <dgm:spPr/>
      <dgm:t>
        <a:bodyPr/>
        <a:lstStyle/>
        <a:p>
          <a:endParaRPr lang="en-US"/>
        </a:p>
      </dgm:t>
    </dgm:pt>
    <dgm:pt modelId="{4173A17A-B185-4AA2-B1BB-064FF5943302}" type="pres">
      <dgm:prSet presAssocID="{58E5F038-84E7-4F91-9AE8-2F197BEB3196}" presName="rootConnector" presStyleLbl="node2" presStyleIdx="0" presStyleCnt="2"/>
      <dgm:spPr/>
      <dgm:t>
        <a:bodyPr/>
        <a:lstStyle/>
        <a:p>
          <a:endParaRPr lang="en-US"/>
        </a:p>
      </dgm:t>
    </dgm:pt>
    <dgm:pt modelId="{80CF7F15-0B73-41A0-995B-94E553735E6E}" type="pres">
      <dgm:prSet presAssocID="{58E5F038-84E7-4F91-9AE8-2F197BEB3196}" presName="hierChild4" presStyleCnt="0"/>
      <dgm:spPr/>
    </dgm:pt>
    <dgm:pt modelId="{79E39BE5-D4B0-40B3-B4DB-CBE9C0B88547}" type="pres">
      <dgm:prSet presAssocID="{AF1F9BB6-F0E1-49F7-9B37-12731C08E4DA}" presName="Name64" presStyleLbl="parChTrans1D3" presStyleIdx="0" presStyleCnt="6" custSzX="163285" custSzY="849649"/>
      <dgm:spPr/>
      <dgm:t>
        <a:bodyPr/>
        <a:lstStyle/>
        <a:p>
          <a:endParaRPr lang="en-US"/>
        </a:p>
      </dgm:t>
    </dgm:pt>
    <dgm:pt modelId="{33065F2C-9438-4727-8739-64DC598F4B78}" type="pres">
      <dgm:prSet presAssocID="{0EE77F02-ED4A-4233-A133-D2CDEED308FA}" presName="hierRoot2" presStyleCnt="0">
        <dgm:presLayoutVars>
          <dgm:hierBranch val="init"/>
        </dgm:presLayoutVars>
      </dgm:prSet>
      <dgm:spPr/>
    </dgm:pt>
    <dgm:pt modelId="{EC72B2C0-3C21-4328-8F3A-20B5D6E92D72}" type="pres">
      <dgm:prSet presAssocID="{0EE77F02-ED4A-4233-A133-D2CDEED308FA}" presName="rootComposite" presStyleCnt="0"/>
      <dgm:spPr/>
    </dgm:pt>
    <dgm:pt modelId="{FE64A6D1-DA4F-4295-8D83-281CFAE0F26D}" type="pres">
      <dgm:prSet presAssocID="{0EE77F02-ED4A-4233-A133-D2CDEED308FA}" presName="rootText" presStyleLbl="node3" presStyleIdx="0" presStyleCnt="6" custScaleX="289666" custScaleY="138222" custLinFactNeighborX="14688">
        <dgm:presLayoutVars>
          <dgm:chPref val="3"/>
        </dgm:presLayoutVars>
      </dgm:prSet>
      <dgm:spPr/>
      <dgm:t>
        <a:bodyPr/>
        <a:lstStyle/>
        <a:p>
          <a:endParaRPr lang="en-US"/>
        </a:p>
      </dgm:t>
    </dgm:pt>
    <dgm:pt modelId="{896DB25F-DA32-482A-AE30-70DEC74E1135}" type="pres">
      <dgm:prSet presAssocID="{0EE77F02-ED4A-4233-A133-D2CDEED308FA}" presName="rootConnector" presStyleLbl="node3" presStyleIdx="0" presStyleCnt="6"/>
      <dgm:spPr/>
      <dgm:t>
        <a:bodyPr/>
        <a:lstStyle/>
        <a:p>
          <a:endParaRPr lang="en-US"/>
        </a:p>
      </dgm:t>
    </dgm:pt>
    <dgm:pt modelId="{AE203596-CD94-45F5-97A7-176BCBDAA6BA}" type="pres">
      <dgm:prSet presAssocID="{0EE77F02-ED4A-4233-A133-D2CDEED308FA}" presName="hierChild4" presStyleCnt="0"/>
      <dgm:spPr/>
    </dgm:pt>
    <dgm:pt modelId="{5DEEC250-A325-4148-AD50-95AD5052E319}" type="pres">
      <dgm:prSet presAssocID="{0EE77F02-ED4A-4233-A133-D2CDEED308FA}" presName="hierChild5" presStyleCnt="0"/>
      <dgm:spPr/>
    </dgm:pt>
    <dgm:pt modelId="{AFD0D942-893E-4FC2-9949-FECDB4D39623}" type="pres">
      <dgm:prSet presAssocID="{FE5D608B-79B7-4847-B535-3DBE0F310E63}" presName="Name64" presStyleLbl="parChTrans1D3" presStyleIdx="1" presStyleCnt="6" custSzX="163285" custSzY="283216"/>
      <dgm:spPr/>
      <dgm:t>
        <a:bodyPr/>
        <a:lstStyle/>
        <a:p>
          <a:endParaRPr lang="en-US"/>
        </a:p>
      </dgm:t>
    </dgm:pt>
    <dgm:pt modelId="{694F3535-EB95-4A41-BB6E-E8E9A979CF47}" type="pres">
      <dgm:prSet presAssocID="{60F5A167-CA5B-439F-8ADF-73D7385076EF}" presName="hierRoot2" presStyleCnt="0">
        <dgm:presLayoutVars>
          <dgm:hierBranch val="init"/>
        </dgm:presLayoutVars>
      </dgm:prSet>
      <dgm:spPr/>
    </dgm:pt>
    <dgm:pt modelId="{E52B009F-1C4C-443D-91FD-475888DE6CA8}" type="pres">
      <dgm:prSet presAssocID="{60F5A167-CA5B-439F-8ADF-73D7385076EF}" presName="rootComposite" presStyleCnt="0"/>
      <dgm:spPr/>
    </dgm:pt>
    <dgm:pt modelId="{A0E99109-59DD-4D32-AED6-DC4A38913A85}" type="pres">
      <dgm:prSet presAssocID="{60F5A167-CA5B-439F-8ADF-73D7385076EF}" presName="rootText" presStyleLbl="node3" presStyleIdx="1" presStyleCnt="6" custScaleX="289666" custScaleY="138222" custLinFactNeighborX="14688">
        <dgm:presLayoutVars>
          <dgm:chPref val="3"/>
        </dgm:presLayoutVars>
      </dgm:prSet>
      <dgm:spPr/>
      <dgm:t>
        <a:bodyPr/>
        <a:lstStyle/>
        <a:p>
          <a:endParaRPr lang="en-US"/>
        </a:p>
      </dgm:t>
    </dgm:pt>
    <dgm:pt modelId="{B13F424D-F97D-4D33-A326-E0D5D8E2FECF}" type="pres">
      <dgm:prSet presAssocID="{60F5A167-CA5B-439F-8ADF-73D7385076EF}" presName="rootConnector" presStyleLbl="node3" presStyleIdx="1" presStyleCnt="6"/>
      <dgm:spPr/>
      <dgm:t>
        <a:bodyPr/>
        <a:lstStyle/>
        <a:p>
          <a:endParaRPr lang="en-US"/>
        </a:p>
      </dgm:t>
    </dgm:pt>
    <dgm:pt modelId="{64AE186B-1CC5-40C4-9867-151527D30427}" type="pres">
      <dgm:prSet presAssocID="{60F5A167-CA5B-439F-8ADF-73D7385076EF}" presName="hierChild4" presStyleCnt="0"/>
      <dgm:spPr/>
    </dgm:pt>
    <dgm:pt modelId="{2BA68F65-3217-4EF3-9D66-F82B14A5DECF}" type="pres">
      <dgm:prSet presAssocID="{60F5A167-CA5B-439F-8ADF-73D7385076EF}" presName="hierChild5" presStyleCnt="0"/>
      <dgm:spPr/>
    </dgm:pt>
    <dgm:pt modelId="{AEE232E7-7294-41F1-94E2-270C0CDE0B0B}" type="pres">
      <dgm:prSet presAssocID="{48BA6372-7F52-447D-AE76-4ABCFF97ED8C}" presName="Name64" presStyleLbl="parChTrans1D3" presStyleIdx="2" presStyleCnt="6" custSzX="163285" custSzY="283216"/>
      <dgm:spPr/>
      <dgm:t>
        <a:bodyPr/>
        <a:lstStyle/>
        <a:p>
          <a:endParaRPr lang="en-US"/>
        </a:p>
      </dgm:t>
    </dgm:pt>
    <dgm:pt modelId="{57FA6800-56D0-441A-B304-802019261C11}" type="pres">
      <dgm:prSet presAssocID="{FFD19529-691F-461D-A271-C0A79B839402}" presName="hierRoot2" presStyleCnt="0">
        <dgm:presLayoutVars>
          <dgm:hierBranch val="init"/>
        </dgm:presLayoutVars>
      </dgm:prSet>
      <dgm:spPr/>
    </dgm:pt>
    <dgm:pt modelId="{5C6C466C-8414-4D2C-8E39-BB3B135637C3}" type="pres">
      <dgm:prSet presAssocID="{FFD19529-691F-461D-A271-C0A79B839402}" presName="rootComposite" presStyleCnt="0"/>
      <dgm:spPr/>
    </dgm:pt>
    <dgm:pt modelId="{179D27C2-18D4-47F2-845C-AEF982E7BE7E}" type="pres">
      <dgm:prSet presAssocID="{FFD19529-691F-461D-A271-C0A79B839402}" presName="rootText" presStyleLbl="node3" presStyleIdx="2" presStyleCnt="6" custScaleX="289666" custScaleY="138222" custLinFactNeighborX="14688">
        <dgm:presLayoutVars>
          <dgm:chPref val="3"/>
        </dgm:presLayoutVars>
      </dgm:prSet>
      <dgm:spPr/>
      <dgm:t>
        <a:bodyPr/>
        <a:lstStyle/>
        <a:p>
          <a:endParaRPr lang="en-US"/>
        </a:p>
      </dgm:t>
    </dgm:pt>
    <dgm:pt modelId="{7026A4FC-8E7B-4C8B-88D2-BE9B17C7BDE9}" type="pres">
      <dgm:prSet presAssocID="{FFD19529-691F-461D-A271-C0A79B839402}" presName="rootConnector" presStyleLbl="node3" presStyleIdx="2" presStyleCnt="6"/>
      <dgm:spPr/>
      <dgm:t>
        <a:bodyPr/>
        <a:lstStyle/>
        <a:p>
          <a:endParaRPr lang="en-US"/>
        </a:p>
      </dgm:t>
    </dgm:pt>
    <dgm:pt modelId="{F099C812-5DA8-4744-8A6F-A1F9245001CA}" type="pres">
      <dgm:prSet presAssocID="{FFD19529-691F-461D-A271-C0A79B839402}" presName="hierChild4" presStyleCnt="0"/>
      <dgm:spPr/>
    </dgm:pt>
    <dgm:pt modelId="{DD32D462-3207-4137-9523-37108EA513AC}" type="pres">
      <dgm:prSet presAssocID="{FFD19529-691F-461D-A271-C0A79B839402}" presName="hierChild5" presStyleCnt="0"/>
      <dgm:spPr/>
    </dgm:pt>
    <dgm:pt modelId="{4804DB55-99AA-47DF-9809-5A75E05C644B}" type="pres">
      <dgm:prSet presAssocID="{728167AB-141B-42ED-A287-97B0A8AEDFDC}" presName="Name64" presStyleLbl="parChTrans1D3" presStyleIdx="3" presStyleCnt="6" custSzX="163285" custSzY="849649"/>
      <dgm:spPr/>
      <dgm:t>
        <a:bodyPr/>
        <a:lstStyle/>
        <a:p>
          <a:endParaRPr lang="en-US"/>
        </a:p>
      </dgm:t>
    </dgm:pt>
    <dgm:pt modelId="{48FFDEA5-90EE-46F6-A589-86FC8A78C7E2}" type="pres">
      <dgm:prSet presAssocID="{5F343708-754C-4ACB-9923-D31F7A44D676}" presName="hierRoot2" presStyleCnt="0">
        <dgm:presLayoutVars>
          <dgm:hierBranch val="init"/>
        </dgm:presLayoutVars>
      </dgm:prSet>
      <dgm:spPr/>
    </dgm:pt>
    <dgm:pt modelId="{25143ED5-4645-455F-AD18-C6321C381CB2}" type="pres">
      <dgm:prSet presAssocID="{5F343708-754C-4ACB-9923-D31F7A44D676}" presName="rootComposite" presStyleCnt="0"/>
      <dgm:spPr/>
    </dgm:pt>
    <dgm:pt modelId="{1C6712D7-7E04-4AF5-A0E9-42F043C4A205}" type="pres">
      <dgm:prSet presAssocID="{5F343708-754C-4ACB-9923-D31F7A44D676}" presName="rootText" presStyleLbl="node3" presStyleIdx="3" presStyleCnt="6" custScaleX="289666" custScaleY="138222" custLinFactNeighborX="14688">
        <dgm:presLayoutVars>
          <dgm:chPref val="3"/>
        </dgm:presLayoutVars>
      </dgm:prSet>
      <dgm:spPr/>
      <dgm:t>
        <a:bodyPr/>
        <a:lstStyle/>
        <a:p>
          <a:endParaRPr lang="en-US"/>
        </a:p>
      </dgm:t>
    </dgm:pt>
    <dgm:pt modelId="{8ECB8926-E87D-407B-91CC-4EC6CB979F14}" type="pres">
      <dgm:prSet presAssocID="{5F343708-754C-4ACB-9923-D31F7A44D676}" presName="rootConnector" presStyleLbl="node3" presStyleIdx="3" presStyleCnt="6"/>
      <dgm:spPr/>
      <dgm:t>
        <a:bodyPr/>
        <a:lstStyle/>
        <a:p>
          <a:endParaRPr lang="en-US"/>
        </a:p>
      </dgm:t>
    </dgm:pt>
    <dgm:pt modelId="{1BDCBD94-6E2B-40D3-9017-D670AFAD803F}" type="pres">
      <dgm:prSet presAssocID="{5F343708-754C-4ACB-9923-D31F7A44D676}" presName="hierChild4" presStyleCnt="0"/>
      <dgm:spPr/>
    </dgm:pt>
    <dgm:pt modelId="{22743D8C-6CD0-4984-9FFB-3B5F3F9B5AFB}" type="pres">
      <dgm:prSet presAssocID="{5F343708-754C-4ACB-9923-D31F7A44D676}" presName="hierChild5" presStyleCnt="0"/>
      <dgm:spPr/>
    </dgm:pt>
    <dgm:pt modelId="{2A753F81-2DCF-4DC3-A8B5-A9181BFA5DC6}" type="pres">
      <dgm:prSet presAssocID="{58E5F038-84E7-4F91-9AE8-2F197BEB3196}" presName="hierChild5" presStyleCnt="0"/>
      <dgm:spPr/>
    </dgm:pt>
    <dgm:pt modelId="{FCC63852-BC04-418D-8376-1C8FF59799E1}" type="pres">
      <dgm:prSet presAssocID="{78965C2F-B066-4A08-9B2C-21B5C8CCB57E}" presName="Name64" presStyleLbl="parChTrans1D2" presStyleIdx="1" presStyleCnt="2" custSzX="163285" custSzY="1416081"/>
      <dgm:spPr/>
      <dgm:t>
        <a:bodyPr/>
        <a:lstStyle/>
        <a:p>
          <a:endParaRPr lang="en-US"/>
        </a:p>
      </dgm:t>
    </dgm:pt>
    <dgm:pt modelId="{26864D6C-0A52-4219-9C90-9946F08FF605}" type="pres">
      <dgm:prSet presAssocID="{7D197D0A-3CE4-43B8-8771-130D5D612124}" presName="hierRoot2" presStyleCnt="0">
        <dgm:presLayoutVars>
          <dgm:hierBranch val="init"/>
        </dgm:presLayoutVars>
      </dgm:prSet>
      <dgm:spPr/>
    </dgm:pt>
    <dgm:pt modelId="{1BC55488-3AC2-4522-967B-365A11F6C423}" type="pres">
      <dgm:prSet presAssocID="{7D197D0A-3CE4-43B8-8771-130D5D612124}" presName="rootComposite" presStyleCnt="0"/>
      <dgm:spPr/>
    </dgm:pt>
    <dgm:pt modelId="{EE165A19-8BD7-417C-B8D5-DDFB3792E7EB}" type="pres">
      <dgm:prSet presAssocID="{7D197D0A-3CE4-43B8-8771-130D5D612124}" presName="rootText" presStyleLbl="node2" presStyleIdx="1" presStyleCnt="2" custScaleX="289666" custScaleY="138222" custLinFactNeighborX="14688">
        <dgm:presLayoutVars>
          <dgm:chPref val="3"/>
        </dgm:presLayoutVars>
      </dgm:prSet>
      <dgm:spPr/>
      <dgm:t>
        <a:bodyPr/>
        <a:lstStyle/>
        <a:p>
          <a:endParaRPr lang="en-US"/>
        </a:p>
      </dgm:t>
    </dgm:pt>
    <dgm:pt modelId="{8D283AC6-3240-4FD6-8FAC-7827CD692249}" type="pres">
      <dgm:prSet presAssocID="{7D197D0A-3CE4-43B8-8771-130D5D612124}" presName="rootConnector" presStyleLbl="node2" presStyleIdx="1" presStyleCnt="2"/>
      <dgm:spPr/>
      <dgm:t>
        <a:bodyPr/>
        <a:lstStyle/>
        <a:p>
          <a:endParaRPr lang="en-US"/>
        </a:p>
      </dgm:t>
    </dgm:pt>
    <dgm:pt modelId="{B6EC40CA-AA98-4887-8013-ADC06527B944}" type="pres">
      <dgm:prSet presAssocID="{7D197D0A-3CE4-43B8-8771-130D5D612124}" presName="hierChild4" presStyleCnt="0"/>
      <dgm:spPr/>
    </dgm:pt>
    <dgm:pt modelId="{DC68980D-4937-4464-ACFB-50B99892D43E}" type="pres">
      <dgm:prSet presAssocID="{A149B604-32F6-4938-B804-F09C9868BCC1}" presName="Name64" presStyleLbl="parChTrans1D3" presStyleIdx="4" presStyleCnt="6" custSzX="163423" custSzY="1416081"/>
      <dgm:spPr/>
      <dgm:t>
        <a:bodyPr/>
        <a:lstStyle/>
        <a:p>
          <a:endParaRPr lang="en-US"/>
        </a:p>
      </dgm:t>
    </dgm:pt>
    <dgm:pt modelId="{C45686CF-4751-4EF0-B7C1-D3EC786E501C}" type="pres">
      <dgm:prSet presAssocID="{384D2916-2AA0-40D1-93F0-79FA7BA376AF}" presName="hierRoot2" presStyleCnt="0">
        <dgm:presLayoutVars>
          <dgm:hierBranch val="init"/>
        </dgm:presLayoutVars>
      </dgm:prSet>
      <dgm:spPr/>
    </dgm:pt>
    <dgm:pt modelId="{9F9F3560-515D-4D02-8A64-F8E486A7EE4A}" type="pres">
      <dgm:prSet presAssocID="{384D2916-2AA0-40D1-93F0-79FA7BA376AF}" presName="rootComposite" presStyleCnt="0"/>
      <dgm:spPr/>
    </dgm:pt>
    <dgm:pt modelId="{DAEF3039-14C2-41FB-B402-B83B9CE2C0C5}" type="pres">
      <dgm:prSet presAssocID="{384D2916-2AA0-40D1-93F0-79FA7BA376AF}" presName="rootText" presStyleLbl="node3" presStyleIdx="4" presStyleCnt="6" custScaleX="289666" custScaleY="138222" custLinFactNeighborX="14705">
        <dgm:presLayoutVars>
          <dgm:chPref val="3"/>
        </dgm:presLayoutVars>
      </dgm:prSet>
      <dgm:spPr/>
      <dgm:t>
        <a:bodyPr/>
        <a:lstStyle/>
        <a:p>
          <a:endParaRPr lang="en-US"/>
        </a:p>
      </dgm:t>
    </dgm:pt>
    <dgm:pt modelId="{4C8BA090-A0BE-4AF6-9477-270860AD1455}" type="pres">
      <dgm:prSet presAssocID="{384D2916-2AA0-40D1-93F0-79FA7BA376AF}" presName="rootConnector" presStyleLbl="node3" presStyleIdx="4" presStyleCnt="6"/>
      <dgm:spPr/>
      <dgm:t>
        <a:bodyPr/>
        <a:lstStyle/>
        <a:p>
          <a:endParaRPr lang="en-US"/>
        </a:p>
      </dgm:t>
    </dgm:pt>
    <dgm:pt modelId="{643AD73C-4E19-4FAF-83C4-16ADE6F5997F}" type="pres">
      <dgm:prSet presAssocID="{384D2916-2AA0-40D1-93F0-79FA7BA376AF}" presName="hierChild4" presStyleCnt="0"/>
      <dgm:spPr/>
    </dgm:pt>
    <dgm:pt modelId="{B7038274-4BF8-41BF-A1B6-DAEDEA62A5DA}" type="pres">
      <dgm:prSet presAssocID="{E1C2C5E9-F0D7-4573-B176-2C3E1B03F66D}" presName="Name64" presStyleLbl="parChTrans1D4" presStyleIdx="0" presStyleCnt="10" custSzX="163285" custSzY="283216"/>
      <dgm:spPr/>
      <dgm:t>
        <a:bodyPr/>
        <a:lstStyle/>
        <a:p>
          <a:endParaRPr lang="en-US"/>
        </a:p>
      </dgm:t>
    </dgm:pt>
    <dgm:pt modelId="{96D7483C-0EF8-4EEB-B186-8C6BE828AF1B}" type="pres">
      <dgm:prSet presAssocID="{44ACEEB8-CB23-46EB-B01A-B5F174D0E9C3}" presName="hierRoot2" presStyleCnt="0">
        <dgm:presLayoutVars>
          <dgm:hierBranch val="init"/>
        </dgm:presLayoutVars>
      </dgm:prSet>
      <dgm:spPr/>
    </dgm:pt>
    <dgm:pt modelId="{BED62FE5-6F3F-4468-BC73-2F236A99D7B5}" type="pres">
      <dgm:prSet presAssocID="{44ACEEB8-CB23-46EB-B01A-B5F174D0E9C3}" presName="rootComposite" presStyleCnt="0"/>
      <dgm:spPr/>
    </dgm:pt>
    <dgm:pt modelId="{23A0EE2F-94B2-4FA3-AC6B-9B47CA72F7C1}" type="pres">
      <dgm:prSet presAssocID="{44ACEEB8-CB23-46EB-B01A-B5F174D0E9C3}" presName="rootText" presStyleLbl="node4" presStyleIdx="0" presStyleCnt="10" custScaleX="289666" custScaleY="138222" custLinFactNeighborX="14705">
        <dgm:presLayoutVars>
          <dgm:chPref val="3"/>
        </dgm:presLayoutVars>
      </dgm:prSet>
      <dgm:spPr/>
      <dgm:t>
        <a:bodyPr/>
        <a:lstStyle/>
        <a:p>
          <a:endParaRPr lang="en-US"/>
        </a:p>
      </dgm:t>
    </dgm:pt>
    <dgm:pt modelId="{F9F2977F-12CE-4CFA-9C53-D80C654F3949}" type="pres">
      <dgm:prSet presAssocID="{44ACEEB8-CB23-46EB-B01A-B5F174D0E9C3}" presName="rootConnector" presStyleLbl="node4" presStyleIdx="0" presStyleCnt="10"/>
      <dgm:spPr/>
      <dgm:t>
        <a:bodyPr/>
        <a:lstStyle/>
        <a:p>
          <a:endParaRPr lang="en-US"/>
        </a:p>
      </dgm:t>
    </dgm:pt>
    <dgm:pt modelId="{DA22A50A-7F36-40D7-8F13-20F6943ADDA0}" type="pres">
      <dgm:prSet presAssocID="{44ACEEB8-CB23-46EB-B01A-B5F174D0E9C3}" presName="hierChild4" presStyleCnt="0"/>
      <dgm:spPr/>
    </dgm:pt>
    <dgm:pt modelId="{0B2AD278-5D64-46CA-8193-80F8DAF64137}" type="pres">
      <dgm:prSet presAssocID="{44ACEEB8-CB23-46EB-B01A-B5F174D0E9C3}" presName="hierChild5" presStyleCnt="0"/>
      <dgm:spPr/>
    </dgm:pt>
    <dgm:pt modelId="{098440E9-9513-4103-9DA3-234A21CBE6D8}" type="pres">
      <dgm:prSet presAssocID="{5906DAF9-03E5-4608-B227-EA3835B4A0BC}" presName="Name64" presStyleLbl="parChTrans1D4" presStyleIdx="1" presStyleCnt="10" custSzX="163285" custSzY="283216"/>
      <dgm:spPr/>
      <dgm:t>
        <a:bodyPr/>
        <a:lstStyle/>
        <a:p>
          <a:endParaRPr lang="en-US"/>
        </a:p>
      </dgm:t>
    </dgm:pt>
    <dgm:pt modelId="{CDF90F33-4CBC-4064-8808-575A61B7479F}" type="pres">
      <dgm:prSet presAssocID="{FFF74E60-0A4E-44D3-B60E-488FC052F817}" presName="hierRoot2" presStyleCnt="0">
        <dgm:presLayoutVars>
          <dgm:hierBranch val="init"/>
        </dgm:presLayoutVars>
      </dgm:prSet>
      <dgm:spPr/>
    </dgm:pt>
    <dgm:pt modelId="{945709A3-F306-4814-BFE2-01EFE4166FDD}" type="pres">
      <dgm:prSet presAssocID="{FFF74E60-0A4E-44D3-B60E-488FC052F817}" presName="rootComposite" presStyleCnt="0"/>
      <dgm:spPr/>
    </dgm:pt>
    <dgm:pt modelId="{56DBEA05-2C02-4FFB-86FA-8DF7AA68FDB1}" type="pres">
      <dgm:prSet presAssocID="{FFF74E60-0A4E-44D3-B60E-488FC052F817}" presName="rootText" presStyleLbl="node4" presStyleIdx="1" presStyleCnt="10" custScaleX="289666" custScaleY="138222" custLinFactNeighborX="14705">
        <dgm:presLayoutVars>
          <dgm:chPref val="3"/>
        </dgm:presLayoutVars>
      </dgm:prSet>
      <dgm:spPr/>
      <dgm:t>
        <a:bodyPr/>
        <a:lstStyle/>
        <a:p>
          <a:endParaRPr lang="en-US"/>
        </a:p>
      </dgm:t>
    </dgm:pt>
    <dgm:pt modelId="{44DA000C-6683-4AAD-A865-E1B244B18520}" type="pres">
      <dgm:prSet presAssocID="{FFF74E60-0A4E-44D3-B60E-488FC052F817}" presName="rootConnector" presStyleLbl="node4" presStyleIdx="1" presStyleCnt="10"/>
      <dgm:spPr/>
      <dgm:t>
        <a:bodyPr/>
        <a:lstStyle/>
        <a:p>
          <a:endParaRPr lang="en-US"/>
        </a:p>
      </dgm:t>
    </dgm:pt>
    <dgm:pt modelId="{17B65510-411A-4AD6-8DFD-27598187923F}" type="pres">
      <dgm:prSet presAssocID="{FFF74E60-0A4E-44D3-B60E-488FC052F817}" presName="hierChild4" presStyleCnt="0"/>
      <dgm:spPr/>
    </dgm:pt>
    <dgm:pt modelId="{FB9A24F6-6215-43BC-8B9A-5C714CF72850}" type="pres">
      <dgm:prSet presAssocID="{FFF74E60-0A4E-44D3-B60E-488FC052F817}" presName="hierChild5" presStyleCnt="0"/>
      <dgm:spPr/>
    </dgm:pt>
    <dgm:pt modelId="{E98EE79F-073A-43EB-8ED3-FA254C11A0F5}" type="pres">
      <dgm:prSet presAssocID="{384D2916-2AA0-40D1-93F0-79FA7BA376AF}" presName="hierChild5" presStyleCnt="0"/>
      <dgm:spPr/>
    </dgm:pt>
    <dgm:pt modelId="{491D2BBA-C730-4AD2-94C2-3C82EBE9C1B4}" type="pres">
      <dgm:prSet presAssocID="{F7CD9A6D-45C0-4022-9234-2E35319CA4C7}" presName="Name64" presStyleLbl="parChTrans1D3" presStyleIdx="5" presStyleCnt="6" custSzX="163423" custSzY="1416081"/>
      <dgm:spPr/>
      <dgm:t>
        <a:bodyPr/>
        <a:lstStyle/>
        <a:p>
          <a:endParaRPr lang="en-US"/>
        </a:p>
      </dgm:t>
    </dgm:pt>
    <dgm:pt modelId="{7B61CCA9-89A7-4D43-AA4D-377DF47D61DF}" type="pres">
      <dgm:prSet presAssocID="{937B577F-6672-4D86-B9FB-FED7ADD56700}" presName="hierRoot2" presStyleCnt="0">
        <dgm:presLayoutVars>
          <dgm:hierBranch val="init"/>
        </dgm:presLayoutVars>
      </dgm:prSet>
      <dgm:spPr/>
    </dgm:pt>
    <dgm:pt modelId="{8B085761-1467-4347-826D-18627BC8C961}" type="pres">
      <dgm:prSet presAssocID="{937B577F-6672-4D86-B9FB-FED7ADD56700}" presName="rootComposite" presStyleCnt="0"/>
      <dgm:spPr/>
    </dgm:pt>
    <dgm:pt modelId="{B7E44E2B-E44C-4F64-9A4D-F401A5F6BD6F}" type="pres">
      <dgm:prSet presAssocID="{937B577F-6672-4D86-B9FB-FED7ADD56700}" presName="rootText" presStyleLbl="node3" presStyleIdx="5" presStyleCnt="6" custScaleX="289666" custScaleY="138222" custLinFactNeighborX="14705">
        <dgm:presLayoutVars>
          <dgm:chPref val="3"/>
        </dgm:presLayoutVars>
      </dgm:prSet>
      <dgm:spPr/>
      <dgm:t>
        <a:bodyPr/>
        <a:lstStyle/>
        <a:p>
          <a:endParaRPr lang="en-US"/>
        </a:p>
      </dgm:t>
    </dgm:pt>
    <dgm:pt modelId="{F9C49B6D-CF4C-4008-AEC9-D607E9465CA3}" type="pres">
      <dgm:prSet presAssocID="{937B577F-6672-4D86-B9FB-FED7ADD56700}" presName="rootConnector" presStyleLbl="node3" presStyleIdx="5" presStyleCnt="6"/>
      <dgm:spPr/>
      <dgm:t>
        <a:bodyPr/>
        <a:lstStyle/>
        <a:p>
          <a:endParaRPr lang="en-US"/>
        </a:p>
      </dgm:t>
    </dgm:pt>
    <dgm:pt modelId="{D246931A-3AF9-4DF0-BD3E-88EDA71F2EB0}" type="pres">
      <dgm:prSet presAssocID="{937B577F-6672-4D86-B9FB-FED7ADD56700}" presName="hierChild4" presStyleCnt="0"/>
      <dgm:spPr/>
    </dgm:pt>
    <dgm:pt modelId="{C4CB363D-952E-410E-898C-0AD7DE93CC14}" type="pres">
      <dgm:prSet presAssocID="{70E4B9C7-89EC-4F72-9C8C-45A63CE6529B}" presName="Name64" presStyleLbl="parChTrans1D4" presStyleIdx="2" presStyleCnt="10" custSzX="163285" custSzY="1982514"/>
      <dgm:spPr/>
      <dgm:t>
        <a:bodyPr/>
        <a:lstStyle/>
        <a:p>
          <a:endParaRPr lang="en-US"/>
        </a:p>
      </dgm:t>
    </dgm:pt>
    <dgm:pt modelId="{E77E968C-D90C-488B-B50B-2EC992D64CDE}" type="pres">
      <dgm:prSet presAssocID="{9BD1992A-BC2F-4CD6-8861-C5D99E11A533}" presName="hierRoot2" presStyleCnt="0">
        <dgm:presLayoutVars>
          <dgm:hierBranch val="init"/>
        </dgm:presLayoutVars>
      </dgm:prSet>
      <dgm:spPr/>
    </dgm:pt>
    <dgm:pt modelId="{486D672D-C314-4973-9E6E-715E413F69EE}" type="pres">
      <dgm:prSet presAssocID="{9BD1992A-BC2F-4CD6-8861-C5D99E11A533}" presName="rootComposite" presStyleCnt="0"/>
      <dgm:spPr/>
    </dgm:pt>
    <dgm:pt modelId="{06B2E1C4-D1DE-4D0A-ADC8-54714427F060}" type="pres">
      <dgm:prSet presAssocID="{9BD1992A-BC2F-4CD6-8861-C5D99E11A533}" presName="rootText" presStyleLbl="node4" presStyleIdx="2" presStyleCnt="10" custScaleX="289666" custScaleY="138222" custLinFactNeighborX="14705">
        <dgm:presLayoutVars>
          <dgm:chPref val="3"/>
        </dgm:presLayoutVars>
      </dgm:prSet>
      <dgm:spPr/>
      <dgm:t>
        <a:bodyPr/>
        <a:lstStyle/>
        <a:p>
          <a:endParaRPr lang="en-US"/>
        </a:p>
      </dgm:t>
    </dgm:pt>
    <dgm:pt modelId="{C820BD29-B9F7-4AFB-BF43-D878423A00F6}" type="pres">
      <dgm:prSet presAssocID="{9BD1992A-BC2F-4CD6-8861-C5D99E11A533}" presName="rootConnector" presStyleLbl="node4" presStyleIdx="2" presStyleCnt="10"/>
      <dgm:spPr/>
      <dgm:t>
        <a:bodyPr/>
        <a:lstStyle/>
        <a:p>
          <a:endParaRPr lang="en-US"/>
        </a:p>
      </dgm:t>
    </dgm:pt>
    <dgm:pt modelId="{45B46483-487B-4968-8636-0722137CB69E}" type="pres">
      <dgm:prSet presAssocID="{9BD1992A-BC2F-4CD6-8861-C5D99E11A533}" presName="hierChild4" presStyleCnt="0"/>
      <dgm:spPr/>
    </dgm:pt>
    <dgm:pt modelId="{511069C3-DDCE-49C0-8AC0-532AD42343DC}" type="pres">
      <dgm:prSet presAssocID="{9BD1992A-BC2F-4CD6-8861-C5D99E11A533}" presName="hierChild5" presStyleCnt="0"/>
      <dgm:spPr/>
    </dgm:pt>
    <dgm:pt modelId="{FA2A7154-86E2-4F93-9E96-270CDD325C43}" type="pres">
      <dgm:prSet presAssocID="{F035BF76-4A5F-4F4E-BD2A-7820635286D8}" presName="Name64" presStyleLbl="parChTrans1D4" presStyleIdx="3" presStyleCnt="10" custSzX="163285" custSzY="1416081"/>
      <dgm:spPr/>
      <dgm:t>
        <a:bodyPr/>
        <a:lstStyle/>
        <a:p>
          <a:endParaRPr lang="en-US"/>
        </a:p>
      </dgm:t>
    </dgm:pt>
    <dgm:pt modelId="{FD23DF3C-D837-4284-B28D-7EDD47918F0C}" type="pres">
      <dgm:prSet presAssocID="{0183B9D9-23F0-4A04-887A-101FCB6E170B}" presName="hierRoot2" presStyleCnt="0">
        <dgm:presLayoutVars>
          <dgm:hierBranch val="init"/>
        </dgm:presLayoutVars>
      </dgm:prSet>
      <dgm:spPr/>
    </dgm:pt>
    <dgm:pt modelId="{65A785A0-B3C6-4567-A575-7DE1563E7BB8}" type="pres">
      <dgm:prSet presAssocID="{0183B9D9-23F0-4A04-887A-101FCB6E170B}" presName="rootComposite" presStyleCnt="0"/>
      <dgm:spPr/>
    </dgm:pt>
    <dgm:pt modelId="{7E41D3A5-D564-4199-8301-47F327CFA099}" type="pres">
      <dgm:prSet presAssocID="{0183B9D9-23F0-4A04-887A-101FCB6E170B}" presName="rootText" presStyleLbl="node4" presStyleIdx="3" presStyleCnt="10" custScaleX="289666" custScaleY="138222" custLinFactNeighborX="14705">
        <dgm:presLayoutVars>
          <dgm:chPref val="3"/>
        </dgm:presLayoutVars>
      </dgm:prSet>
      <dgm:spPr/>
      <dgm:t>
        <a:bodyPr/>
        <a:lstStyle/>
        <a:p>
          <a:endParaRPr lang="en-US"/>
        </a:p>
      </dgm:t>
    </dgm:pt>
    <dgm:pt modelId="{82686D28-2647-42BE-9DBB-F222C969E717}" type="pres">
      <dgm:prSet presAssocID="{0183B9D9-23F0-4A04-887A-101FCB6E170B}" presName="rootConnector" presStyleLbl="node4" presStyleIdx="3" presStyleCnt="10"/>
      <dgm:spPr/>
      <dgm:t>
        <a:bodyPr/>
        <a:lstStyle/>
        <a:p>
          <a:endParaRPr lang="en-US"/>
        </a:p>
      </dgm:t>
    </dgm:pt>
    <dgm:pt modelId="{D982B0CE-62FB-4762-9DB8-EB91ADDF4763}" type="pres">
      <dgm:prSet presAssocID="{0183B9D9-23F0-4A04-887A-101FCB6E170B}" presName="hierChild4" presStyleCnt="0"/>
      <dgm:spPr/>
    </dgm:pt>
    <dgm:pt modelId="{F7C87471-7AD3-480F-B753-F6836D28138D}" type="pres">
      <dgm:prSet presAssocID="{0183B9D9-23F0-4A04-887A-101FCB6E170B}" presName="hierChild5" presStyleCnt="0"/>
      <dgm:spPr/>
    </dgm:pt>
    <dgm:pt modelId="{AE39E919-0134-48A2-AC73-0C217A3DB419}" type="pres">
      <dgm:prSet presAssocID="{EE8913E6-612A-4E70-B5D5-D78E1FEE83F3}" presName="Name64" presStyleLbl="parChTrans1D4" presStyleIdx="4" presStyleCnt="10" custSzX="163285" custSzY="849649"/>
      <dgm:spPr/>
      <dgm:t>
        <a:bodyPr/>
        <a:lstStyle/>
        <a:p>
          <a:endParaRPr lang="en-US"/>
        </a:p>
      </dgm:t>
    </dgm:pt>
    <dgm:pt modelId="{76CDFAA9-E0C1-4B72-9E67-AF88CA071CEC}" type="pres">
      <dgm:prSet presAssocID="{43C7E1AB-82FF-4360-BF1A-8E451276B31D}" presName="hierRoot2" presStyleCnt="0">
        <dgm:presLayoutVars>
          <dgm:hierBranch val="init"/>
        </dgm:presLayoutVars>
      </dgm:prSet>
      <dgm:spPr/>
    </dgm:pt>
    <dgm:pt modelId="{25336755-58A9-49CF-8F37-60C39E3FC34B}" type="pres">
      <dgm:prSet presAssocID="{43C7E1AB-82FF-4360-BF1A-8E451276B31D}" presName="rootComposite" presStyleCnt="0"/>
      <dgm:spPr/>
    </dgm:pt>
    <dgm:pt modelId="{CD272276-22DC-4F8A-BC1E-AB8C6FCB76EF}" type="pres">
      <dgm:prSet presAssocID="{43C7E1AB-82FF-4360-BF1A-8E451276B31D}" presName="rootText" presStyleLbl="node4" presStyleIdx="4" presStyleCnt="10" custScaleX="289666" custScaleY="138222" custLinFactNeighborX="14705">
        <dgm:presLayoutVars>
          <dgm:chPref val="3"/>
        </dgm:presLayoutVars>
      </dgm:prSet>
      <dgm:spPr/>
      <dgm:t>
        <a:bodyPr/>
        <a:lstStyle/>
        <a:p>
          <a:endParaRPr lang="en-US"/>
        </a:p>
      </dgm:t>
    </dgm:pt>
    <dgm:pt modelId="{718A4DA1-8F59-4942-B2D2-930FBD6568D6}" type="pres">
      <dgm:prSet presAssocID="{43C7E1AB-82FF-4360-BF1A-8E451276B31D}" presName="rootConnector" presStyleLbl="node4" presStyleIdx="4" presStyleCnt="10"/>
      <dgm:spPr/>
      <dgm:t>
        <a:bodyPr/>
        <a:lstStyle/>
        <a:p>
          <a:endParaRPr lang="en-US"/>
        </a:p>
      </dgm:t>
    </dgm:pt>
    <dgm:pt modelId="{E30EA4FE-6B02-44CC-BC54-081C93AD239E}" type="pres">
      <dgm:prSet presAssocID="{43C7E1AB-82FF-4360-BF1A-8E451276B31D}" presName="hierChild4" presStyleCnt="0"/>
      <dgm:spPr/>
    </dgm:pt>
    <dgm:pt modelId="{159671FC-7BEB-46A1-B046-DD6ED66B5138}" type="pres">
      <dgm:prSet presAssocID="{43C7E1AB-82FF-4360-BF1A-8E451276B31D}" presName="hierChild5" presStyleCnt="0"/>
      <dgm:spPr/>
    </dgm:pt>
    <dgm:pt modelId="{29EBD774-5C3D-476F-9AA8-3D7A3FAFC540}" type="pres">
      <dgm:prSet presAssocID="{6EE90F03-8AE2-4E1B-82A0-8F5CE0D70F72}" presName="Name64" presStyleLbl="parChTrans1D4" presStyleIdx="5" presStyleCnt="10" custSzX="163285" custSzY="283216"/>
      <dgm:spPr/>
      <dgm:t>
        <a:bodyPr/>
        <a:lstStyle/>
        <a:p>
          <a:endParaRPr lang="en-US"/>
        </a:p>
      </dgm:t>
    </dgm:pt>
    <dgm:pt modelId="{CC837CFF-2AE1-4985-A7E2-FFB05A744091}" type="pres">
      <dgm:prSet presAssocID="{9FB4E811-B04F-4D72-8530-A9E05363EADC}" presName="hierRoot2" presStyleCnt="0">
        <dgm:presLayoutVars>
          <dgm:hierBranch val="init"/>
        </dgm:presLayoutVars>
      </dgm:prSet>
      <dgm:spPr/>
    </dgm:pt>
    <dgm:pt modelId="{EED3678B-932B-4F16-8F54-281F9DE03AA0}" type="pres">
      <dgm:prSet presAssocID="{9FB4E811-B04F-4D72-8530-A9E05363EADC}" presName="rootComposite" presStyleCnt="0"/>
      <dgm:spPr/>
    </dgm:pt>
    <dgm:pt modelId="{F6710FD5-80E0-43EE-8DE4-711916FF203F}" type="pres">
      <dgm:prSet presAssocID="{9FB4E811-B04F-4D72-8530-A9E05363EADC}" presName="rootText" presStyleLbl="node4" presStyleIdx="5" presStyleCnt="10" custScaleX="289666" custScaleY="138222" custLinFactNeighborX="14705">
        <dgm:presLayoutVars>
          <dgm:chPref val="3"/>
        </dgm:presLayoutVars>
      </dgm:prSet>
      <dgm:spPr/>
      <dgm:t>
        <a:bodyPr/>
        <a:lstStyle/>
        <a:p>
          <a:endParaRPr lang="en-US"/>
        </a:p>
      </dgm:t>
    </dgm:pt>
    <dgm:pt modelId="{086A6FF2-9F60-4F1B-A6DD-64BE034010CD}" type="pres">
      <dgm:prSet presAssocID="{9FB4E811-B04F-4D72-8530-A9E05363EADC}" presName="rootConnector" presStyleLbl="node4" presStyleIdx="5" presStyleCnt="10"/>
      <dgm:spPr/>
      <dgm:t>
        <a:bodyPr/>
        <a:lstStyle/>
        <a:p>
          <a:endParaRPr lang="en-US"/>
        </a:p>
      </dgm:t>
    </dgm:pt>
    <dgm:pt modelId="{393BF2DF-7F70-451D-8C73-9F3AA51A2EC4}" type="pres">
      <dgm:prSet presAssocID="{9FB4E811-B04F-4D72-8530-A9E05363EADC}" presName="hierChild4" presStyleCnt="0"/>
      <dgm:spPr/>
    </dgm:pt>
    <dgm:pt modelId="{758C0654-75AB-442E-909F-C4869F88E2B3}" type="pres">
      <dgm:prSet presAssocID="{9FB4E811-B04F-4D72-8530-A9E05363EADC}" presName="hierChild5" presStyleCnt="0"/>
      <dgm:spPr/>
    </dgm:pt>
    <dgm:pt modelId="{F4A6D6B7-255B-424E-ABF8-4B5FA0F21B89}" type="pres">
      <dgm:prSet presAssocID="{35393E01-56BC-42B6-84DD-8D0E2A4B453F}" presName="Name64" presStyleLbl="parChTrans1D4" presStyleIdx="6" presStyleCnt="10" custSzX="163285" custSzY="283216"/>
      <dgm:spPr/>
      <dgm:t>
        <a:bodyPr/>
        <a:lstStyle/>
        <a:p>
          <a:endParaRPr lang="en-US"/>
        </a:p>
      </dgm:t>
    </dgm:pt>
    <dgm:pt modelId="{46BFA138-419B-43CB-B5E0-C2412C163862}" type="pres">
      <dgm:prSet presAssocID="{8B01E865-1DE5-4E9C-AF17-B418F01D8523}" presName="hierRoot2" presStyleCnt="0">
        <dgm:presLayoutVars>
          <dgm:hierBranch val="init"/>
        </dgm:presLayoutVars>
      </dgm:prSet>
      <dgm:spPr/>
    </dgm:pt>
    <dgm:pt modelId="{0580F286-FEDC-47DF-B319-8429853E9CEF}" type="pres">
      <dgm:prSet presAssocID="{8B01E865-1DE5-4E9C-AF17-B418F01D8523}" presName="rootComposite" presStyleCnt="0"/>
      <dgm:spPr/>
    </dgm:pt>
    <dgm:pt modelId="{2A2C32B1-B8DD-4C10-AEBA-E67B2F325152}" type="pres">
      <dgm:prSet presAssocID="{8B01E865-1DE5-4E9C-AF17-B418F01D8523}" presName="rootText" presStyleLbl="node4" presStyleIdx="6" presStyleCnt="10" custScaleX="289666" custScaleY="138222" custLinFactNeighborX="14705">
        <dgm:presLayoutVars>
          <dgm:chPref val="3"/>
        </dgm:presLayoutVars>
      </dgm:prSet>
      <dgm:spPr/>
      <dgm:t>
        <a:bodyPr/>
        <a:lstStyle/>
        <a:p>
          <a:endParaRPr lang="en-US"/>
        </a:p>
      </dgm:t>
    </dgm:pt>
    <dgm:pt modelId="{73CA8985-5954-40AA-9CB5-C246A682FB99}" type="pres">
      <dgm:prSet presAssocID="{8B01E865-1DE5-4E9C-AF17-B418F01D8523}" presName="rootConnector" presStyleLbl="node4" presStyleIdx="6" presStyleCnt="10"/>
      <dgm:spPr/>
      <dgm:t>
        <a:bodyPr/>
        <a:lstStyle/>
        <a:p>
          <a:endParaRPr lang="en-US"/>
        </a:p>
      </dgm:t>
    </dgm:pt>
    <dgm:pt modelId="{3EEADB6F-BEE6-4D35-9573-B3E8713619A5}" type="pres">
      <dgm:prSet presAssocID="{8B01E865-1DE5-4E9C-AF17-B418F01D8523}" presName="hierChild4" presStyleCnt="0"/>
      <dgm:spPr/>
    </dgm:pt>
    <dgm:pt modelId="{4D97D15A-04EC-4B74-BD67-48B5F1B32C73}" type="pres">
      <dgm:prSet presAssocID="{8B01E865-1DE5-4E9C-AF17-B418F01D8523}" presName="hierChild5" presStyleCnt="0"/>
      <dgm:spPr/>
    </dgm:pt>
    <dgm:pt modelId="{7908E486-ACBD-461A-9C33-3B3E685C9477}" type="pres">
      <dgm:prSet presAssocID="{0ECA390A-D8E5-4872-989B-A50C0346359D}" presName="Name64" presStyleLbl="parChTrans1D4" presStyleIdx="7" presStyleCnt="10" custSzX="163285" custSzY="849649"/>
      <dgm:spPr/>
      <dgm:t>
        <a:bodyPr/>
        <a:lstStyle/>
        <a:p>
          <a:endParaRPr lang="en-US"/>
        </a:p>
      </dgm:t>
    </dgm:pt>
    <dgm:pt modelId="{23161F68-9F84-4EC4-9A60-518362290403}" type="pres">
      <dgm:prSet presAssocID="{7064D3D2-084C-4E88-B088-0D56A2615F78}" presName="hierRoot2" presStyleCnt="0">
        <dgm:presLayoutVars>
          <dgm:hierBranch val="init"/>
        </dgm:presLayoutVars>
      </dgm:prSet>
      <dgm:spPr/>
    </dgm:pt>
    <dgm:pt modelId="{F8C0149F-BF6B-4208-B289-59D03B0738D8}" type="pres">
      <dgm:prSet presAssocID="{7064D3D2-084C-4E88-B088-0D56A2615F78}" presName="rootComposite" presStyleCnt="0"/>
      <dgm:spPr/>
    </dgm:pt>
    <dgm:pt modelId="{ECE299D1-B6D3-455D-BDE3-1A37903AAF55}" type="pres">
      <dgm:prSet presAssocID="{7064D3D2-084C-4E88-B088-0D56A2615F78}" presName="rootText" presStyleLbl="node4" presStyleIdx="7" presStyleCnt="10" custScaleX="289666" custScaleY="138222" custLinFactNeighborX="14705">
        <dgm:presLayoutVars>
          <dgm:chPref val="3"/>
        </dgm:presLayoutVars>
      </dgm:prSet>
      <dgm:spPr/>
      <dgm:t>
        <a:bodyPr/>
        <a:lstStyle/>
        <a:p>
          <a:endParaRPr lang="en-US"/>
        </a:p>
      </dgm:t>
    </dgm:pt>
    <dgm:pt modelId="{397C809C-1C33-4B0E-96D6-AF83EE24BE7C}" type="pres">
      <dgm:prSet presAssocID="{7064D3D2-084C-4E88-B088-0D56A2615F78}" presName="rootConnector" presStyleLbl="node4" presStyleIdx="7" presStyleCnt="10"/>
      <dgm:spPr/>
      <dgm:t>
        <a:bodyPr/>
        <a:lstStyle/>
        <a:p>
          <a:endParaRPr lang="en-US"/>
        </a:p>
      </dgm:t>
    </dgm:pt>
    <dgm:pt modelId="{F183E452-6104-4564-B7B1-4ED645D8F21B}" type="pres">
      <dgm:prSet presAssocID="{7064D3D2-084C-4E88-B088-0D56A2615F78}" presName="hierChild4" presStyleCnt="0"/>
      <dgm:spPr/>
    </dgm:pt>
    <dgm:pt modelId="{1530BC9F-58F3-4835-838D-B34B7ABCFA75}" type="pres">
      <dgm:prSet presAssocID="{7064D3D2-084C-4E88-B088-0D56A2615F78}" presName="hierChild5" presStyleCnt="0"/>
      <dgm:spPr/>
    </dgm:pt>
    <dgm:pt modelId="{7F510FC8-EABF-455D-841F-9645F04B6432}" type="pres">
      <dgm:prSet presAssocID="{C43836F9-2EC2-4641-9CE2-42ABCC860939}" presName="Name64" presStyleLbl="parChTrans1D4" presStyleIdx="8" presStyleCnt="10" custSzX="163285" custSzY="1416081"/>
      <dgm:spPr/>
      <dgm:t>
        <a:bodyPr/>
        <a:lstStyle/>
        <a:p>
          <a:endParaRPr lang="en-US"/>
        </a:p>
      </dgm:t>
    </dgm:pt>
    <dgm:pt modelId="{3FE5C9DF-C1AB-4582-987B-DE933E4C4BA2}" type="pres">
      <dgm:prSet presAssocID="{80A61F34-5D6F-4AEF-9860-5D96D3338890}" presName="hierRoot2" presStyleCnt="0">
        <dgm:presLayoutVars>
          <dgm:hierBranch val="init"/>
        </dgm:presLayoutVars>
      </dgm:prSet>
      <dgm:spPr/>
    </dgm:pt>
    <dgm:pt modelId="{EAA34DA1-F692-452D-B53A-413F66738A03}" type="pres">
      <dgm:prSet presAssocID="{80A61F34-5D6F-4AEF-9860-5D96D3338890}" presName="rootComposite" presStyleCnt="0"/>
      <dgm:spPr/>
    </dgm:pt>
    <dgm:pt modelId="{36C09568-D18C-4C5D-9177-6EB0D7D4BCDE}" type="pres">
      <dgm:prSet presAssocID="{80A61F34-5D6F-4AEF-9860-5D96D3338890}" presName="rootText" presStyleLbl="node4" presStyleIdx="8" presStyleCnt="10" custScaleX="289666" custScaleY="138222" custLinFactNeighborX="14705">
        <dgm:presLayoutVars>
          <dgm:chPref val="3"/>
        </dgm:presLayoutVars>
      </dgm:prSet>
      <dgm:spPr/>
      <dgm:t>
        <a:bodyPr/>
        <a:lstStyle/>
        <a:p>
          <a:endParaRPr lang="en-US"/>
        </a:p>
      </dgm:t>
    </dgm:pt>
    <dgm:pt modelId="{E41C1E69-4B6E-470E-BA48-6437494302EA}" type="pres">
      <dgm:prSet presAssocID="{80A61F34-5D6F-4AEF-9860-5D96D3338890}" presName="rootConnector" presStyleLbl="node4" presStyleIdx="8" presStyleCnt="10"/>
      <dgm:spPr/>
      <dgm:t>
        <a:bodyPr/>
        <a:lstStyle/>
        <a:p>
          <a:endParaRPr lang="en-US"/>
        </a:p>
      </dgm:t>
    </dgm:pt>
    <dgm:pt modelId="{1EB70EE3-A2C3-44C6-A8AD-B2B09C63E303}" type="pres">
      <dgm:prSet presAssocID="{80A61F34-5D6F-4AEF-9860-5D96D3338890}" presName="hierChild4" presStyleCnt="0"/>
      <dgm:spPr/>
    </dgm:pt>
    <dgm:pt modelId="{522CA130-7393-4CBE-976D-E2B76ABDF79C}" type="pres">
      <dgm:prSet presAssocID="{80A61F34-5D6F-4AEF-9860-5D96D3338890}" presName="hierChild5" presStyleCnt="0"/>
      <dgm:spPr/>
    </dgm:pt>
    <dgm:pt modelId="{538E6C14-1762-4C16-8955-FA31A857C0B2}" type="pres">
      <dgm:prSet presAssocID="{3EF84FCE-8E72-4EFE-B8EE-3FCEB23FA9A6}" presName="Name64" presStyleLbl="parChTrans1D4" presStyleIdx="9" presStyleCnt="10" custSzX="163285" custSzY="1982514"/>
      <dgm:spPr/>
      <dgm:t>
        <a:bodyPr/>
        <a:lstStyle/>
        <a:p>
          <a:endParaRPr lang="en-US"/>
        </a:p>
      </dgm:t>
    </dgm:pt>
    <dgm:pt modelId="{89FCCE8F-3C18-4616-9F8D-52CD536C108B}" type="pres">
      <dgm:prSet presAssocID="{A0ACB253-9C3B-4B9E-B71C-7553205358FF}" presName="hierRoot2" presStyleCnt="0">
        <dgm:presLayoutVars>
          <dgm:hierBranch val="init"/>
        </dgm:presLayoutVars>
      </dgm:prSet>
      <dgm:spPr/>
    </dgm:pt>
    <dgm:pt modelId="{30A0B251-5CC2-4B9A-A3D4-3E45E3EBE30B}" type="pres">
      <dgm:prSet presAssocID="{A0ACB253-9C3B-4B9E-B71C-7553205358FF}" presName="rootComposite" presStyleCnt="0"/>
      <dgm:spPr/>
    </dgm:pt>
    <dgm:pt modelId="{69A65E6C-3E1B-4724-AF6C-BBD977C8D72E}" type="pres">
      <dgm:prSet presAssocID="{A0ACB253-9C3B-4B9E-B71C-7553205358FF}" presName="rootText" presStyleLbl="node4" presStyleIdx="9" presStyleCnt="10" custScaleX="289666" custScaleY="138222" custLinFactNeighborX="14705">
        <dgm:presLayoutVars>
          <dgm:chPref val="3"/>
        </dgm:presLayoutVars>
      </dgm:prSet>
      <dgm:spPr/>
      <dgm:t>
        <a:bodyPr/>
        <a:lstStyle/>
        <a:p>
          <a:endParaRPr lang="en-US"/>
        </a:p>
      </dgm:t>
    </dgm:pt>
    <dgm:pt modelId="{BEF4D827-595C-4D66-89EB-7D43B3AB9A0B}" type="pres">
      <dgm:prSet presAssocID="{A0ACB253-9C3B-4B9E-B71C-7553205358FF}" presName="rootConnector" presStyleLbl="node4" presStyleIdx="9" presStyleCnt="10"/>
      <dgm:spPr/>
      <dgm:t>
        <a:bodyPr/>
        <a:lstStyle/>
        <a:p>
          <a:endParaRPr lang="en-US"/>
        </a:p>
      </dgm:t>
    </dgm:pt>
    <dgm:pt modelId="{39F599B0-5CC8-4DBF-AE71-B943056EA63A}" type="pres">
      <dgm:prSet presAssocID="{A0ACB253-9C3B-4B9E-B71C-7553205358FF}" presName="hierChild4" presStyleCnt="0"/>
      <dgm:spPr/>
    </dgm:pt>
    <dgm:pt modelId="{A04E72D9-10A2-40F8-9CAA-9B45C758D79B}" type="pres">
      <dgm:prSet presAssocID="{A0ACB253-9C3B-4B9E-B71C-7553205358FF}" presName="hierChild5" presStyleCnt="0"/>
      <dgm:spPr/>
    </dgm:pt>
    <dgm:pt modelId="{3A964C06-64B4-476D-B3CC-996D912D3798}" type="pres">
      <dgm:prSet presAssocID="{937B577F-6672-4D86-B9FB-FED7ADD56700}" presName="hierChild5" presStyleCnt="0"/>
      <dgm:spPr/>
    </dgm:pt>
    <dgm:pt modelId="{2CFA4425-0EDF-437C-B020-693878B570DD}" type="pres">
      <dgm:prSet presAssocID="{7D197D0A-3CE4-43B8-8771-130D5D612124}" presName="hierChild5" presStyleCnt="0"/>
      <dgm:spPr/>
    </dgm:pt>
    <dgm:pt modelId="{6BA4FF14-50A1-4F7D-9371-05BA8F7704E2}" type="pres">
      <dgm:prSet presAssocID="{8B943AF0-7A90-472C-B639-9BDEA9EA5678}" presName="hierChild3" presStyleCnt="0"/>
      <dgm:spPr/>
    </dgm:pt>
  </dgm:ptLst>
  <dgm:cxnLst>
    <dgm:cxn modelId="{46F0D077-972E-46B1-87ED-66E050ED13F9}" type="presOf" srcId="{937B577F-6672-4D86-B9FB-FED7ADD56700}" destId="{F9C49B6D-CF4C-4008-AEC9-D607E9465CA3}" srcOrd="1" destOrd="0" presId="urn:microsoft.com/office/officeart/2009/3/layout/HorizontalOrganizationChart"/>
    <dgm:cxn modelId="{E3AE9816-2E01-46A6-8F01-718A592F9AEF}" type="presOf" srcId="{FFD19529-691F-461D-A271-C0A79B839402}" destId="{179D27C2-18D4-47F2-845C-AEF982E7BE7E}" srcOrd="0" destOrd="0" presId="urn:microsoft.com/office/officeart/2009/3/layout/HorizontalOrganizationChart"/>
    <dgm:cxn modelId="{E4C93E8D-2852-4306-90E5-815B27A6A947}" type="presOf" srcId="{60F5A167-CA5B-439F-8ADF-73D7385076EF}" destId="{A0E99109-59DD-4D32-AED6-DC4A38913A85}" srcOrd="0" destOrd="0" presId="urn:microsoft.com/office/officeart/2009/3/layout/HorizontalOrganizationChart"/>
    <dgm:cxn modelId="{32591879-F2DB-4A98-B5EA-C1EAE050C8BF}" type="presOf" srcId="{0183B9D9-23F0-4A04-887A-101FCB6E170B}" destId="{7E41D3A5-D564-4199-8301-47F327CFA099}" srcOrd="0" destOrd="0" presId="urn:microsoft.com/office/officeart/2009/3/layout/HorizontalOrganizationChart"/>
    <dgm:cxn modelId="{C7ABA670-A602-4C2C-86D6-B2791BF69C21}" srcId="{937B577F-6672-4D86-B9FB-FED7ADD56700}" destId="{43C7E1AB-82FF-4360-BF1A-8E451276B31D}" srcOrd="2" destOrd="0" parTransId="{EE8913E6-612A-4E70-B5D5-D78E1FEE83F3}" sibTransId="{93939D14-144A-4419-8FF3-1E294FED15B5}"/>
    <dgm:cxn modelId="{B057F9F7-56D1-456A-84CA-86C88186F688}" type="presOf" srcId="{F035BF76-4A5F-4F4E-BD2A-7820635286D8}" destId="{FA2A7154-86E2-4F93-9E96-270CDD325C43}" srcOrd="0" destOrd="0" presId="urn:microsoft.com/office/officeart/2009/3/layout/HorizontalOrganizationChart"/>
    <dgm:cxn modelId="{5AF4AFF6-4659-40A8-AB10-1C72A1D1599C}" srcId="{937B577F-6672-4D86-B9FB-FED7ADD56700}" destId="{80A61F34-5D6F-4AEF-9860-5D96D3338890}" srcOrd="6" destOrd="0" parTransId="{C43836F9-2EC2-4641-9CE2-42ABCC860939}" sibTransId="{8D5342E3-EC22-4F4E-BFF4-F7A14A0AF4DD}"/>
    <dgm:cxn modelId="{66ADB578-6F7D-4C5F-8805-A88766CD4C6D}" type="presOf" srcId="{E1C2C5E9-F0D7-4573-B176-2C3E1B03F66D}" destId="{B7038274-4BF8-41BF-A1B6-DAEDEA62A5DA}" srcOrd="0" destOrd="0" presId="urn:microsoft.com/office/officeart/2009/3/layout/HorizontalOrganizationChart"/>
    <dgm:cxn modelId="{3F31175A-71A5-408F-836E-B1BC38E227FF}" type="presOf" srcId="{A0ACB253-9C3B-4B9E-B71C-7553205358FF}" destId="{BEF4D827-595C-4D66-89EB-7D43B3AB9A0B}" srcOrd="1" destOrd="0" presId="urn:microsoft.com/office/officeart/2009/3/layout/HorizontalOrganizationChart"/>
    <dgm:cxn modelId="{592EB8E4-C655-4348-8EB1-89A753A09B63}" type="presOf" srcId="{5906DAF9-03E5-4608-B227-EA3835B4A0BC}" destId="{098440E9-9513-4103-9DA3-234A21CBE6D8}" srcOrd="0" destOrd="0" presId="urn:microsoft.com/office/officeart/2009/3/layout/HorizontalOrganizationChart"/>
    <dgm:cxn modelId="{61EB4D7D-A4B8-4216-9FEA-958877E6F5D3}" type="presOf" srcId="{9BD1992A-BC2F-4CD6-8861-C5D99E11A533}" destId="{C820BD29-B9F7-4AFB-BF43-D878423A00F6}" srcOrd="1" destOrd="0" presId="urn:microsoft.com/office/officeart/2009/3/layout/HorizontalOrganizationChart"/>
    <dgm:cxn modelId="{BDA5F32A-F9B3-4EE5-97D7-B0776A9142C4}" type="presOf" srcId="{A0ACB253-9C3B-4B9E-B71C-7553205358FF}" destId="{69A65E6C-3E1B-4724-AF6C-BBD977C8D72E}" srcOrd="0" destOrd="0" presId="urn:microsoft.com/office/officeart/2009/3/layout/HorizontalOrganizationChart"/>
    <dgm:cxn modelId="{832B9779-33B0-47CC-9F75-89049343303C}" type="presOf" srcId="{728167AB-141B-42ED-A287-97B0A8AEDFDC}" destId="{4804DB55-99AA-47DF-9809-5A75E05C644B}" srcOrd="0" destOrd="0" presId="urn:microsoft.com/office/officeart/2009/3/layout/HorizontalOrganizationChart"/>
    <dgm:cxn modelId="{C4DBC0F4-3F3A-4A44-9AA0-876F9B438BC8}" type="presOf" srcId="{A149B604-32F6-4938-B804-F09C9868BCC1}" destId="{DC68980D-4937-4464-ACFB-50B99892D43E}" srcOrd="0" destOrd="0" presId="urn:microsoft.com/office/officeart/2009/3/layout/HorizontalOrganizationChart"/>
    <dgm:cxn modelId="{B2448117-0967-4118-9008-C38A2A2B8A69}" type="presOf" srcId="{EE8913E6-612A-4E70-B5D5-D78E1FEE83F3}" destId="{AE39E919-0134-48A2-AC73-0C217A3DB419}" srcOrd="0" destOrd="0" presId="urn:microsoft.com/office/officeart/2009/3/layout/HorizontalOrganizationChart"/>
    <dgm:cxn modelId="{6678F9EC-557A-42AA-A5D2-00B81D9A37B2}" srcId="{384D2916-2AA0-40D1-93F0-79FA7BA376AF}" destId="{FFF74E60-0A4E-44D3-B60E-488FC052F817}" srcOrd="1" destOrd="0" parTransId="{5906DAF9-03E5-4608-B227-EA3835B4A0BC}" sibTransId="{A86DB161-0E5F-4F7D-8E7D-54B791D6B034}"/>
    <dgm:cxn modelId="{A04DC342-27A5-430F-A717-4EB9481228B7}" type="presOf" srcId="{8B01E865-1DE5-4E9C-AF17-B418F01D8523}" destId="{73CA8985-5954-40AA-9CB5-C246A682FB99}" srcOrd="1" destOrd="0" presId="urn:microsoft.com/office/officeart/2009/3/layout/HorizontalOrganizationChart"/>
    <dgm:cxn modelId="{27EE4BC4-10C4-4BB8-831B-CE0530E19AD1}" type="presOf" srcId="{7064D3D2-084C-4E88-B088-0D56A2615F78}" destId="{ECE299D1-B6D3-455D-BDE3-1A37903AAF55}" srcOrd="0" destOrd="0" presId="urn:microsoft.com/office/officeart/2009/3/layout/HorizontalOrganizationChart"/>
    <dgm:cxn modelId="{5A5C3DE9-ACE6-48E7-A36D-1818A48BE23D}" type="presOf" srcId="{9FB4E811-B04F-4D72-8530-A9E05363EADC}" destId="{086A6FF2-9F60-4F1B-A6DD-64BE034010CD}" srcOrd="1" destOrd="0" presId="urn:microsoft.com/office/officeart/2009/3/layout/HorizontalOrganizationChart"/>
    <dgm:cxn modelId="{4082559E-4EBE-4D69-93A3-90B3B0F3A182}" type="presOf" srcId="{58E5F038-84E7-4F91-9AE8-2F197BEB3196}" destId="{2498D1F9-72EC-4B70-AA6C-2D45C7D8E666}" srcOrd="0" destOrd="0" presId="urn:microsoft.com/office/officeart/2009/3/layout/HorizontalOrganizationChart"/>
    <dgm:cxn modelId="{63379CFB-B905-48F8-8968-3A37ED8F8CE6}" type="presOf" srcId="{78965C2F-B066-4A08-9B2C-21B5C8CCB57E}" destId="{FCC63852-BC04-418D-8376-1C8FF59799E1}" srcOrd="0" destOrd="0" presId="urn:microsoft.com/office/officeart/2009/3/layout/HorizontalOrganizationChart"/>
    <dgm:cxn modelId="{C0A05F59-EED7-4100-BEED-21831E494C8D}" srcId="{384D2916-2AA0-40D1-93F0-79FA7BA376AF}" destId="{44ACEEB8-CB23-46EB-B01A-B5F174D0E9C3}" srcOrd="0" destOrd="0" parTransId="{E1C2C5E9-F0D7-4573-B176-2C3E1B03F66D}" sibTransId="{E96FFF73-31A2-4C9F-B650-14D969E478EA}"/>
    <dgm:cxn modelId="{70789658-335E-46A7-91F7-16A43DB6E1D2}" type="presOf" srcId="{F7CD9A6D-45C0-4022-9234-2E35319CA4C7}" destId="{491D2BBA-C730-4AD2-94C2-3C82EBE9C1B4}" srcOrd="0" destOrd="0" presId="urn:microsoft.com/office/officeart/2009/3/layout/HorizontalOrganizationChart"/>
    <dgm:cxn modelId="{28608A5C-45B9-4767-82A4-12B06EB541AF}" type="presOf" srcId="{FFF74E60-0A4E-44D3-B60E-488FC052F817}" destId="{44DA000C-6683-4AAD-A865-E1B244B18520}" srcOrd="1" destOrd="0" presId="urn:microsoft.com/office/officeart/2009/3/layout/HorizontalOrganizationChart"/>
    <dgm:cxn modelId="{08868977-5F83-4075-9CAD-7781BD13BF58}" type="presOf" srcId="{70E4B9C7-89EC-4F72-9C8C-45A63CE6529B}" destId="{C4CB363D-952E-410E-898C-0AD7DE93CC14}" srcOrd="0" destOrd="0" presId="urn:microsoft.com/office/officeart/2009/3/layout/HorizontalOrganizationChart"/>
    <dgm:cxn modelId="{E786603D-C64F-4685-9732-53AC585AF964}" type="presOf" srcId="{FFD19529-691F-461D-A271-C0A79B839402}" destId="{7026A4FC-8E7B-4C8B-88D2-BE9B17C7BDE9}" srcOrd="1" destOrd="0" presId="urn:microsoft.com/office/officeart/2009/3/layout/HorizontalOrganizationChart"/>
    <dgm:cxn modelId="{E8533C7A-FFB8-4AB2-A5BB-A0C8446B88A4}" type="presOf" srcId="{43C7E1AB-82FF-4360-BF1A-8E451276B31D}" destId="{CD272276-22DC-4F8A-BC1E-AB8C6FCB76EF}" srcOrd="0" destOrd="0" presId="urn:microsoft.com/office/officeart/2009/3/layout/HorizontalOrganizationChart"/>
    <dgm:cxn modelId="{88FC82EB-7BFD-4093-9889-7C5EF2D10D8A}" srcId="{937B577F-6672-4D86-B9FB-FED7ADD56700}" destId="{8B01E865-1DE5-4E9C-AF17-B418F01D8523}" srcOrd="4" destOrd="0" parTransId="{35393E01-56BC-42B6-84DD-8D0E2A4B453F}" sibTransId="{1E743EC3-936E-4CFE-A77D-B55402A32CA5}"/>
    <dgm:cxn modelId="{81A9FF25-1C6F-4441-A67D-185F9927ED17}" type="presOf" srcId="{384D2916-2AA0-40D1-93F0-79FA7BA376AF}" destId="{DAEF3039-14C2-41FB-B402-B83B9CE2C0C5}" srcOrd="0" destOrd="0" presId="urn:microsoft.com/office/officeart/2009/3/layout/HorizontalOrganizationChart"/>
    <dgm:cxn modelId="{50B99CFE-04FF-47B4-9583-D2E1B7923147}" srcId="{58E5F038-84E7-4F91-9AE8-2F197BEB3196}" destId="{60F5A167-CA5B-439F-8ADF-73D7385076EF}" srcOrd="1" destOrd="0" parTransId="{FE5D608B-79B7-4847-B535-3DBE0F310E63}" sibTransId="{0BCAA78F-1468-4D62-BE14-6955D55793D7}"/>
    <dgm:cxn modelId="{34568DD5-2458-490D-92F1-574FA110E42B}" type="presOf" srcId="{44ACEEB8-CB23-46EB-B01A-B5F174D0E9C3}" destId="{23A0EE2F-94B2-4FA3-AC6B-9B47CA72F7C1}" srcOrd="0" destOrd="0" presId="urn:microsoft.com/office/officeart/2009/3/layout/HorizontalOrganizationChart"/>
    <dgm:cxn modelId="{12FAA07B-CC02-4896-9693-5316895F8576}" type="presOf" srcId="{8B943AF0-7A90-472C-B639-9BDEA9EA5678}" destId="{32C2D359-B762-42EC-AF43-551EC2381131}" srcOrd="1" destOrd="0" presId="urn:microsoft.com/office/officeart/2009/3/layout/HorizontalOrganizationChart"/>
    <dgm:cxn modelId="{9C7179F2-21EF-4502-AB87-3B982E21AC01}" type="presOf" srcId="{80A61F34-5D6F-4AEF-9860-5D96D3338890}" destId="{E41C1E69-4B6E-470E-BA48-6437494302EA}" srcOrd="1" destOrd="0" presId="urn:microsoft.com/office/officeart/2009/3/layout/HorizontalOrganizationChart"/>
    <dgm:cxn modelId="{41AA5C15-7B69-4D48-B899-58369619025B}" type="presOf" srcId="{9FB4E811-B04F-4D72-8530-A9E05363EADC}" destId="{F6710FD5-80E0-43EE-8DE4-711916FF203F}" srcOrd="0" destOrd="0" presId="urn:microsoft.com/office/officeart/2009/3/layout/HorizontalOrganizationChart"/>
    <dgm:cxn modelId="{D04A00DB-0DE4-43D2-855C-63446E5D959A}" srcId="{8B943AF0-7A90-472C-B639-9BDEA9EA5678}" destId="{7D197D0A-3CE4-43B8-8771-130D5D612124}" srcOrd="1" destOrd="0" parTransId="{78965C2F-B066-4A08-9B2C-21B5C8CCB57E}" sibTransId="{4139CF48-EA61-443B-B69B-55405979A630}"/>
    <dgm:cxn modelId="{FDE78A9A-AC11-4CC4-B4B6-167D4C558356}" type="presOf" srcId="{5F343708-754C-4ACB-9923-D31F7A44D676}" destId="{8ECB8926-E87D-407B-91CC-4EC6CB979F14}" srcOrd="1" destOrd="0" presId="urn:microsoft.com/office/officeart/2009/3/layout/HorizontalOrganizationChart"/>
    <dgm:cxn modelId="{4E7DE561-DC7D-444D-8AE8-BC2301570FE9}" type="presOf" srcId="{C43836F9-2EC2-4641-9CE2-42ABCC860939}" destId="{7F510FC8-EABF-455D-841F-9645F04B6432}" srcOrd="0" destOrd="0" presId="urn:microsoft.com/office/officeart/2009/3/layout/HorizontalOrganizationChart"/>
    <dgm:cxn modelId="{4A893EB0-8274-42F6-8AB7-577DAAA84537}" type="presOf" srcId="{7064D3D2-084C-4E88-B088-0D56A2615F78}" destId="{397C809C-1C33-4B0E-96D6-AF83EE24BE7C}" srcOrd="1" destOrd="0" presId="urn:microsoft.com/office/officeart/2009/3/layout/HorizontalOrganizationChart"/>
    <dgm:cxn modelId="{79F86720-8D21-4A55-9626-D0262ABEE24A}" srcId="{58E5F038-84E7-4F91-9AE8-2F197BEB3196}" destId="{FFD19529-691F-461D-A271-C0A79B839402}" srcOrd="2" destOrd="0" parTransId="{48BA6372-7F52-447D-AE76-4ABCFF97ED8C}" sibTransId="{CF768C69-0899-45D2-94AC-BC8728D65560}"/>
    <dgm:cxn modelId="{66E055F3-047D-4E88-9396-C2B4DF79445B}" srcId="{937B577F-6672-4D86-B9FB-FED7ADD56700}" destId="{9FB4E811-B04F-4D72-8530-A9E05363EADC}" srcOrd="3" destOrd="0" parTransId="{6EE90F03-8AE2-4E1B-82A0-8F5CE0D70F72}" sibTransId="{20CB12AD-5ABA-4656-AD12-7219BA330B2B}"/>
    <dgm:cxn modelId="{834416BC-A82C-4915-89F5-DB00EFC962D2}" type="presOf" srcId="{0EE77F02-ED4A-4233-A133-D2CDEED308FA}" destId="{FE64A6D1-DA4F-4295-8D83-281CFAE0F26D}" srcOrd="0" destOrd="0" presId="urn:microsoft.com/office/officeart/2009/3/layout/HorizontalOrganizationChart"/>
    <dgm:cxn modelId="{540AC4F2-DF85-4175-9F37-1BA15EF9D1B6}" srcId="{7D197D0A-3CE4-43B8-8771-130D5D612124}" destId="{937B577F-6672-4D86-B9FB-FED7ADD56700}" srcOrd="1" destOrd="0" parTransId="{F7CD9A6D-45C0-4022-9234-2E35319CA4C7}" sibTransId="{3686027B-4113-4E47-8506-8DF423E81D59}"/>
    <dgm:cxn modelId="{9DA834CC-71FF-4680-A50A-5204CF577D1C}" type="presOf" srcId="{9BD1992A-BC2F-4CD6-8861-C5D99E11A533}" destId="{06B2E1C4-D1DE-4D0A-ADC8-54714427F060}" srcOrd="0" destOrd="0" presId="urn:microsoft.com/office/officeart/2009/3/layout/HorizontalOrganizationChart"/>
    <dgm:cxn modelId="{E675955B-A5EA-409D-9C8F-3EB903A933D0}" srcId="{937B577F-6672-4D86-B9FB-FED7ADD56700}" destId="{9BD1992A-BC2F-4CD6-8861-C5D99E11A533}" srcOrd="0" destOrd="0" parTransId="{70E4B9C7-89EC-4F72-9C8C-45A63CE6529B}" sibTransId="{B4F0283A-C4CE-4F1F-B601-DEB9F9930714}"/>
    <dgm:cxn modelId="{C69B168B-1B18-40D8-945F-2A9BD72FC11B}" type="presOf" srcId="{FE5D608B-79B7-4847-B535-3DBE0F310E63}" destId="{AFD0D942-893E-4FC2-9949-FECDB4D39623}" srcOrd="0" destOrd="0" presId="urn:microsoft.com/office/officeart/2009/3/layout/HorizontalOrganizationChart"/>
    <dgm:cxn modelId="{0667F7A1-04DC-4E07-88CF-34AEB7F05202}" type="presOf" srcId="{6EE90F03-8AE2-4E1B-82A0-8F5CE0D70F72}" destId="{29EBD774-5C3D-476F-9AA8-3D7A3FAFC540}" srcOrd="0" destOrd="0" presId="urn:microsoft.com/office/officeart/2009/3/layout/HorizontalOrganizationChart"/>
    <dgm:cxn modelId="{1D573743-23E0-4584-BDF5-E3C2CD2003A1}" srcId="{8B943AF0-7A90-472C-B639-9BDEA9EA5678}" destId="{58E5F038-84E7-4F91-9AE8-2F197BEB3196}" srcOrd="0" destOrd="0" parTransId="{14AAED6C-2833-44D3-80B4-829FA8466A8E}" sibTransId="{D0AB9AF8-219F-4495-8FE6-C1A4BE840C62}"/>
    <dgm:cxn modelId="{91B074A0-51ED-49AC-8CCF-B72A3F95B441}" type="presOf" srcId="{0ECA390A-D8E5-4872-989B-A50C0346359D}" destId="{7908E486-ACBD-461A-9C33-3B3E685C9477}" srcOrd="0" destOrd="0" presId="urn:microsoft.com/office/officeart/2009/3/layout/HorizontalOrganizationChart"/>
    <dgm:cxn modelId="{8AEA02B5-42D3-49EB-A1D8-6141D3216853}" type="presOf" srcId="{5F343708-754C-4ACB-9923-D31F7A44D676}" destId="{1C6712D7-7E04-4AF5-A0E9-42F043C4A205}" srcOrd="0" destOrd="0" presId="urn:microsoft.com/office/officeart/2009/3/layout/HorizontalOrganizationChart"/>
    <dgm:cxn modelId="{3D163A55-8222-4BC9-963E-3CF32BCDDBD5}" type="presOf" srcId="{8B943AF0-7A90-472C-B639-9BDEA9EA5678}" destId="{CF0E26CF-FA98-47FF-BF21-70EDF1143C18}" srcOrd="0" destOrd="0" presId="urn:microsoft.com/office/officeart/2009/3/layout/HorizontalOrganizationChart"/>
    <dgm:cxn modelId="{DFE5ABA3-8DAC-42A5-B5E1-42F8A514082B}" srcId="{A456A730-1EE1-4177-BFA1-C295F49BEC04}" destId="{8B943AF0-7A90-472C-B639-9BDEA9EA5678}" srcOrd="0" destOrd="0" parTransId="{C68D0CB4-F817-458E-99E6-A2E52A3EC7F1}" sibTransId="{D5A3D105-595D-47DE-834C-7F080791E3A2}"/>
    <dgm:cxn modelId="{B7F09A02-20F1-4938-A823-E216FE272AAD}" type="presOf" srcId="{14AAED6C-2833-44D3-80B4-829FA8466A8E}" destId="{8A535ACF-AF7F-4A84-992A-BD8CE7F78BF8}" srcOrd="0" destOrd="0" presId="urn:microsoft.com/office/officeart/2009/3/layout/HorizontalOrganizationChart"/>
    <dgm:cxn modelId="{AE21B0C7-1BE0-4310-A8D5-9AF28A90FAF0}" srcId="{58E5F038-84E7-4F91-9AE8-2F197BEB3196}" destId="{5F343708-754C-4ACB-9923-D31F7A44D676}" srcOrd="3" destOrd="0" parTransId="{728167AB-141B-42ED-A287-97B0A8AEDFDC}" sibTransId="{260C2FE0-0760-43B8-BC67-C3ACAA13B16D}"/>
    <dgm:cxn modelId="{2A7EE01C-7FDA-43A9-AB6F-4B1911E36C1F}" type="presOf" srcId="{0EE77F02-ED4A-4233-A133-D2CDEED308FA}" destId="{896DB25F-DA32-482A-AE30-70DEC74E1135}" srcOrd="1" destOrd="0" presId="urn:microsoft.com/office/officeart/2009/3/layout/HorizontalOrganizationChart"/>
    <dgm:cxn modelId="{30D6981F-E11E-4FF2-A5AC-36BB17550475}" type="presOf" srcId="{60F5A167-CA5B-439F-8ADF-73D7385076EF}" destId="{B13F424D-F97D-4D33-A326-E0D5D8E2FECF}" srcOrd="1" destOrd="0" presId="urn:microsoft.com/office/officeart/2009/3/layout/HorizontalOrganizationChart"/>
    <dgm:cxn modelId="{71B697F6-842D-4083-BE22-84294C9EC7EB}" type="presOf" srcId="{48BA6372-7F52-447D-AE76-4ABCFF97ED8C}" destId="{AEE232E7-7294-41F1-94E2-270C0CDE0B0B}" srcOrd="0" destOrd="0" presId="urn:microsoft.com/office/officeart/2009/3/layout/HorizontalOrganizationChart"/>
    <dgm:cxn modelId="{582DF9B7-E048-47A2-8965-B43FAF50F6C9}" type="presOf" srcId="{7D197D0A-3CE4-43B8-8771-130D5D612124}" destId="{8D283AC6-3240-4FD6-8FAC-7827CD692249}" srcOrd="1" destOrd="0" presId="urn:microsoft.com/office/officeart/2009/3/layout/HorizontalOrganizationChart"/>
    <dgm:cxn modelId="{4FC0505C-F45A-44D6-9C06-152CC2908A57}" type="presOf" srcId="{AF1F9BB6-F0E1-49F7-9B37-12731C08E4DA}" destId="{79E39BE5-D4B0-40B3-B4DB-CBE9C0B88547}" srcOrd="0" destOrd="0" presId="urn:microsoft.com/office/officeart/2009/3/layout/HorizontalOrganizationChart"/>
    <dgm:cxn modelId="{4A612CEE-BE07-4DC9-B3EE-E17EA580A3A6}" srcId="{937B577F-6672-4D86-B9FB-FED7ADD56700}" destId="{7064D3D2-084C-4E88-B088-0D56A2615F78}" srcOrd="5" destOrd="0" parTransId="{0ECA390A-D8E5-4872-989B-A50C0346359D}" sibTransId="{6007A408-CACF-451C-8306-DCAAA38BBFD7}"/>
    <dgm:cxn modelId="{684E9E6C-F472-4BE7-9A51-D1BC9FF1386A}" type="presOf" srcId="{3EF84FCE-8E72-4EFE-B8EE-3FCEB23FA9A6}" destId="{538E6C14-1762-4C16-8955-FA31A857C0B2}" srcOrd="0" destOrd="0" presId="urn:microsoft.com/office/officeart/2009/3/layout/HorizontalOrganizationChart"/>
    <dgm:cxn modelId="{592D3DAB-EAA0-42B1-835A-3545A45A6DD0}" type="presOf" srcId="{0183B9D9-23F0-4A04-887A-101FCB6E170B}" destId="{82686D28-2647-42BE-9DBB-F222C969E717}" srcOrd="1" destOrd="0" presId="urn:microsoft.com/office/officeart/2009/3/layout/HorizontalOrganizationChart"/>
    <dgm:cxn modelId="{A3130EA6-60C2-4E15-AF92-A65D4D24DF72}" type="presOf" srcId="{35393E01-56BC-42B6-84DD-8D0E2A4B453F}" destId="{F4A6D6B7-255B-424E-ABF8-4B5FA0F21B89}" srcOrd="0" destOrd="0" presId="urn:microsoft.com/office/officeart/2009/3/layout/HorizontalOrganizationChart"/>
    <dgm:cxn modelId="{31639064-273E-4EEC-8D82-501EE35A1D75}" type="presOf" srcId="{937B577F-6672-4D86-B9FB-FED7ADD56700}" destId="{B7E44E2B-E44C-4F64-9A4D-F401A5F6BD6F}" srcOrd="0" destOrd="0" presId="urn:microsoft.com/office/officeart/2009/3/layout/HorizontalOrganizationChart"/>
    <dgm:cxn modelId="{84659F3B-3627-4D2C-9838-E22717844F5B}" type="presOf" srcId="{44ACEEB8-CB23-46EB-B01A-B5F174D0E9C3}" destId="{F9F2977F-12CE-4CFA-9C53-D80C654F3949}" srcOrd="1" destOrd="0" presId="urn:microsoft.com/office/officeart/2009/3/layout/HorizontalOrganizationChart"/>
    <dgm:cxn modelId="{919F8E2B-E294-4264-8EBC-2763AC8846E5}" type="presOf" srcId="{43C7E1AB-82FF-4360-BF1A-8E451276B31D}" destId="{718A4DA1-8F59-4942-B2D2-930FBD6568D6}" srcOrd="1" destOrd="0" presId="urn:microsoft.com/office/officeart/2009/3/layout/HorizontalOrganizationChart"/>
    <dgm:cxn modelId="{88450C52-8D6F-41EE-84E4-1C837996F393}" type="presOf" srcId="{80A61F34-5D6F-4AEF-9860-5D96D3338890}" destId="{36C09568-D18C-4C5D-9177-6EB0D7D4BCDE}" srcOrd="0" destOrd="0" presId="urn:microsoft.com/office/officeart/2009/3/layout/HorizontalOrganizationChart"/>
    <dgm:cxn modelId="{5F2CE6D3-171A-4B90-A4CF-C32378FAB867}" srcId="{937B577F-6672-4D86-B9FB-FED7ADD56700}" destId="{0183B9D9-23F0-4A04-887A-101FCB6E170B}" srcOrd="1" destOrd="0" parTransId="{F035BF76-4A5F-4F4E-BD2A-7820635286D8}" sibTransId="{3A8571EF-1F65-4D9D-9679-9A3A42B8B46B}"/>
    <dgm:cxn modelId="{135B7EA3-8088-4543-A84C-7B1E77B4C299}" type="presOf" srcId="{FFF74E60-0A4E-44D3-B60E-488FC052F817}" destId="{56DBEA05-2C02-4FFB-86FA-8DF7AA68FDB1}" srcOrd="0" destOrd="0" presId="urn:microsoft.com/office/officeart/2009/3/layout/HorizontalOrganizationChart"/>
    <dgm:cxn modelId="{12D8AD45-BB72-415D-8DE7-FF2458D4A8DF}" type="presOf" srcId="{384D2916-2AA0-40D1-93F0-79FA7BA376AF}" destId="{4C8BA090-A0BE-4AF6-9477-270860AD1455}" srcOrd="1" destOrd="0" presId="urn:microsoft.com/office/officeart/2009/3/layout/HorizontalOrganizationChart"/>
    <dgm:cxn modelId="{62E33796-8181-4814-AAB1-ABEE33778C28}" type="presOf" srcId="{A456A730-1EE1-4177-BFA1-C295F49BEC04}" destId="{548CCA31-A40A-4635-B3CB-E7A0F17A4E49}" srcOrd="0" destOrd="0" presId="urn:microsoft.com/office/officeart/2009/3/layout/HorizontalOrganizationChart"/>
    <dgm:cxn modelId="{5D64A697-310C-4EA1-AD92-020484A5A43B}" type="presOf" srcId="{7D197D0A-3CE4-43B8-8771-130D5D612124}" destId="{EE165A19-8BD7-417C-B8D5-DDFB3792E7EB}" srcOrd="0" destOrd="0" presId="urn:microsoft.com/office/officeart/2009/3/layout/HorizontalOrganizationChart"/>
    <dgm:cxn modelId="{06F91442-E931-42B3-B2C6-A01198C71712}" srcId="{7D197D0A-3CE4-43B8-8771-130D5D612124}" destId="{384D2916-2AA0-40D1-93F0-79FA7BA376AF}" srcOrd="0" destOrd="0" parTransId="{A149B604-32F6-4938-B804-F09C9868BCC1}" sibTransId="{9F38FB86-31A5-4E85-A5EC-946E615D2656}"/>
    <dgm:cxn modelId="{29F64C04-3B25-4478-85F1-9B78546BEBDF}" type="presOf" srcId="{8B01E865-1DE5-4E9C-AF17-B418F01D8523}" destId="{2A2C32B1-B8DD-4C10-AEBA-E67B2F325152}" srcOrd="0" destOrd="0" presId="urn:microsoft.com/office/officeart/2009/3/layout/HorizontalOrganizationChart"/>
    <dgm:cxn modelId="{5EBA1011-79F9-45B0-AD2D-EF08A05A5F20}" srcId="{937B577F-6672-4D86-B9FB-FED7ADD56700}" destId="{A0ACB253-9C3B-4B9E-B71C-7553205358FF}" srcOrd="7" destOrd="0" parTransId="{3EF84FCE-8E72-4EFE-B8EE-3FCEB23FA9A6}" sibTransId="{C62B8249-78F8-4460-B35F-BF98D8A1A934}"/>
    <dgm:cxn modelId="{77DACB40-6A5C-4940-BEF8-A6692E814229}" type="presOf" srcId="{58E5F038-84E7-4F91-9AE8-2F197BEB3196}" destId="{4173A17A-B185-4AA2-B1BB-064FF5943302}" srcOrd="1" destOrd="0" presId="urn:microsoft.com/office/officeart/2009/3/layout/HorizontalOrganizationChart"/>
    <dgm:cxn modelId="{A8876723-AC4C-48CC-A439-0265CFAA4F49}" srcId="{58E5F038-84E7-4F91-9AE8-2F197BEB3196}" destId="{0EE77F02-ED4A-4233-A133-D2CDEED308FA}" srcOrd="0" destOrd="0" parTransId="{AF1F9BB6-F0E1-49F7-9B37-12731C08E4DA}" sibTransId="{751207A0-CF68-479F-9122-239AA498466F}"/>
    <dgm:cxn modelId="{943DE458-7C43-4F7D-8E32-B0ABB89220EF}" type="presParOf" srcId="{548CCA31-A40A-4635-B3CB-E7A0F17A4E49}" destId="{00368804-70F2-4AA4-A656-C623F32279D0}" srcOrd="0" destOrd="0" presId="urn:microsoft.com/office/officeart/2009/3/layout/HorizontalOrganizationChart"/>
    <dgm:cxn modelId="{7E3413FF-1A5D-44D9-9D79-EAF748A8B67B}" type="presParOf" srcId="{00368804-70F2-4AA4-A656-C623F32279D0}" destId="{A0130AB2-E773-4A98-8232-16499202D3FE}" srcOrd="0" destOrd="0" presId="urn:microsoft.com/office/officeart/2009/3/layout/HorizontalOrganizationChart"/>
    <dgm:cxn modelId="{7ED60019-0916-4127-8CF3-BF7C54C9EFDB}" type="presParOf" srcId="{A0130AB2-E773-4A98-8232-16499202D3FE}" destId="{CF0E26CF-FA98-47FF-BF21-70EDF1143C18}" srcOrd="0" destOrd="0" presId="urn:microsoft.com/office/officeart/2009/3/layout/HorizontalOrganizationChart"/>
    <dgm:cxn modelId="{527DD55E-9EF2-4FF2-A42A-401CCD139653}" type="presParOf" srcId="{A0130AB2-E773-4A98-8232-16499202D3FE}" destId="{32C2D359-B762-42EC-AF43-551EC2381131}" srcOrd="1" destOrd="0" presId="urn:microsoft.com/office/officeart/2009/3/layout/HorizontalOrganizationChart"/>
    <dgm:cxn modelId="{8AAC3703-FE84-4ED1-9889-71CB3ACDBAB1}" type="presParOf" srcId="{00368804-70F2-4AA4-A656-C623F32279D0}" destId="{B2649EB0-E0A3-48F6-89B0-A96E2D459777}" srcOrd="1" destOrd="0" presId="urn:microsoft.com/office/officeart/2009/3/layout/HorizontalOrganizationChart"/>
    <dgm:cxn modelId="{7C66E615-D3FE-4B19-BFCB-6BADEC5D75DA}" type="presParOf" srcId="{B2649EB0-E0A3-48F6-89B0-A96E2D459777}" destId="{8A535ACF-AF7F-4A84-992A-BD8CE7F78BF8}" srcOrd="0" destOrd="0" presId="urn:microsoft.com/office/officeart/2009/3/layout/HorizontalOrganizationChart"/>
    <dgm:cxn modelId="{B5FC89CE-22A9-4392-A24D-DC81F97B4BF8}" type="presParOf" srcId="{B2649EB0-E0A3-48F6-89B0-A96E2D459777}" destId="{36B4E5EB-F64C-4498-AB71-7571CA553EC0}" srcOrd="1" destOrd="0" presId="urn:microsoft.com/office/officeart/2009/3/layout/HorizontalOrganizationChart"/>
    <dgm:cxn modelId="{FE0E9B67-D539-4B57-9F95-A6D358EB13B0}" type="presParOf" srcId="{36B4E5EB-F64C-4498-AB71-7571CA553EC0}" destId="{15702AF5-6C8E-4F57-A325-555B7D107420}" srcOrd="0" destOrd="0" presId="urn:microsoft.com/office/officeart/2009/3/layout/HorizontalOrganizationChart"/>
    <dgm:cxn modelId="{E98B1320-4DBB-4981-840C-481EE1129409}" type="presParOf" srcId="{15702AF5-6C8E-4F57-A325-555B7D107420}" destId="{2498D1F9-72EC-4B70-AA6C-2D45C7D8E666}" srcOrd="0" destOrd="0" presId="urn:microsoft.com/office/officeart/2009/3/layout/HorizontalOrganizationChart"/>
    <dgm:cxn modelId="{271603FF-6E45-4479-B081-8AE3505D9492}" type="presParOf" srcId="{15702AF5-6C8E-4F57-A325-555B7D107420}" destId="{4173A17A-B185-4AA2-B1BB-064FF5943302}" srcOrd="1" destOrd="0" presId="urn:microsoft.com/office/officeart/2009/3/layout/HorizontalOrganizationChart"/>
    <dgm:cxn modelId="{4A53E66A-B28D-4BE1-9183-43A4A4D58EA6}" type="presParOf" srcId="{36B4E5EB-F64C-4498-AB71-7571CA553EC0}" destId="{80CF7F15-0B73-41A0-995B-94E553735E6E}" srcOrd="1" destOrd="0" presId="urn:microsoft.com/office/officeart/2009/3/layout/HorizontalOrganizationChart"/>
    <dgm:cxn modelId="{78C445CA-890F-4070-A771-B39687A0835E}" type="presParOf" srcId="{80CF7F15-0B73-41A0-995B-94E553735E6E}" destId="{79E39BE5-D4B0-40B3-B4DB-CBE9C0B88547}" srcOrd="0" destOrd="0" presId="urn:microsoft.com/office/officeart/2009/3/layout/HorizontalOrganizationChart"/>
    <dgm:cxn modelId="{BCDC4C8C-0688-468B-B0C9-9576A09E3644}" type="presParOf" srcId="{80CF7F15-0B73-41A0-995B-94E553735E6E}" destId="{33065F2C-9438-4727-8739-64DC598F4B78}" srcOrd="1" destOrd="0" presId="urn:microsoft.com/office/officeart/2009/3/layout/HorizontalOrganizationChart"/>
    <dgm:cxn modelId="{39D1310C-4796-4D2A-B199-50AF4D3B940C}" type="presParOf" srcId="{33065F2C-9438-4727-8739-64DC598F4B78}" destId="{EC72B2C0-3C21-4328-8F3A-20B5D6E92D72}" srcOrd="0" destOrd="0" presId="urn:microsoft.com/office/officeart/2009/3/layout/HorizontalOrganizationChart"/>
    <dgm:cxn modelId="{5143B6B5-A711-4CF7-8D2A-ED8921EFA9E0}" type="presParOf" srcId="{EC72B2C0-3C21-4328-8F3A-20B5D6E92D72}" destId="{FE64A6D1-DA4F-4295-8D83-281CFAE0F26D}" srcOrd="0" destOrd="0" presId="urn:microsoft.com/office/officeart/2009/3/layout/HorizontalOrganizationChart"/>
    <dgm:cxn modelId="{ED186887-434E-4F6A-9243-C349B557D913}" type="presParOf" srcId="{EC72B2C0-3C21-4328-8F3A-20B5D6E92D72}" destId="{896DB25F-DA32-482A-AE30-70DEC74E1135}" srcOrd="1" destOrd="0" presId="urn:microsoft.com/office/officeart/2009/3/layout/HorizontalOrganizationChart"/>
    <dgm:cxn modelId="{63D0703C-B8F2-4E1D-B996-CED8CCFE9047}" type="presParOf" srcId="{33065F2C-9438-4727-8739-64DC598F4B78}" destId="{AE203596-CD94-45F5-97A7-176BCBDAA6BA}" srcOrd="1" destOrd="0" presId="urn:microsoft.com/office/officeart/2009/3/layout/HorizontalOrganizationChart"/>
    <dgm:cxn modelId="{29628739-6A04-4D7A-8550-810926FAABB3}" type="presParOf" srcId="{33065F2C-9438-4727-8739-64DC598F4B78}" destId="{5DEEC250-A325-4148-AD50-95AD5052E319}" srcOrd="2" destOrd="0" presId="urn:microsoft.com/office/officeart/2009/3/layout/HorizontalOrganizationChart"/>
    <dgm:cxn modelId="{24B1A2AA-2615-4982-A02D-E9B86E81DA07}" type="presParOf" srcId="{80CF7F15-0B73-41A0-995B-94E553735E6E}" destId="{AFD0D942-893E-4FC2-9949-FECDB4D39623}" srcOrd="2" destOrd="0" presId="urn:microsoft.com/office/officeart/2009/3/layout/HorizontalOrganizationChart"/>
    <dgm:cxn modelId="{979FA865-51B9-42CD-AB44-2012F4C178C8}" type="presParOf" srcId="{80CF7F15-0B73-41A0-995B-94E553735E6E}" destId="{694F3535-EB95-4A41-BB6E-E8E9A979CF47}" srcOrd="3" destOrd="0" presId="urn:microsoft.com/office/officeart/2009/3/layout/HorizontalOrganizationChart"/>
    <dgm:cxn modelId="{E562ABE2-A490-4C9B-8F72-ADC40C8DBC03}" type="presParOf" srcId="{694F3535-EB95-4A41-BB6E-E8E9A979CF47}" destId="{E52B009F-1C4C-443D-91FD-475888DE6CA8}" srcOrd="0" destOrd="0" presId="urn:microsoft.com/office/officeart/2009/3/layout/HorizontalOrganizationChart"/>
    <dgm:cxn modelId="{A3B06E6C-793D-4A3D-A95C-1C6AC1C423D8}" type="presParOf" srcId="{E52B009F-1C4C-443D-91FD-475888DE6CA8}" destId="{A0E99109-59DD-4D32-AED6-DC4A38913A85}" srcOrd="0" destOrd="0" presId="urn:microsoft.com/office/officeart/2009/3/layout/HorizontalOrganizationChart"/>
    <dgm:cxn modelId="{47973B0E-1545-4F12-8F19-419CDB17B26C}" type="presParOf" srcId="{E52B009F-1C4C-443D-91FD-475888DE6CA8}" destId="{B13F424D-F97D-4D33-A326-E0D5D8E2FECF}" srcOrd="1" destOrd="0" presId="urn:microsoft.com/office/officeart/2009/3/layout/HorizontalOrganizationChart"/>
    <dgm:cxn modelId="{12C0F6E7-CF77-415C-B99D-AEA0AA649371}" type="presParOf" srcId="{694F3535-EB95-4A41-BB6E-E8E9A979CF47}" destId="{64AE186B-1CC5-40C4-9867-151527D30427}" srcOrd="1" destOrd="0" presId="urn:microsoft.com/office/officeart/2009/3/layout/HorizontalOrganizationChart"/>
    <dgm:cxn modelId="{EC13D95F-E7EE-41AD-A7C5-4C4F2F4AFBBD}" type="presParOf" srcId="{694F3535-EB95-4A41-BB6E-E8E9A979CF47}" destId="{2BA68F65-3217-4EF3-9D66-F82B14A5DECF}" srcOrd="2" destOrd="0" presId="urn:microsoft.com/office/officeart/2009/3/layout/HorizontalOrganizationChart"/>
    <dgm:cxn modelId="{07F3CE29-744B-4AD4-A967-DFD01CAD71CB}" type="presParOf" srcId="{80CF7F15-0B73-41A0-995B-94E553735E6E}" destId="{AEE232E7-7294-41F1-94E2-270C0CDE0B0B}" srcOrd="4" destOrd="0" presId="urn:microsoft.com/office/officeart/2009/3/layout/HorizontalOrganizationChart"/>
    <dgm:cxn modelId="{864D6E2E-C548-4B81-91A9-68A4E33BBEB5}" type="presParOf" srcId="{80CF7F15-0B73-41A0-995B-94E553735E6E}" destId="{57FA6800-56D0-441A-B304-802019261C11}" srcOrd="5" destOrd="0" presId="urn:microsoft.com/office/officeart/2009/3/layout/HorizontalOrganizationChart"/>
    <dgm:cxn modelId="{36C1D63C-FFE0-46D6-A0F9-0C6CDCA5A5CE}" type="presParOf" srcId="{57FA6800-56D0-441A-B304-802019261C11}" destId="{5C6C466C-8414-4D2C-8E39-BB3B135637C3}" srcOrd="0" destOrd="0" presId="urn:microsoft.com/office/officeart/2009/3/layout/HorizontalOrganizationChart"/>
    <dgm:cxn modelId="{980BD1F4-BCB6-4113-98EA-5F5ABDE35067}" type="presParOf" srcId="{5C6C466C-8414-4D2C-8E39-BB3B135637C3}" destId="{179D27C2-18D4-47F2-845C-AEF982E7BE7E}" srcOrd="0" destOrd="0" presId="urn:microsoft.com/office/officeart/2009/3/layout/HorizontalOrganizationChart"/>
    <dgm:cxn modelId="{14B771C7-E159-4CEA-BAC2-E7D85DD4D623}" type="presParOf" srcId="{5C6C466C-8414-4D2C-8E39-BB3B135637C3}" destId="{7026A4FC-8E7B-4C8B-88D2-BE9B17C7BDE9}" srcOrd="1" destOrd="0" presId="urn:microsoft.com/office/officeart/2009/3/layout/HorizontalOrganizationChart"/>
    <dgm:cxn modelId="{628CF136-F8E8-4E6C-9A7B-EF1BBD566152}" type="presParOf" srcId="{57FA6800-56D0-441A-B304-802019261C11}" destId="{F099C812-5DA8-4744-8A6F-A1F9245001CA}" srcOrd="1" destOrd="0" presId="urn:microsoft.com/office/officeart/2009/3/layout/HorizontalOrganizationChart"/>
    <dgm:cxn modelId="{4FA4CA76-37A7-481A-AFC8-73E44EF35BB0}" type="presParOf" srcId="{57FA6800-56D0-441A-B304-802019261C11}" destId="{DD32D462-3207-4137-9523-37108EA513AC}" srcOrd="2" destOrd="0" presId="urn:microsoft.com/office/officeart/2009/3/layout/HorizontalOrganizationChart"/>
    <dgm:cxn modelId="{5E99E03A-67B6-43D3-9863-9B9EC0383B38}" type="presParOf" srcId="{80CF7F15-0B73-41A0-995B-94E553735E6E}" destId="{4804DB55-99AA-47DF-9809-5A75E05C644B}" srcOrd="6" destOrd="0" presId="urn:microsoft.com/office/officeart/2009/3/layout/HorizontalOrganizationChart"/>
    <dgm:cxn modelId="{99AA7BCD-1C7C-42D4-91D6-37F45CE72EE8}" type="presParOf" srcId="{80CF7F15-0B73-41A0-995B-94E553735E6E}" destId="{48FFDEA5-90EE-46F6-A589-86FC8A78C7E2}" srcOrd="7" destOrd="0" presId="urn:microsoft.com/office/officeart/2009/3/layout/HorizontalOrganizationChart"/>
    <dgm:cxn modelId="{485EBC6B-1F03-4970-86AB-2A3125543EFC}" type="presParOf" srcId="{48FFDEA5-90EE-46F6-A589-86FC8A78C7E2}" destId="{25143ED5-4645-455F-AD18-C6321C381CB2}" srcOrd="0" destOrd="0" presId="urn:microsoft.com/office/officeart/2009/3/layout/HorizontalOrganizationChart"/>
    <dgm:cxn modelId="{C631A076-223B-4B4C-AE4C-1906AFCA33DC}" type="presParOf" srcId="{25143ED5-4645-455F-AD18-C6321C381CB2}" destId="{1C6712D7-7E04-4AF5-A0E9-42F043C4A205}" srcOrd="0" destOrd="0" presId="urn:microsoft.com/office/officeart/2009/3/layout/HorizontalOrganizationChart"/>
    <dgm:cxn modelId="{7A5FFA80-D4BB-4D64-8322-E32B7A13744A}" type="presParOf" srcId="{25143ED5-4645-455F-AD18-C6321C381CB2}" destId="{8ECB8926-E87D-407B-91CC-4EC6CB979F14}" srcOrd="1" destOrd="0" presId="urn:microsoft.com/office/officeart/2009/3/layout/HorizontalOrganizationChart"/>
    <dgm:cxn modelId="{F9A44573-92EB-4844-BE9A-5875C08C5CAD}" type="presParOf" srcId="{48FFDEA5-90EE-46F6-A589-86FC8A78C7E2}" destId="{1BDCBD94-6E2B-40D3-9017-D670AFAD803F}" srcOrd="1" destOrd="0" presId="urn:microsoft.com/office/officeart/2009/3/layout/HorizontalOrganizationChart"/>
    <dgm:cxn modelId="{B5E43EAA-10CB-48EA-8B45-A8E57B889F3B}" type="presParOf" srcId="{48FFDEA5-90EE-46F6-A589-86FC8A78C7E2}" destId="{22743D8C-6CD0-4984-9FFB-3B5F3F9B5AFB}" srcOrd="2" destOrd="0" presId="urn:microsoft.com/office/officeart/2009/3/layout/HorizontalOrganizationChart"/>
    <dgm:cxn modelId="{802CB6DF-A230-4954-B76D-FCDED1DEB208}" type="presParOf" srcId="{36B4E5EB-F64C-4498-AB71-7571CA553EC0}" destId="{2A753F81-2DCF-4DC3-A8B5-A9181BFA5DC6}" srcOrd="2" destOrd="0" presId="urn:microsoft.com/office/officeart/2009/3/layout/HorizontalOrganizationChart"/>
    <dgm:cxn modelId="{5D11C4D7-C729-47B7-9F47-89FD45A6B60E}" type="presParOf" srcId="{B2649EB0-E0A3-48F6-89B0-A96E2D459777}" destId="{FCC63852-BC04-418D-8376-1C8FF59799E1}" srcOrd="2" destOrd="0" presId="urn:microsoft.com/office/officeart/2009/3/layout/HorizontalOrganizationChart"/>
    <dgm:cxn modelId="{D8677210-7BB4-42C9-82F5-36E466371C9E}" type="presParOf" srcId="{B2649EB0-E0A3-48F6-89B0-A96E2D459777}" destId="{26864D6C-0A52-4219-9C90-9946F08FF605}" srcOrd="3" destOrd="0" presId="urn:microsoft.com/office/officeart/2009/3/layout/HorizontalOrganizationChart"/>
    <dgm:cxn modelId="{693472B8-C14C-42CF-A4D2-0BDCE301E6DA}" type="presParOf" srcId="{26864D6C-0A52-4219-9C90-9946F08FF605}" destId="{1BC55488-3AC2-4522-967B-365A11F6C423}" srcOrd="0" destOrd="0" presId="urn:microsoft.com/office/officeart/2009/3/layout/HorizontalOrganizationChart"/>
    <dgm:cxn modelId="{DE8FF166-3731-4AA5-931B-23F91BA94DD4}" type="presParOf" srcId="{1BC55488-3AC2-4522-967B-365A11F6C423}" destId="{EE165A19-8BD7-417C-B8D5-DDFB3792E7EB}" srcOrd="0" destOrd="0" presId="urn:microsoft.com/office/officeart/2009/3/layout/HorizontalOrganizationChart"/>
    <dgm:cxn modelId="{8819ECC8-2AC8-4111-A771-AEBE5F785879}" type="presParOf" srcId="{1BC55488-3AC2-4522-967B-365A11F6C423}" destId="{8D283AC6-3240-4FD6-8FAC-7827CD692249}" srcOrd="1" destOrd="0" presId="urn:microsoft.com/office/officeart/2009/3/layout/HorizontalOrganizationChart"/>
    <dgm:cxn modelId="{3E8901BB-604C-4EB7-B72F-DC73F3C38A3E}" type="presParOf" srcId="{26864D6C-0A52-4219-9C90-9946F08FF605}" destId="{B6EC40CA-AA98-4887-8013-ADC06527B944}" srcOrd="1" destOrd="0" presId="urn:microsoft.com/office/officeart/2009/3/layout/HorizontalOrganizationChart"/>
    <dgm:cxn modelId="{66BFDE58-E07F-4FFF-AE63-738321335CB2}" type="presParOf" srcId="{B6EC40CA-AA98-4887-8013-ADC06527B944}" destId="{DC68980D-4937-4464-ACFB-50B99892D43E}" srcOrd="0" destOrd="0" presId="urn:microsoft.com/office/officeart/2009/3/layout/HorizontalOrganizationChart"/>
    <dgm:cxn modelId="{18B19D58-4D20-4D52-8CB7-778930199F34}" type="presParOf" srcId="{B6EC40CA-AA98-4887-8013-ADC06527B944}" destId="{C45686CF-4751-4EF0-B7C1-D3EC786E501C}" srcOrd="1" destOrd="0" presId="urn:microsoft.com/office/officeart/2009/3/layout/HorizontalOrganizationChart"/>
    <dgm:cxn modelId="{DA80BB62-7AFE-422D-B681-C82F2D4ECC95}" type="presParOf" srcId="{C45686CF-4751-4EF0-B7C1-D3EC786E501C}" destId="{9F9F3560-515D-4D02-8A64-F8E486A7EE4A}" srcOrd="0" destOrd="0" presId="urn:microsoft.com/office/officeart/2009/3/layout/HorizontalOrganizationChart"/>
    <dgm:cxn modelId="{2FDB65A5-939C-4561-A48B-EF2B49AC5BBD}" type="presParOf" srcId="{9F9F3560-515D-4D02-8A64-F8E486A7EE4A}" destId="{DAEF3039-14C2-41FB-B402-B83B9CE2C0C5}" srcOrd="0" destOrd="0" presId="urn:microsoft.com/office/officeart/2009/3/layout/HorizontalOrganizationChart"/>
    <dgm:cxn modelId="{BB15F769-72D2-46D5-820E-7B37F8B42199}" type="presParOf" srcId="{9F9F3560-515D-4D02-8A64-F8E486A7EE4A}" destId="{4C8BA090-A0BE-4AF6-9477-270860AD1455}" srcOrd="1" destOrd="0" presId="urn:microsoft.com/office/officeart/2009/3/layout/HorizontalOrganizationChart"/>
    <dgm:cxn modelId="{AE743FEE-B9EB-43B9-BDB1-A40BEE4B2092}" type="presParOf" srcId="{C45686CF-4751-4EF0-B7C1-D3EC786E501C}" destId="{643AD73C-4E19-4FAF-83C4-16ADE6F5997F}" srcOrd="1" destOrd="0" presId="urn:microsoft.com/office/officeart/2009/3/layout/HorizontalOrganizationChart"/>
    <dgm:cxn modelId="{907ED939-2F60-4C7E-9F0F-97F6B2548DA6}" type="presParOf" srcId="{643AD73C-4E19-4FAF-83C4-16ADE6F5997F}" destId="{B7038274-4BF8-41BF-A1B6-DAEDEA62A5DA}" srcOrd="0" destOrd="0" presId="urn:microsoft.com/office/officeart/2009/3/layout/HorizontalOrganizationChart"/>
    <dgm:cxn modelId="{98685CCD-166B-46D1-AB5F-B95837DEE141}" type="presParOf" srcId="{643AD73C-4E19-4FAF-83C4-16ADE6F5997F}" destId="{96D7483C-0EF8-4EEB-B186-8C6BE828AF1B}" srcOrd="1" destOrd="0" presId="urn:microsoft.com/office/officeart/2009/3/layout/HorizontalOrganizationChart"/>
    <dgm:cxn modelId="{8A373639-9773-4D6E-97BD-A43F4851695A}" type="presParOf" srcId="{96D7483C-0EF8-4EEB-B186-8C6BE828AF1B}" destId="{BED62FE5-6F3F-4468-BC73-2F236A99D7B5}" srcOrd="0" destOrd="0" presId="urn:microsoft.com/office/officeart/2009/3/layout/HorizontalOrganizationChart"/>
    <dgm:cxn modelId="{63388E5B-8E89-41F2-BE56-CFDFBFB8B81C}" type="presParOf" srcId="{BED62FE5-6F3F-4468-BC73-2F236A99D7B5}" destId="{23A0EE2F-94B2-4FA3-AC6B-9B47CA72F7C1}" srcOrd="0" destOrd="0" presId="urn:microsoft.com/office/officeart/2009/3/layout/HorizontalOrganizationChart"/>
    <dgm:cxn modelId="{97E853FD-B07C-4DBD-9478-DC2364C59B34}" type="presParOf" srcId="{BED62FE5-6F3F-4468-BC73-2F236A99D7B5}" destId="{F9F2977F-12CE-4CFA-9C53-D80C654F3949}" srcOrd="1" destOrd="0" presId="urn:microsoft.com/office/officeart/2009/3/layout/HorizontalOrganizationChart"/>
    <dgm:cxn modelId="{E34532CC-3A97-4A55-884D-BE98B7BB6239}" type="presParOf" srcId="{96D7483C-0EF8-4EEB-B186-8C6BE828AF1B}" destId="{DA22A50A-7F36-40D7-8F13-20F6943ADDA0}" srcOrd="1" destOrd="0" presId="urn:microsoft.com/office/officeart/2009/3/layout/HorizontalOrganizationChart"/>
    <dgm:cxn modelId="{140E11CD-F4E6-4B8D-B0F2-22ADB6592493}" type="presParOf" srcId="{96D7483C-0EF8-4EEB-B186-8C6BE828AF1B}" destId="{0B2AD278-5D64-46CA-8193-80F8DAF64137}" srcOrd="2" destOrd="0" presId="urn:microsoft.com/office/officeart/2009/3/layout/HorizontalOrganizationChart"/>
    <dgm:cxn modelId="{D8CEE17E-737D-425F-B2E2-1339BCB3534D}" type="presParOf" srcId="{643AD73C-4E19-4FAF-83C4-16ADE6F5997F}" destId="{098440E9-9513-4103-9DA3-234A21CBE6D8}" srcOrd="2" destOrd="0" presId="urn:microsoft.com/office/officeart/2009/3/layout/HorizontalOrganizationChart"/>
    <dgm:cxn modelId="{AC2E4F5E-C717-493E-A43C-9FC192C85810}" type="presParOf" srcId="{643AD73C-4E19-4FAF-83C4-16ADE6F5997F}" destId="{CDF90F33-4CBC-4064-8808-575A61B7479F}" srcOrd="3" destOrd="0" presId="urn:microsoft.com/office/officeart/2009/3/layout/HorizontalOrganizationChart"/>
    <dgm:cxn modelId="{64B89D4F-8F50-4776-ABE7-7112AD770DB3}" type="presParOf" srcId="{CDF90F33-4CBC-4064-8808-575A61B7479F}" destId="{945709A3-F306-4814-BFE2-01EFE4166FDD}" srcOrd="0" destOrd="0" presId="urn:microsoft.com/office/officeart/2009/3/layout/HorizontalOrganizationChart"/>
    <dgm:cxn modelId="{F0E75488-961E-4A30-A90A-1284CA888D3F}" type="presParOf" srcId="{945709A3-F306-4814-BFE2-01EFE4166FDD}" destId="{56DBEA05-2C02-4FFB-86FA-8DF7AA68FDB1}" srcOrd="0" destOrd="0" presId="urn:microsoft.com/office/officeart/2009/3/layout/HorizontalOrganizationChart"/>
    <dgm:cxn modelId="{EC06CBD7-F092-4C8B-9402-0DB3AC4C48A4}" type="presParOf" srcId="{945709A3-F306-4814-BFE2-01EFE4166FDD}" destId="{44DA000C-6683-4AAD-A865-E1B244B18520}" srcOrd="1" destOrd="0" presId="urn:microsoft.com/office/officeart/2009/3/layout/HorizontalOrganizationChart"/>
    <dgm:cxn modelId="{9EE752A8-4C73-4F90-BEF2-2EC4C20A8DAA}" type="presParOf" srcId="{CDF90F33-4CBC-4064-8808-575A61B7479F}" destId="{17B65510-411A-4AD6-8DFD-27598187923F}" srcOrd="1" destOrd="0" presId="urn:microsoft.com/office/officeart/2009/3/layout/HorizontalOrganizationChart"/>
    <dgm:cxn modelId="{E7794ACD-60A6-418E-B0F6-17E05D50AD41}" type="presParOf" srcId="{CDF90F33-4CBC-4064-8808-575A61B7479F}" destId="{FB9A24F6-6215-43BC-8B9A-5C714CF72850}" srcOrd="2" destOrd="0" presId="urn:microsoft.com/office/officeart/2009/3/layout/HorizontalOrganizationChart"/>
    <dgm:cxn modelId="{3CDE5193-A9E3-46C9-9DB3-FE0496F89FC7}" type="presParOf" srcId="{C45686CF-4751-4EF0-B7C1-D3EC786E501C}" destId="{E98EE79F-073A-43EB-8ED3-FA254C11A0F5}" srcOrd="2" destOrd="0" presId="urn:microsoft.com/office/officeart/2009/3/layout/HorizontalOrganizationChart"/>
    <dgm:cxn modelId="{B712569C-D68A-4D04-9A16-2B05883E3F38}" type="presParOf" srcId="{B6EC40CA-AA98-4887-8013-ADC06527B944}" destId="{491D2BBA-C730-4AD2-94C2-3C82EBE9C1B4}" srcOrd="2" destOrd="0" presId="urn:microsoft.com/office/officeart/2009/3/layout/HorizontalOrganizationChart"/>
    <dgm:cxn modelId="{24285308-70C9-4D43-97D8-BDCDF6FC6B3A}" type="presParOf" srcId="{B6EC40CA-AA98-4887-8013-ADC06527B944}" destId="{7B61CCA9-89A7-4D43-AA4D-377DF47D61DF}" srcOrd="3" destOrd="0" presId="urn:microsoft.com/office/officeart/2009/3/layout/HorizontalOrganizationChart"/>
    <dgm:cxn modelId="{533B0FC8-65E1-4020-A8C1-F3412AA9DC2B}" type="presParOf" srcId="{7B61CCA9-89A7-4D43-AA4D-377DF47D61DF}" destId="{8B085761-1467-4347-826D-18627BC8C961}" srcOrd="0" destOrd="0" presId="urn:microsoft.com/office/officeart/2009/3/layout/HorizontalOrganizationChart"/>
    <dgm:cxn modelId="{46BD88F2-C0C7-48E8-ABD9-58679E6651BE}" type="presParOf" srcId="{8B085761-1467-4347-826D-18627BC8C961}" destId="{B7E44E2B-E44C-4F64-9A4D-F401A5F6BD6F}" srcOrd="0" destOrd="0" presId="urn:microsoft.com/office/officeart/2009/3/layout/HorizontalOrganizationChart"/>
    <dgm:cxn modelId="{BAE9BAE4-BFC2-4CAD-BF32-72F2F8FC6ED1}" type="presParOf" srcId="{8B085761-1467-4347-826D-18627BC8C961}" destId="{F9C49B6D-CF4C-4008-AEC9-D607E9465CA3}" srcOrd="1" destOrd="0" presId="urn:microsoft.com/office/officeart/2009/3/layout/HorizontalOrganizationChart"/>
    <dgm:cxn modelId="{E53A7CFD-FF50-4D67-B244-EAB50BA83F73}" type="presParOf" srcId="{7B61CCA9-89A7-4D43-AA4D-377DF47D61DF}" destId="{D246931A-3AF9-4DF0-BD3E-88EDA71F2EB0}" srcOrd="1" destOrd="0" presId="urn:microsoft.com/office/officeart/2009/3/layout/HorizontalOrganizationChart"/>
    <dgm:cxn modelId="{385EA35F-09AD-43A2-A5DC-37E14515E5F8}" type="presParOf" srcId="{D246931A-3AF9-4DF0-BD3E-88EDA71F2EB0}" destId="{C4CB363D-952E-410E-898C-0AD7DE93CC14}" srcOrd="0" destOrd="0" presId="urn:microsoft.com/office/officeart/2009/3/layout/HorizontalOrganizationChart"/>
    <dgm:cxn modelId="{377B40D1-C782-455F-BFBB-C65124094621}" type="presParOf" srcId="{D246931A-3AF9-4DF0-BD3E-88EDA71F2EB0}" destId="{E77E968C-D90C-488B-B50B-2EC992D64CDE}" srcOrd="1" destOrd="0" presId="urn:microsoft.com/office/officeart/2009/3/layout/HorizontalOrganizationChart"/>
    <dgm:cxn modelId="{A12B74B2-42B2-4E39-8D14-2397E77756CE}" type="presParOf" srcId="{E77E968C-D90C-488B-B50B-2EC992D64CDE}" destId="{486D672D-C314-4973-9E6E-715E413F69EE}" srcOrd="0" destOrd="0" presId="urn:microsoft.com/office/officeart/2009/3/layout/HorizontalOrganizationChart"/>
    <dgm:cxn modelId="{FA1BD0CE-FD4C-4A3E-9A30-3FD74BEAF64F}" type="presParOf" srcId="{486D672D-C314-4973-9E6E-715E413F69EE}" destId="{06B2E1C4-D1DE-4D0A-ADC8-54714427F060}" srcOrd="0" destOrd="0" presId="urn:microsoft.com/office/officeart/2009/3/layout/HorizontalOrganizationChart"/>
    <dgm:cxn modelId="{26897C3B-A83D-4762-B511-C5C065554985}" type="presParOf" srcId="{486D672D-C314-4973-9E6E-715E413F69EE}" destId="{C820BD29-B9F7-4AFB-BF43-D878423A00F6}" srcOrd="1" destOrd="0" presId="urn:microsoft.com/office/officeart/2009/3/layout/HorizontalOrganizationChart"/>
    <dgm:cxn modelId="{745E9564-7A41-4BDC-9553-E111203A60BA}" type="presParOf" srcId="{E77E968C-D90C-488B-B50B-2EC992D64CDE}" destId="{45B46483-487B-4968-8636-0722137CB69E}" srcOrd="1" destOrd="0" presId="urn:microsoft.com/office/officeart/2009/3/layout/HorizontalOrganizationChart"/>
    <dgm:cxn modelId="{F1951C1C-81E5-42CB-ACFB-6B425A79FAD0}" type="presParOf" srcId="{E77E968C-D90C-488B-B50B-2EC992D64CDE}" destId="{511069C3-DDCE-49C0-8AC0-532AD42343DC}" srcOrd="2" destOrd="0" presId="urn:microsoft.com/office/officeart/2009/3/layout/HorizontalOrganizationChart"/>
    <dgm:cxn modelId="{15848A0C-C68F-4159-8B84-F29BA0BFF899}" type="presParOf" srcId="{D246931A-3AF9-4DF0-BD3E-88EDA71F2EB0}" destId="{FA2A7154-86E2-4F93-9E96-270CDD325C43}" srcOrd="2" destOrd="0" presId="urn:microsoft.com/office/officeart/2009/3/layout/HorizontalOrganizationChart"/>
    <dgm:cxn modelId="{DAA032A9-0AE9-4E26-92A3-9ACAC8F10754}" type="presParOf" srcId="{D246931A-3AF9-4DF0-BD3E-88EDA71F2EB0}" destId="{FD23DF3C-D837-4284-B28D-7EDD47918F0C}" srcOrd="3" destOrd="0" presId="urn:microsoft.com/office/officeart/2009/3/layout/HorizontalOrganizationChart"/>
    <dgm:cxn modelId="{2440960F-6316-4731-83AF-BFC4FC90A822}" type="presParOf" srcId="{FD23DF3C-D837-4284-B28D-7EDD47918F0C}" destId="{65A785A0-B3C6-4567-A575-7DE1563E7BB8}" srcOrd="0" destOrd="0" presId="urn:microsoft.com/office/officeart/2009/3/layout/HorizontalOrganizationChart"/>
    <dgm:cxn modelId="{72DA52A6-A339-449D-A93A-CAA22CB5CD78}" type="presParOf" srcId="{65A785A0-B3C6-4567-A575-7DE1563E7BB8}" destId="{7E41D3A5-D564-4199-8301-47F327CFA099}" srcOrd="0" destOrd="0" presId="urn:microsoft.com/office/officeart/2009/3/layout/HorizontalOrganizationChart"/>
    <dgm:cxn modelId="{2539F371-2EAB-41AD-9155-91D4DC4BAF27}" type="presParOf" srcId="{65A785A0-B3C6-4567-A575-7DE1563E7BB8}" destId="{82686D28-2647-42BE-9DBB-F222C969E717}" srcOrd="1" destOrd="0" presId="urn:microsoft.com/office/officeart/2009/3/layout/HorizontalOrganizationChart"/>
    <dgm:cxn modelId="{27C72440-3F25-4027-B3D5-CD6E278F8CF2}" type="presParOf" srcId="{FD23DF3C-D837-4284-B28D-7EDD47918F0C}" destId="{D982B0CE-62FB-4762-9DB8-EB91ADDF4763}" srcOrd="1" destOrd="0" presId="urn:microsoft.com/office/officeart/2009/3/layout/HorizontalOrganizationChart"/>
    <dgm:cxn modelId="{0A4AB61F-639F-4750-85AE-D8079AEC10EC}" type="presParOf" srcId="{FD23DF3C-D837-4284-B28D-7EDD47918F0C}" destId="{F7C87471-7AD3-480F-B753-F6836D28138D}" srcOrd="2" destOrd="0" presId="urn:microsoft.com/office/officeart/2009/3/layout/HorizontalOrganizationChart"/>
    <dgm:cxn modelId="{994F1C6E-46BE-42F2-8507-D276314DAC04}" type="presParOf" srcId="{D246931A-3AF9-4DF0-BD3E-88EDA71F2EB0}" destId="{AE39E919-0134-48A2-AC73-0C217A3DB419}" srcOrd="4" destOrd="0" presId="urn:microsoft.com/office/officeart/2009/3/layout/HorizontalOrganizationChart"/>
    <dgm:cxn modelId="{91C42EEF-C23C-4B96-AB11-0880AD53259D}" type="presParOf" srcId="{D246931A-3AF9-4DF0-BD3E-88EDA71F2EB0}" destId="{76CDFAA9-E0C1-4B72-9E67-AF88CA071CEC}" srcOrd="5" destOrd="0" presId="urn:microsoft.com/office/officeart/2009/3/layout/HorizontalOrganizationChart"/>
    <dgm:cxn modelId="{3FE99A0B-16C2-40B8-98E7-025BBD566B36}" type="presParOf" srcId="{76CDFAA9-E0C1-4B72-9E67-AF88CA071CEC}" destId="{25336755-58A9-49CF-8F37-60C39E3FC34B}" srcOrd="0" destOrd="0" presId="urn:microsoft.com/office/officeart/2009/3/layout/HorizontalOrganizationChart"/>
    <dgm:cxn modelId="{B1AD1A70-286B-49CA-874E-24B9B42327AF}" type="presParOf" srcId="{25336755-58A9-49CF-8F37-60C39E3FC34B}" destId="{CD272276-22DC-4F8A-BC1E-AB8C6FCB76EF}" srcOrd="0" destOrd="0" presId="urn:microsoft.com/office/officeart/2009/3/layout/HorizontalOrganizationChart"/>
    <dgm:cxn modelId="{7B3BD2B2-D2C3-4FE3-8CF1-D19293D8C83F}" type="presParOf" srcId="{25336755-58A9-49CF-8F37-60C39E3FC34B}" destId="{718A4DA1-8F59-4942-B2D2-930FBD6568D6}" srcOrd="1" destOrd="0" presId="urn:microsoft.com/office/officeart/2009/3/layout/HorizontalOrganizationChart"/>
    <dgm:cxn modelId="{6A7CA142-B16E-4AD3-85B2-C5A68DF92F99}" type="presParOf" srcId="{76CDFAA9-E0C1-4B72-9E67-AF88CA071CEC}" destId="{E30EA4FE-6B02-44CC-BC54-081C93AD239E}" srcOrd="1" destOrd="0" presId="urn:microsoft.com/office/officeart/2009/3/layout/HorizontalOrganizationChart"/>
    <dgm:cxn modelId="{0A278195-DE60-490E-BA0B-9066FC354915}" type="presParOf" srcId="{76CDFAA9-E0C1-4B72-9E67-AF88CA071CEC}" destId="{159671FC-7BEB-46A1-B046-DD6ED66B5138}" srcOrd="2" destOrd="0" presId="urn:microsoft.com/office/officeart/2009/3/layout/HorizontalOrganizationChart"/>
    <dgm:cxn modelId="{7882D33E-5EB1-4420-8A7A-4718A4AE9CFD}" type="presParOf" srcId="{D246931A-3AF9-4DF0-BD3E-88EDA71F2EB0}" destId="{29EBD774-5C3D-476F-9AA8-3D7A3FAFC540}" srcOrd="6" destOrd="0" presId="urn:microsoft.com/office/officeart/2009/3/layout/HorizontalOrganizationChart"/>
    <dgm:cxn modelId="{C6393BAB-7B08-4DDA-B029-39289018FD9A}" type="presParOf" srcId="{D246931A-3AF9-4DF0-BD3E-88EDA71F2EB0}" destId="{CC837CFF-2AE1-4985-A7E2-FFB05A744091}" srcOrd="7" destOrd="0" presId="urn:microsoft.com/office/officeart/2009/3/layout/HorizontalOrganizationChart"/>
    <dgm:cxn modelId="{2A889A3A-2F51-4F1D-B34E-BEF8BC13F125}" type="presParOf" srcId="{CC837CFF-2AE1-4985-A7E2-FFB05A744091}" destId="{EED3678B-932B-4F16-8F54-281F9DE03AA0}" srcOrd="0" destOrd="0" presId="urn:microsoft.com/office/officeart/2009/3/layout/HorizontalOrganizationChart"/>
    <dgm:cxn modelId="{D175C7F7-36EF-441F-BA66-D8D520B9BCD4}" type="presParOf" srcId="{EED3678B-932B-4F16-8F54-281F9DE03AA0}" destId="{F6710FD5-80E0-43EE-8DE4-711916FF203F}" srcOrd="0" destOrd="0" presId="urn:microsoft.com/office/officeart/2009/3/layout/HorizontalOrganizationChart"/>
    <dgm:cxn modelId="{DBEFE2A7-80DF-498A-92B9-4E950E669020}" type="presParOf" srcId="{EED3678B-932B-4F16-8F54-281F9DE03AA0}" destId="{086A6FF2-9F60-4F1B-A6DD-64BE034010CD}" srcOrd="1" destOrd="0" presId="urn:microsoft.com/office/officeart/2009/3/layout/HorizontalOrganizationChart"/>
    <dgm:cxn modelId="{9C7FD1FE-24C4-4691-BD64-5CCE99BF93AC}" type="presParOf" srcId="{CC837CFF-2AE1-4985-A7E2-FFB05A744091}" destId="{393BF2DF-7F70-451D-8C73-9F3AA51A2EC4}" srcOrd="1" destOrd="0" presId="urn:microsoft.com/office/officeart/2009/3/layout/HorizontalOrganizationChart"/>
    <dgm:cxn modelId="{4A0EF24C-D0D5-440E-AFB1-7EAF7E7A8781}" type="presParOf" srcId="{CC837CFF-2AE1-4985-A7E2-FFB05A744091}" destId="{758C0654-75AB-442E-909F-C4869F88E2B3}" srcOrd="2" destOrd="0" presId="urn:microsoft.com/office/officeart/2009/3/layout/HorizontalOrganizationChart"/>
    <dgm:cxn modelId="{DDA75813-A9B8-4C7E-9D7D-50EA0904D388}" type="presParOf" srcId="{D246931A-3AF9-4DF0-BD3E-88EDA71F2EB0}" destId="{F4A6D6B7-255B-424E-ABF8-4B5FA0F21B89}" srcOrd="8" destOrd="0" presId="urn:microsoft.com/office/officeart/2009/3/layout/HorizontalOrganizationChart"/>
    <dgm:cxn modelId="{7F9192D0-F8E0-410F-95FC-C1EE8470C7D2}" type="presParOf" srcId="{D246931A-3AF9-4DF0-BD3E-88EDA71F2EB0}" destId="{46BFA138-419B-43CB-B5E0-C2412C163862}" srcOrd="9" destOrd="0" presId="urn:microsoft.com/office/officeart/2009/3/layout/HorizontalOrganizationChart"/>
    <dgm:cxn modelId="{EA008705-06E8-4034-910C-6F3889FBF6CE}" type="presParOf" srcId="{46BFA138-419B-43CB-B5E0-C2412C163862}" destId="{0580F286-FEDC-47DF-B319-8429853E9CEF}" srcOrd="0" destOrd="0" presId="urn:microsoft.com/office/officeart/2009/3/layout/HorizontalOrganizationChart"/>
    <dgm:cxn modelId="{64BD90DE-0345-4178-A07F-3207D228600F}" type="presParOf" srcId="{0580F286-FEDC-47DF-B319-8429853E9CEF}" destId="{2A2C32B1-B8DD-4C10-AEBA-E67B2F325152}" srcOrd="0" destOrd="0" presId="urn:microsoft.com/office/officeart/2009/3/layout/HorizontalOrganizationChart"/>
    <dgm:cxn modelId="{4690AE1D-4332-49B3-A067-5077498F0C11}" type="presParOf" srcId="{0580F286-FEDC-47DF-B319-8429853E9CEF}" destId="{73CA8985-5954-40AA-9CB5-C246A682FB99}" srcOrd="1" destOrd="0" presId="urn:microsoft.com/office/officeart/2009/3/layout/HorizontalOrganizationChart"/>
    <dgm:cxn modelId="{9EBAFC33-2632-42E4-86A2-80B0D4591B74}" type="presParOf" srcId="{46BFA138-419B-43CB-B5E0-C2412C163862}" destId="{3EEADB6F-BEE6-4D35-9573-B3E8713619A5}" srcOrd="1" destOrd="0" presId="urn:microsoft.com/office/officeart/2009/3/layout/HorizontalOrganizationChart"/>
    <dgm:cxn modelId="{87274080-5523-45CF-9FDA-4BCBFCA80D9D}" type="presParOf" srcId="{46BFA138-419B-43CB-B5E0-C2412C163862}" destId="{4D97D15A-04EC-4B74-BD67-48B5F1B32C73}" srcOrd="2" destOrd="0" presId="urn:microsoft.com/office/officeart/2009/3/layout/HorizontalOrganizationChart"/>
    <dgm:cxn modelId="{05F11AD1-034A-4197-B6E9-1BDDCF9BB89F}" type="presParOf" srcId="{D246931A-3AF9-4DF0-BD3E-88EDA71F2EB0}" destId="{7908E486-ACBD-461A-9C33-3B3E685C9477}" srcOrd="10" destOrd="0" presId="urn:microsoft.com/office/officeart/2009/3/layout/HorizontalOrganizationChart"/>
    <dgm:cxn modelId="{3C876D96-CFDE-472F-9CC1-9E65B58E29FB}" type="presParOf" srcId="{D246931A-3AF9-4DF0-BD3E-88EDA71F2EB0}" destId="{23161F68-9F84-4EC4-9A60-518362290403}" srcOrd="11" destOrd="0" presId="urn:microsoft.com/office/officeart/2009/3/layout/HorizontalOrganizationChart"/>
    <dgm:cxn modelId="{F8853517-07E0-4636-9F03-78753F05DC7C}" type="presParOf" srcId="{23161F68-9F84-4EC4-9A60-518362290403}" destId="{F8C0149F-BF6B-4208-B289-59D03B0738D8}" srcOrd="0" destOrd="0" presId="urn:microsoft.com/office/officeart/2009/3/layout/HorizontalOrganizationChart"/>
    <dgm:cxn modelId="{1B46CD06-3068-4AFF-B21F-CBA295C80BB6}" type="presParOf" srcId="{F8C0149F-BF6B-4208-B289-59D03B0738D8}" destId="{ECE299D1-B6D3-455D-BDE3-1A37903AAF55}" srcOrd="0" destOrd="0" presId="urn:microsoft.com/office/officeart/2009/3/layout/HorizontalOrganizationChart"/>
    <dgm:cxn modelId="{E4CE289A-D9E3-42C0-AC22-FA350C571180}" type="presParOf" srcId="{F8C0149F-BF6B-4208-B289-59D03B0738D8}" destId="{397C809C-1C33-4B0E-96D6-AF83EE24BE7C}" srcOrd="1" destOrd="0" presId="urn:microsoft.com/office/officeart/2009/3/layout/HorizontalOrganizationChart"/>
    <dgm:cxn modelId="{FF1BD9DF-02A7-44D8-9774-DBEA1F13822B}" type="presParOf" srcId="{23161F68-9F84-4EC4-9A60-518362290403}" destId="{F183E452-6104-4564-B7B1-4ED645D8F21B}" srcOrd="1" destOrd="0" presId="urn:microsoft.com/office/officeart/2009/3/layout/HorizontalOrganizationChart"/>
    <dgm:cxn modelId="{0AA1C23A-0825-4A9A-BE84-A3F2D6F45A7A}" type="presParOf" srcId="{23161F68-9F84-4EC4-9A60-518362290403}" destId="{1530BC9F-58F3-4835-838D-B34B7ABCFA75}" srcOrd="2" destOrd="0" presId="urn:microsoft.com/office/officeart/2009/3/layout/HorizontalOrganizationChart"/>
    <dgm:cxn modelId="{6B63437E-B1CB-4E81-8EA3-A150FD1A6B6D}" type="presParOf" srcId="{D246931A-3AF9-4DF0-BD3E-88EDA71F2EB0}" destId="{7F510FC8-EABF-455D-841F-9645F04B6432}" srcOrd="12" destOrd="0" presId="urn:microsoft.com/office/officeart/2009/3/layout/HorizontalOrganizationChart"/>
    <dgm:cxn modelId="{4AE1293E-C4A0-4733-8280-19C285FD0D58}" type="presParOf" srcId="{D246931A-3AF9-4DF0-BD3E-88EDA71F2EB0}" destId="{3FE5C9DF-C1AB-4582-987B-DE933E4C4BA2}" srcOrd="13" destOrd="0" presId="urn:microsoft.com/office/officeart/2009/3/layout/HorizontalOrganizationChart"/>
    <dgm:cxn modelId="{5EB779FE-ABAC-4A75-83E5-DEE5AC0DC1A6}" type="presParOf" srcId="{3FE5C9DF-C1AB-4582-987B-DE933E4C4BA2}" destId="{EAA34DA1-F692-452D-B53A-413F66738A03}" srcOrd="0" destOrd="0" presId="urn:microsoft.com/office/officeart/2009/3/layout/HorizontalOrganizationChart"/>
    <dgm:cxn modelId="{44738D8C-E9F5-4A8F-9982-12AE5AB550BC}" type="presParOf" srcId="{EAA34DA1-F692-452D-B53A-413F66738A03}" destId="{36C09568-D18C-4C5D-9177-6EB0D7D4BCDE}" srcOrd="0" destOrd="0" presId="urn:microsoft.com/office/officeart/2009/3/layout/HorizontalOrganizationChart"/>
    <dgm:cxn modelId="{B6BE889F-06EC-41C9-B136-96E93A6EC6B4}" type="presParOf" srcId="{EAA34DA1-F692-452D-B53A-413F66738A03}" destId="{E41C1E69-4B6E-470E-BA48-6437494302EA}" srcOrd="1" destOrd="0" presId="urn:microsoft.com/office/officeart/2009/3/layout/HorizontalOrganizationChart"/>
    <dgm:cxn modelId="{C9F1BACC-0400-4988-BAC9-05B3EA8C8948}" type="presParOf" srcId="{3FE5C9DF-C1AB-4582-987B-DE933E4C4BA2}" destId="{1EB70EE3-A2C3-44C6-A8AD-B2B09C63E303}" srcOrd="1" destOrd="0" presId="urn:microsoft.com/office/officeart/2009/3/layout/HorizontalOrganizationChart"/>
    <dgm:cxn modelId="{4346DBEB-5817-48BB-AAEF-5F059A3B75C0}" type="presParOf" srcId="{3FE5C9DF-C1AB-4582-987B-DE933E4C4BA2}" destId="{522CA130-7393-4CBE-976D-E2B76ABDF79C}" srcOrd="2" destOrd="0" presId="urn:microsoft.com/office/officeart/2009/3/layout/HorizontalOrganizationChart"/>
    <dgm:cxn modelId="{503C54EB-CAE8-48C5-93BB-1EE8A102B32C}" type="presParOf" srcId="{D246931A-3AF9-4DF0-BD3E-88EDA71F2EB0}" destId="{538E6C14-1762-4C16-8955-FA31A857C0B2}" srcOrd="14" destOrd="0" presId="urn:microsoft.com/office/officeart/2009/3/layout/HorizontalOrganizationChart"/>
    <dgm:cxn modelId="{F0108C04-D9EA-46C2-9B9B-4547CACFF90E}" type="presParOf" srcId="{D246931A-3AF9-4DF0-BD3E-88EDA71F2EB0}" destId="{89FCCE8F-3C18-4616-9F8D-52CD536C108B}" srcOrd="15" destOrd="0" presId="urn:microsoft.com/office/officeart/2009/3/layout/HorizontalOrganizationChart"/>
    <dgm:cxn modelId="{1BD46388-9735-4DDE-A2B2-A2B5711FF495}" type="presParOf" srcId="{89FCCE8F-3C18-4616-9F8D-52CD536C108B}" destId="{30A0B251-5CC2-4B9A-A3D4-3E45E3EBE30B}" srcOrd="0" destOrd="0" presId="urn:microsoft.com/office/officeart/2009/3/layout/HorizontalOrganizationChart"/>
    <dgm:cxn modelId="{D78203C7-7922-4CA4-90E2-09B7987E79E5}" type="presParOf" srcId="{30A0B251-5CC2-4B9A-A3D4-3E45E3EBE30B}" destId="{69A65E6C-3E1B-4724-AF6C-BBD977C8D72E}" srcOrd="0" destOrd="0" presId="urn:microsoft.com/office/officeart/2009/3/layout/HorizontalOrganizationChart"/>
    <dgm:cxn modelId="{76EF8F68-515C-4476-BCDD-C3CBF0F2D909}" type="presParOf" srcId="{30A0B251-5CC2-4B9A-A3D4-3E45E3EBE30B}" destId="{BEF4D827-595C-4D66-89EB-7D43B3AB9A0B}" srcOrd="1" destOrd="0" presId="urn:microsoft.com/office/officeart/2009/3/layout/HorizontalOrganizationChart"/>
    <dgm:cxn modelId="{25175223-AD9C-4152-BC1E-6FF3338ED411}" type="presParOf" srcId="{89FCCE8F-3C18-4616-9F8D-52CD536C108B}" destId="{39F599B0-5CC8-4DBF-AE71-B943056EA63A}" srcOrd="1" destOrd="0" presId="urn:microsoft.com/office/officeart/2009/3/layout/HorizontalOrganizationChart"/>
    <dgm:cxn modelId="{7D78E64B-4E86-4149-BEF1-9ACACD1BAFEB}" type="presParOf" srcId="{89FCCE8F-3C18-4616-9F8D-52CD536C108B}" destId="{A04E72D9-10A2-40F8-9CAA-9B45C758D79B}" srcOrd="2" destOrd="0" presId="urn:microsoft.com/office/officeart/2009/3/layout/HorizontalOrganizationChart"/>
    <dgm:cxn modelId="{516FAA6D-7EBA-40C4-A662-64786057E88B}" type="presParOf" srcId="{7B61CCA9-89A7-4D43-AA4D-377DF47D61DF}" destId="{3A964C06-64B4-476D-B3CC-996D912D3798}" srcOrd="2" destOrd="0" presId="urn:microsoft.com/office/officeart/2009/3/layout/HorizontalOrganizationChart"/>
    <dgm:cxn modelId="{1CA41927-B7C5-4567-819E-DE1D69FDF669}" type="presParOf" srcId="{26864D6C-0A52-4219-9C90-9946F08FF605}" destId="{2CFA4425-0EDF-437C-B020-693878B570DD}" srcOrd="2" destOrd="0" presId="urn:microsoft.com/office/officeart/2009/3/layout/HorizontalOrganizationChart"/>
    <dgm:cxn modelId="{B78142CA-42AE-4189-AE13-149882EE5667}" type="presParOf" srcId="{00368804-70F2-4AA4-A656-C623F32279D0}" destId="{6BA4FF14-50A1-4F7D-9371-05BA8F7704E2}" srcOrd="2" destOrd="0" presId="urn:microsoft.com/office/officeart/2009/3/layout/HorizontalOrganizationChar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B6779A-0702-4168-8C98-D2CA2AFCB23A}" type="doc">
      <dgm:prSet loTypeId="urn:microsoft.com/office/officeart/2005/8/layout/hierarchy6" loCatId="hierarchy" qsTypeId="urn:microsoft.com/office/officeart/2005/8/quickstyle/simple1" qsCatId="simple" csTypeId="urn:microsoft.com/office/officeart/2005/8/colors/accent0_1" csCatId="mainScheme" phldr="1"/>
      <dgm:spPr/>
      <dgm:t>
        <a:bodyPr/>
        <a:lstStyle/>
        <a:p>
          <a:endParaRPr lang="id-ID"/>
        </a:p>
      </dgm:t>
    </dgm:pt>
    <dgm:pt modelId="{60C65726-4F30-46F2-9D04-92624C9913C9}">
      <dgm:prSet phldrT="[Text]"/>
      <dgm:spPr>
        <a:ln w="3175"/>
      </dgm:spPr>
      <dgm:t>
        <a:bodyPr/>
        <a:lstStyle/>
        <a:p>
          <a:r>
            <a:rPr lang="en-US">
              <a:latin typeface="Times New Roman" pitchFamily="18" charset="0"/>
              <a:cs typeface="Times New Roman" pitchFamily="18" charset="0"/>
            </a:rPr>
            <a:t>Neuroticsm</a:t>
          </a:r>
          <a:endParaRPr lang="id-ID">
            <a:latin typeface="Times New Roman" pitchFamily="18" charset="0"/>
            <a:cs typeface="Times New Roman" pitchFamily="18" charset="0"/>
          </a:endParaRPr>
        </a:p>
      </dgm:t>
    </dgm:pt>
    <dgm:pt modelId="{DF35118C-AAC2-44FE-A2B1-C31707DB67A1}" type="parTrans" cxnId="{0D5DD226-1B75-45D0-A2D9-5978B8ECCAFC}">
      <dgm:prSet/>
      <dgm:spPr/>
      <dgm:t>
        <a:bodyPr/>
        <a:lstStyle/>
        <a:p>
          <a:endParaRPr lang="id-ID">
            <a:latin typeface="Times New Roman" pitchFamily="18" charset="0"/>
            <a:cs typeface="Times New Roman" pitchFamily="18" charset="0"/>
          </a:endParaRPr>
        </a:p>
      </dgm:t>
    </dgm:pt>
    <dgm:pt modelId="{229D357F-EE62-4C03-9DDF-08E2B3F906B4}" type="sibTrans" cxnId="{0D5DD226-1B75-45D0-A2D9-5978B8ECCAFC}">
      <dgm:prSet/>
      <dgm:spPr/>
      <dgm:t>
        <a:bodyPr/>
        <a:lstStyle/>
        <a:p>
          <a:endParaRPr lang="id-ID">
            <a:latin typeface="Times New Roman" pitchFamily="18" charset="0"/>
            <a:cs typeface="Times New Roman" pitchFamily="18" charset="0"/>
          </a:endParaRPr>
        </a:p>
      </dgm:t>
    </dgm:pt>
    <dgm:pt modelId="{D3B01F51-857B-4377-A1B6-A119FBFFBF30}">
      <dgm:prSet phldrT="[Text]"/>
      <dgm:spPr>
        <a:ln w="3175"/>
      </dgm:spPr>
      <dgm:t>
        <a:bodyPr/>
        <a:lstStyle/>
        <a:p>
          <a:r>
            <a:rPr lang="id-ID">
              <a:latin typeface="Times New Roman" pitchFamily="18" charset="0"/>
              <a:cs typeface="Times New Roman" pitchFamily="18" charset="0"/>
            </a:rPr>
            <a:t>A</a:t>
          </a:r>
          <a:r>
            <a:rPr lang="en-US">
              <a:latin typeface="Times New Roman" pitchFamily="18" charset="0"/>
              <a:cs typeface="Times New Roman" pitchFamily="18" charset="0"/>
            </a:rPr>
            <a:t>nxiety</a:t>
          </a:r>
          <a:endParaRPr lang="id-ID">
            <a:latin typeface="Times New Roman" pitchFamily="18" charset="0"/>
            <a:cs typeface="Times New Roman" pitchFamily="18" charset="0"/>
          </a:endParaRPr>
        </a:p>
      </dgm:t>
    </dgm:pt>
    <dgm:pt modelId="{479E14E7-469D-42AB-8525-2BBE94018069}" type="parTrans" cxnId="{986E4F56-FE30-447C-B822-A851350E35A0}">
      <dgm:prSet/>
      <dgm:spPr/>
      <dgm:t>
        <a:bodyPr/>
        <a:lstStyle/>
        <a:p>
          <a:endParaRPr lang="id-ID">
            <a:latin typeface="Times New Roman" pitchFamily="18" charset="0"/>
            <a:cs typeface="Times New Roman" pitchFamily="18" charset="0"/>
          </a:endParaRPr>
        </a:p>
      </dgm:t>
    </dgm:pt>
    <dgm:pt modelId="{DB58730A-3B0A-4B10-AEFF-D7CCFEFCD737}" type="sibTrans" cxnId="{986E4F56-FE30-447C-B822-A851350E35A0}">
      <dgm:prSet/>
      <dgm:spPr/>
      <dgm:t>
        <a:bodyPr/>
        <a:lstStyle/>
        <a:p>
          <a:endParaRPr lang="id-ID">
            <a:latin typeface="Times New Roman" pitchFamily="18" charset="0"/>
            <a:cs typeface="Times New Roman" pitchFamily="18" charset="0"/>
          </a:endParaRPr>
        </a:p>
      </dgm:t>
    </dgm:pt>
    <dgm:pt modelId="{A3B856BC-E5DD-4705-8B09-7513027E5E13}">
      <dgm:prSet phldrT="[Text]"/>
      <dgm:spPr>
        <a:ln w="3175"/>
      </dgm:spPr>
      <dgm:t>
        <a:bodyPr/>
        <a:lstStyle/>
        <a:p>
          <a:r>
            <a:rPr lang="en-US">
              <a:latin typeface="Times New Roman" pitchFamily="18" charset="0"/>
              <a:cs typeface="Times New Roman" pitchFamily="18" charset="0"/>
            </a:rPr>
            <a:t>ribet</a:t>
          </a:r>
          <a:endParaRPr lang="id-ID">
            <a:latin typeface="Times New Roman" pitchFamily="18" charset="0"/>
            <a:cs typeface="Times New Roman" pitchFamily="18" charset="0"/>
          </a:endParaRPr>
        </a:p>
      </dgm:t>
    </dgm:pt>
    <dgm:pt modelId="{9E05C824-96F0-4EF2-848B-77C931F14D67}" type="parTrans" cxnId="{C53AFBC5-B3BA-4AEB-BFD2-26302337CE6E}">
      <dgm:prSet/>
      <dgm:spPr/>
      <dgm:t>
        <a:bodyPr/>
        <a:lstStyle/>
        <a:p>
          <a:endParaRPr lang="id-ID">
            <a:latin typeface="Times New Roman" pitchFamily="18" charset="0"/>
            <a:cs typeface="Times New Roman" pitchFamily="18" charset="0"/>
          </a:endParaRPr>
        </a:p>
      </dgm:t>
    </dgm:pt>
    <dgm:pt modelId="{563E1A30-2FA8-4929-A075-2E3471DEDC14}" type="sibTrans" cxnId="{C53AFBC5-B3BA-4AEB-BFD2-26302337CE6E}">
      <dgm:prSet/>
      <dgm:spPr/>
      <dgm:t>
        <a:bodyPr/>
        <a:lstStyle/>
        <a:p>
          <a:endParaRPr lang="id-ID">
            <a:latin typeface="Times New Roman" pitchFamily="18" charset="0"/>
            <a:cs typeface="Times New Roman" pitchFamily="18" charset="0"/>
          </a:endParaRPr>
        </a:p>
      </dgm:t>
    </dgm:pt>
    <dgm:pt modelId="{736D503C-6990-4BD4-BD48-41596295DABF}">
      <dgm:prSet phldrT="[Text]"/>
      <dgm:spPr>
        <a:ln w="3175"/>
      </dgm:spPr>
      <dgm:t>
        <a:bodyPr/>
        <a:lstStyle/>
        <a:p>
          <a:r>
            <a:rPr lang="en-US">
              <a:latin typeface="Times New Roman" pitchFamily="18" charset="0"/>
              <a:cs typeface="Times New Roman" pitchFamily="18" charset="0"/>
            </a:rPr>
            <a:t>aduh</a:t>
          </a:r>
          <a:endParaRPr lang="id-ID">
            <a:latin typeface="Times New Roman" pitchFamily="18" charset="0"/>
            <a:cs typeface="Times New Roman" pitchFamily="18" charset="0"/>
          </a:endParaRPr>
        </a:p>
      </dgm:t>
    </dgm:pt>
    <dgm:pt modelId="{D0AE2A3B-0E22-430B-88BF-423D6F556D09}" type="parTrans" cxnId="{2CC9583C-FEC9-4ACA-BC92-5016016E8E97}">
      <dgm:prSet/>
      <dgm:spPr/>
      <dgm:t>
        <a:bodyPr/>
        <a:lstStyle/>
        <a:p>
          <a:endParaRPr lang="id-ID">
            <a:latin typeface="Times New Roman" pitchFamily="18" charset="0"/>
            <a:cs typeface="Times New Roman" pitchFamily="18" charset="0"/>
          </a:endParaRPr>
        </a:p>
      </dgm:t>
    </dgm:pt>
    <dgm:pt modelId="{DAC18329-11FF-4D88-A388-690215B45846}" type="sibTrans" cxnId="{2CC9583C-FEC9-4ACA-BC92-5016016E8E97}">
      <dgm:prSet/>
      <dgm:spPr/>
      <dgm:t>
        <a:bodyPr/>
        <a:lstStyle/>
        <a:p>
          <a:endParaRPr lang="id-ID">
            <a:latin typeface="Times New Roman" pitchFamily="18" charset="0"/>
            <a:cs typeface="Times New Roman" pitchFamily="18" charset="0"/>
          </a:endParaRPr>
        </a:p>
      </dgm:t>
    </dgm:pt>
    <dgm:pt modelId="{9C9F104C-14CE-4DA1-892A-4CABC0478B60}">
      <dgm:prSet phldrT="[Text]"/>
      <dgm:spPr>
        <a:ln w="3175"/>
      </dgm:spPr>
      <dgm:t>
        <a:bodyPr/>
        <a:lstStyle/>
        <a:p>
          <a:r>
            <a:rPr lang="en-US">
              <a:latin typeface="Times New Roman" pitchFamily="18" charset="0"/>
              <a:cs typeface="Times New Roman" pitchFamily="18" charset="0"/>
            </a:rPr>
            <a:t>Vulnerability</a:t>
          </a:r>
          <a:endParaRPr lang="id-ID">
            <a:latin typeface="Times New Roman" pitchFamily="18" charset="0"/>
            <a:cs typeface="Times New Roman" pitchFamily="18" charset="0"/>
          </a:endParaRPr>
        </a:p>
      </dgm:t>
    </dgm:pt>
    <dgm:pt modelId="{6343318A-573F-4D96-88AB-3BC2FEDE9427}" type="parTrans" cxnId="{F96CACB0-846F-426A-A4F4-9F0DC196CEDE}">
      <dgm:prSet/>
      <dgm:spPr/>
      <dgm:t>
        <a:bodyPr/>
        <a:lstStyle/>
        <a:p>
          <a:endParaRPr lang="id-ID">
            <a:latin typeface="Times New Roman" pitchFamily="18" charset="0"/>
            <a:cs typeface="Times New Roman" pitchFamily="18" charset="0"/>
          </a:endParaRPr>
        </a:p>
      </dgm:t>
    </dgm:pt>
    <dgm:pt modelId="{DB5B1F75-CCC4-422E-81BF-726FDE43914E}" type="sibTrans" cxnId="{F96CACB0-846F-426A-A4F4-9F0DC196CEDE}">
      <dgm:prSet/>
      <dgm:spPr/>
      <dgm:t>
        <a:bodyPr/>
        <a:lstStyle/>
        <a:p>
          <a:endParaRPr lang="id-ID">
            <a:latin typeface="Times New Roman" pitchFamily="18" charset="0"/>
            <a:cs typeface="Times New Roman" pitchFamily="18" charset="0"/>
          </a:endParaRPr>
        </a:p>
      </dgm:t>
    </dgm:pt>
    <dgm:pt modelId="{4EA7399C-BEA2-48AF-A2E0-951C0AE0FC49}">
      <dgm:prSet phldrT="[Text]"/>
      <dgm:spPr>
        <a:ln w="3175"/>
      </dgm:spPr>
      <dgm:t>
        <a:bodyPr/>
        <a:lstStyle/>
        <a:p>
          <a:r>
            <a:rPr lang="en-US" i="0">
              <a:latin typeface="Times New Roman" pitchFamily="18" charset="0"/>
              <a:cs typeface="Times New Roman" pitchFamily="18" charset="0"/>
            </a:rPr>
            <a:t>bingung</a:t>
          </a:r>
          <a:endParaRPr lang="id-ID" i="0">
            <a:latin typeface="Times New Roman" pitchFamily="18" charset="0"/>
            <a:cs typeface="Times New Roman" pitchFamily="18" charset="0"/>
          </a:endParaRPr>
        </a:p>
      </dgm:t>
    </dgm:pt>
    <dgm:pt modelId="{C33D3632-3FB9-4B5C-BF81-0A3155F8617D}" type="parTrans" cxnId="{116AA1D5-6EE1-4B0E-B495-C08D78B53EFD}">
      <dgm:prSet/>
      <dgm:spPr/>
      <dgm:t>
        <a:bodyPr/>
        <a:lstStyle/>
        <a:p>
          <a:endParaRPr lang="id-ID">
            <a:latin typeface="Times New Roman" pitchFamily="18" charset="0"/>
            <a:cs typeface="Times New Roman" pitchFamily="18" charset="0"/>
          </a:endParaRPr>
        </a:p>
      </dgm:t>
    </dgm:pt>
    <dgm:pt modelId="{A1F48258-C3EB-4E69-9534-1C5C35D82396}" type="sibTrans" cxnId="{116AA1D5-6EE1-4B0E-B495-C08D78B53EFD}">
      <dgm:prSet/>
      <dgm:spPr/>
      <dgm:t>
        <a:bodyPr/>
        <a:lstStyle/>
        <a:p>
          <a:endParaRPr lang="id-ID">
            <a:latin typeface="Times New Roman" pitchFamily="18" charset="0"/>
            <a:cs typeface="Times New Roman" pitchFamily="18" charset="0"/>
          </a:endParaRPr>
        </a:p>
      </dgm:t>
    </dgm:pt>
    <dgm:pt modelId="{FED1C1CA-559C-4883-90E4-7A73FF43DD9B}">
      <dgm:prSet phldrT="[Text]"/>
      <dgm:spPr/>
      <dgm:t>
        <a:bodyPr/>
        <a:lstStyle/>
        <a:p>
          <a:r>
            <a:rPr lang="id-ID">
              <a:latin typeface="Times New Roman" pitchFamily="18" charset="0"/>
              <a:cs typeface="Times New Roman" pitchFamily="18" charset="0"/>
            </a:rPr>
            <a:t>Personality (Class)</a:t>
          </a:r>
        </a:p>
      </dgm:t>
    </dgm:pt>
    <dgm:pt modelId="{97D6FA6C-5EA7-40F3-9A29-A37C1CF2BFDC}" type="parTrans" cxnId="{7F05DBC2-D9E0-4B13-A7E7-53F5858C9739}">
      <dgm:prSet/>
      <dgm:spPr/>
      <dgm:t>
        <a:bodyPr/>
        <a:lstStyle/>
        <a:p>
          <a:endParaRPr lang="id-ID">
            <a:latin typeface="Times New Roman" pitchFamily="18" charset="0"/>
            <a:cs typeface="Times New Roman" pitchFamily="18" charset="0"/>
          </a:endParaRPr>
        </a:p>
      </dgm:t>
    </dgm:pt>
    <dgm:pt modelId="{ABE85C17-4242-4772-A83D-516BC5BAE49A}" type="sibTrans" cxnId="{7F05DBC2-D9E0-4B13-A7E7-53F5858C9739}">
      <dgm:prSet/>
      <dgm:spPr/>
      <dgm:t>
        <a:bodyPr/>
        <a:lstStyle/>
        <a:p>
          <a:endParaRPr lang="id-ID">
            <a:latin typeface="Times New Roman" pitchFamily="18" charset="0"/>
            <a:cs typeface="Times New Roman" pitchFamily="18" charset="0"/>
          </a:endParaRPr>
        </a:p>
      </dgm:t>
    </dgm:pt>
    <dgm:pt modelId="{9FC83EEF-39CC-4916-A065-4231ACEAC25B}">
      <dgm:prSet phldrT="[Text]"/>
      <dgm:spPr/>
      <dgm:t>
        <a:bodyPr/>
        <a:lstStyle/>
        <a:p>
          <a:r>
            <a:rPr lang="id-ID">
              <a:latin typeface="Times New Roman" pitchFamily="18" charset="0"/>
              <a:cs typeface="Times New Roman" pitchFamily="18" charset="0"/>
            </a:rPr>
            <a:t>Facet</a:t>
          </a:r>
        </a:p>
        <a:p>
          <a:r>
            <a:rPr lang="id-ID">
              <a:latin typeface="Times New Roman" pitchFamily="18" charset="0"/>
              <a:cs typeface="Times New Roman" pitchFamily="18" charset="0"/>
            </a:rPr>
            <a:t>(Sub-Class)</a:t>
          </a:r>
        </a:p>
      </dgm:t>
    </dgm:pt>
    <dgm:pt modelId="{F6C0E13E-3DD7-4BE9-BB0A-E32B94F5E9F2}" type="parTrans" cxnId="{77A1A4E5-F68A-4EF0-9986-570A73AC5832}">
      <dgm:prSet/>
      <dgm:spPr/>
      <dgm:t>
        <a:bodyPr/>
        <a:lstStyle/>
        <a:p>
          <a:endParaRPr lang="id-ID">
            <a:latin typeface="Times New Roman" pitchFamily="18" charset="0"/>
            <a:cs typeface="Times New Roman" pitchFamily="18" charset="0"/>
          </a:endParaRPr>
        </a:p>
      </dgm:t>
    </dgm:pt>
    <dgm:pt modelId="{2305251E-438B-46FC-B645-7468A4CB710F}" type="sibTrans" cxnId="{77A1A4E5-F68A-4EF0-9986-570A73AC5832}">
      <dgm:prSet/>
      <dgm:spPr/>
      <dgm:t>
        <a:bodyPr/>
        <a:lstStyle/>
        <a:p>
          <a:endParaRPr lang="id-ID">
            <a:latin typeface="Times New Roman" pitchFamily="18" charset="0"/>
            <a:cs typeface="Times New Roman" pitchFamily="18" charset="0"/>
          </a:endParaRPr>
        </a:p>
      </dgm:t>
    </dgm:pt>
    <dgm:pt modelId="{9DA4F266-72DE-4C21-BD60-69CBAFF91206}">
      <dgm:prSet phldrT="[Text]"/>
      <dgm:spPr/>
      <dgm:t>
        <a:bodyPr/>
        <a:lstStyle/>
        <a:p>
          <a:r>
            <a:rPr lang="id-ID">
              <a:latin typeface="Times New Roman" pitchFamily="18" charset="0"/>
              <a:cs typeface="Times New Roman" pitchFamily="18" charset="0"/>
            </a:rPr>
            <a:t>Text</a:t>
          </a:r>
        </a:p>
        <a:p>
          <a:r>
            <a:rPr lang="id-ID">
              <a:latin typeface="Times New Roman" pitchFamily="18" charset="0"/>
              <a:cs typeface="Times New Roman" pitchFamily="18" charset="0"/>
            </a:rPr>
            <a:t>(Instance) </a:t>
          </a:r>
        </a:p>
      </dgm:t>
    </dgm:pt>
    <dgm:pt modelId="{23B6EAAD-A794-4449-8240-BE8AC091082F}" type="parTrans" cxnId="{B65B67CB-B37C-4402-A917-E1666DDF318F}">
      <dgm:prSet/>
      <dgm:spPr/>
      <dgm:t>
        <a:bodyPr/>
        <a:lstStyle/>
        <a:p>
          <a:endParaRPr lang="id-ID">
            <a:latin typeface="Times New Roman" pitchFamily="18" charset="0"/>
            <a:cs typeface="Times New Roman" pitchFamily="18" charset="0"/>
          </a:endParaRPr>
        </a:p>
      </dgm:t>
    </dgm:pt>
    <dgm:pt modelId="{9BDB4552-5352-403E-91A8-4F42E1DFC083}" type="sibTrans" cxnId="{B65B67CB-B37C-4402-A917-E1666DDF318F}">
      <dgm:prSet/>
      <dgm:spPr/>
      <dgm:t>
        <a:bodyPr/>
        <a:lstStyle/>
        <a:p>
          <a:endParaRPr lang="id-ID">
            <a:latin typeface="Times New Roman" pitchFamily="18" charset="0"/>
            <a:cs typeface="Times New Roman" pitchFamily="18" charset="0"/>
          </a:endParaRPr>
        </a:p>
      </dgm:t>
    </dgm:pt>
    <dgm:pt modelId="{6EC61841-CD43-4678-B114-66667D5AB737}" type="pres">
      <dgm:prSet presAssocID="{E2B6779A-0702-4168-8C98-D2CA2AFCB23A}" presName="mainComposite" presStyleCnt="0">
        <dgm:presLayoutVars>
          <dgm:chPref val="1"/>
          <dgm:dir/>
          <dgm:animOne val="branch"/>
          <dgm:animLvl val="lvl"/>
          <dgm:resizeHandles val="exact"/>
        </dgm:presLayoutVars>
      </dgm:prSet>
      <dgm:spPr/>
      <dgm:t>
        <a:bodyPr/>
        <a:lstStyle/>
        <a:p>
          <a:endParaRPr lang="en-US"/>
        </a:p>
      </dgm:t>
    </dgm:pt>
    <dgm:pt modelId="{C9A247B4-A77A-479B-99E6-4A05888AB39A}" type="pres">
      <dgm:prSet presAssocID="{E2B6779A-0702-4168-8C98-D2CA2AFCB23A}" presName="hierFlow" presStyleCnt="0"/>
      <dgm:spPr/>
    </dgm:pt>
    <dgm:pt modelId="{D456626A-3769-4D88-B249-C4024F8F2ABB}" type="pres">
      <dgm:prSet presAssocID="{E2B6779A-0702-4168-8C98-D2CA2AFCB23A}" presName="firstBuf" presStyleCnt="0"/>
      <dgm:spPr/>
    </dgm:pt>
    <dgm:pt modelId="{BCACAEB2-356D-4C10-94BF-869F7AA340B1}" type="pres">
      <dgm:prSet presAssocID="{E2B6779A-0702-4168-8C98-D2CA2AFCB23A}" presName="hierChild1" presStyleCnt="0">
        <dgm:presLayoutVars>
          <dgm:chPref val="1"/>
          <dgm:animOne val="branch"/>
          <dgm:animLvl val="lvl"/>
        </dgm:presLayoutVars>
      </dgm:prSet>
      <dgm:spPr/>
    </dgm:pt>
    <dgm:pt modelId="{75B0C131-271C-4469-907E-9F0F7EAE24CB}" type="pres">
      <dgm:prSet presAssocID="{60C65726-4F30-46F2-9D04-92624C9913C9}" presName="Name14" presStyleCnt="0"/>
      <dgm:spPr/>
    </dgm:pt>
    <dgm:pt modelId="{64B41156-44D2-481D-B702-3A18BDF9244B}" type="pres">
      <dgm:prSet presAssocID="{60C65726-4F30-46F2-9D04-92624C9913C9}" presName="level1Shape" presStyleLbl="node0" presStyleIdx="0" presStyleCnt="1">
        <dgm:presLayoutVars>
          <dgm:chPref val="3"/>
        </dgm:presLayoutVars>
      </dgm:prSet>
      <dgm:spPr/>
      <dgm:t>
        <a:bodyPr/>
        <a:lstStyle/>
        <a:p>
          <a:endParaRPr lang="en-US"/>
        </a:p>
      </dgm:t>
    </dgm:pt>
    <dgm:pt modelId="{7AAA7FF4-B10E-43BA-865A-A9FFB4E63984}" type="pres">
      <dgm:prSet presAssocID="{60C65726-4F30-46F2-9D04-92624C9913C9}" presName="hierChild2" presStyleCnt="0"/>
      <dgm:spPr/>
    </dgm:pt>
    <dgm:pt modelId="{F0FD96DE-BDE8-4EE6-951A-36CF21F44169}" type="pres">
      <dgm:prSet presAssocID="{479E14E7-469D-42AB-8525-2BBE94018069}" presName="Name19" presStyleLbl="parChTrans1D2" presStyleIdx="0" presStyleCnt="2"/>
      <dgm:spPr/>
      <dgm:t>
        <a:bodyPr/>
        <a:lstStyle/>
        <a:p>
          <a:endParaRPr lang="en-US"/>
        </a:p>
      </dgm:t>
    </dgm:pt>
    <dgm:pt modelId="{1CD51A57-65C6-48BA-B209-3567BD286EE9}" type="pres">
      <dgm:prSet presAssocID="{D3B01F51-857B-4377-A1B6-A119FBFFBF30}" presName="Name21" presStyleCnt="0"/>
      <dgm:spPr/>
    </dgm:pt>
    <dgm:pt modelId="{79A8FA1B-FE2A-43C6-B0B0-0A1C523C5BEF}" type="pres">
      <dgm:prSet presAssocID="{D3B01F51-857B-4377-A1B6-A119FBFFBF30}" presName="level2Shape" presStyleLbl="node2" presStyleIdx="0" presStyleCnt="2"/>
      <dgm:spPr/>
      <dgm:t>
        <a:bodyPr/>
        <a:lstStyle/>
        <a:p>
          <a:endParaRPr lang="en-US"/>
        </a:p>
      </dgm:t>
    </dgm:pt>
    <dgm:pt modelId="{04351E74-3495-4D14-B019-23BF8CF249A9}" type="pres">
      <dgm:prSet presAssocID="{D3B01F51-857B-4377-A1B6-A119FBFFBF30}" presName="hierChild3" presStyleCnt="0"/>
      <dgm:spPr/>
    </dgm:pt>
    <dgm:pt modelId="{72B9193F-D4D3-48C0-8C24-5EDCE475B6CA}" type="pres">
      <dgm:prSet presAssocID="{9E05C824-96F0-4EF2-848B-77C931F14D67}" presName="Name19" presStyleLbl="parChTrans1D3" presStyleIdx="0" presStyleCnt="3"/>
      <dgm:spPr/>
      <dgm:t>
        <a:bodyPr/>
        <a:lstStyle/>
        <a:p>
          <a:endParaRPr lang="en-US"/>
        </a:p>
      </dgm:t>
    </dgm:pt>
    <dgm:pt modelId="{00B1079A-C5EF-4582-8ECB-EF0E05DC8109}" type="pres">
      <dgm:prSet presAssocID="{A3B856BC-E5DD-4705-8B09-7513027E5E13}" presName="Name21" presStyleCnt="0"/>
      <dgm:spPr/>
    </dgm:pt>
    <dgm:pt modelId="{FFA5D669-676D-4DB2-A62C-3A1A5E162E7D}" type="pres">
      <dgm:prSet presAssocID="{A3B856BC-E5DD-4705-8B09-7513027E5E13}" presName="level2Shape" presStyleLbl="node3" presStyleIdx="0" presStyleCnt="3"/>
      <dgm:spPr/>
      <dgm:t>
        <a:bodyPr/>
        <a:lstStyle/>
        <a:p>
          <a:endParaRPr lang="en-US"/>
        </a:p>
      </dgm:t>
    </dgm:pt>
    <dgm:pt modelId="{3B82CD97-67AA-425F-A876-F1198F4A056A}" type="pres">
      <dgm:prSet presAssocID="{A3B856BC-E5DD-4705-8B09-7513027E5E13}" presName="hierChild3" presStyleCnt="0"/>
      <dgm:spPr/>
    </dgm:pt>
    <dgm:pt modelId="{BDCB9767-2BBA-4132-BB78-C9D68EA52393}" type="pres">
      <dgm:prSet presAssocID="{D0AE2A3B-0E22-430B-88BF-423D6F556D09}" presName="Name19" presStyleLbl="parChTrans1D3" presStyleIdx="1" presStyleCnt="3"/>
      <dgm:spPr/>
      <dgm:t>
        <a:bodyPr/>
        <a:lstStyle/>
        <a:p>
          <a:endParaRPr lang="en-US"/>
        </a:p>
      </dgm:t>
    </dgm:pt>
    <dgm:pt modelId="{1CEF96B6-7116-4DF2-A690-7AA4DCBCD57E}" type="pres">
      <dgm:prSet presAssocID="{736D503C-6990-4BD4-BD48-41596295DABF}" presName="Name21" presStyleCnt="0"/>
      <dgm:spPr/>
    </dgm:pt>
    <dgm:pt modelId="{B774266A-893B-4144-99E3-649C7BF3EB41}" type="pres">
      <dgm:prSet presAssocID="{736D503C-6990-4BD4-BD48-41596295DABF}" presName="level2Shape" presStyleLbl="node3" presStyleIdx="1" presStyleCnt="3"/>
      <dgm:spPr/>
      <dgm:t>
        <a:bodyPr/>
        <a:lstStyle/>
        <a:p>
          <a:endParaRPr lang="en-US"/>
        </a:p>
      </dgm:t>
    </dgm:pt>
    <dgm:pt modelId="{55071F83-AE01-49B6-A9B7-477FEDCB80BC}" type="pres">
      <dgm:prSet presAssocID="{736D503C-6990-4BD4-BD48-41596295DABF}" presName="hierChild3" presStyleCnt="0"/>
      <dgm:spPr/>
    </dgm:pt>
    <dgm:pt modelId="{5F68632D-B7E2-4436-B14E-840542B03605}" type="pres">
      <dgm:prSet presAssocID="{6343318A-573F-4D96-88AB-3BC2FEDE9427}" presName="Name19" presStyleLbl="parChTrans1D2" presStyleIdx="1" presStyleCnt="2"/>
      <dgm:spPr/>
      <dgm:t>
        <a:bodyPr/>
        <a:lstStyle/>
        <a:p>
          <a:endParaRPr lang="en-US"/>
        </a:p>
      </dgm:t>
    </dgm:pt>
    <dgm:pt modelId="{170AC99C-71E7-4EFF-8C7B-5A7A6188527A}" type="pres">
      <dgm:prSet presAssocID="{9C9F104C-14CE-4DA1-892A-4CABC0478B60}" presName="Name21" presStyleCnt="0"/>
      <dgm:spPr/>
    </dgm:pt>
    <dgm:pt modelId="{BB824CF4-089B-4085-BF41-7C9153EE95C5}" type="pres">
      <dgm:prSet presAssocID="{9C9F104C-14CE-4DA1-892A-4CABC0478B60}" presName="level2Shape" presStyleLbl="node2" presStyleIdx="1" presStyleCnt="2"/>
      <dgm:spPr/>
      <dgm:t>
        <a:bodyPr/>
        <a:lstStyle/>
        <a:p>
          <a:endParaRPr lang="en-US"/>
        </a:p>
      </dgm:t>
    </dgm:pt>
    <dgm:pt modelId="{629CEF71-D6DB-4816-ADA9-7084E4924F4F}" type="pres">
      <dgm:prSet presAssocID="{9C9F104C-14CE-4DA1-892A-4CABC0478B60}" presName="hierChild3" presStyleCnt="0"/>
      <dgm:spPr/>
    </dgm:pt>
    <dgm:pt modelId="{A9AECD00-4254-49B2-A36F-D05B4A7AC753}" type="pres">
      <dgm:prSet presAssocID="{C33D3632-3FB9-4B5C-BF81-0A3155F8617D}" presName="Name19" presStyleLbl="parChTrans1D3" presStyleIdx="2" presStyleCnt="3"/>
      <dgm:spPr/>
      <dgm:t>
        <a:bodyPr/>
        <a:lstStyle/>
        <a:p>
          <a:endParaRPr lang="en-US"/>
        </a:p>
      </dgm:t>
    </dgm:pt>
    <dgm:pt modelId="{335A209A-880C-4955-8346-CF668B55A509}" type="pres">
      <dgm:prSet presAssocID="{4EA7399C-BEA2-48AF-A2E0-951C0AE0FC49}" presName="Name21" presStyleCnt="0"/>
      <dgm:spPr/>
    </dgm:pt>
    <dgm:pt modelId="{CA628F93-DD68-4C1C-A5C6-EF056BC05B22}" type="pres">
      <dgm:prSet presAssocID="{4EA7399C-BEA2-48AF-A2E0-951C0AE0FC49}" presName="level2Shape" presStyleLbl="node3" presStyleIdx="2" presStyleCnt="3"/>
      <dgm:spPr/>
      <dgm:t>
        <a:bodyPr/>
        <a:lstStyle/>
        <a:p>
          <a:endParaRPr lang="en-US"/>
        </a:p>
      </dgm:t>
    </dgm:pt>
    <dgm:pt modelId="{8E177864-1438-4472-BA9E-7F2CD73AC151}" type="pres">
      <dgm:prSet presAssocID="{4EA7399C-BEA2-48AF-A2E0-951C0AE0FC49}" presName="hierChild3" presStyleCnt="0"/>
      <dgm:spPr/>
    </dgm:pt>
    <dgm:pt modelId="{A843BFCD-7852-4C4B-B854-C91A79B49D1B}" type="pres">
      <dgm:prSet presAssocID="{E2B6779A-0702-4168-8C98-D2CA2AFCB23A}" presName="bgShapesFlow" presStyleCnt="0"/>
      <dgm:spPr/>
    </dgm:pt>
    <dgm:pt modelId="{04F29239-C471-4C4A-B507-34FF9A3CBDCD}" type="pres">
      <dgm:prSet presAssocID="{FED1C1CA-559C-4883-90E4-7A73FF43DD9B}" presName="rectComp" presStyleCnt="0"/>
      <dgm:spPr/>
    </dgm:pt>
    <dgm:pt modelId="{98E2BD19-671B-4219-8E86-FD62B4F97330}" type="pres">
      <dgm:prSet presAssocID="{FED1C1CA-559C-4883-90E4-7A73FF43DD9B}" presName="bgRect" presStyleLbl="bgShp" presStyleIdx="0" presStyleCnt="3"/>
      <dgm:spPr/>
      <dgm:t>
        <a:bodyPr/>
        <a:lstStyle/>
        <a:p>
          <a:endParaRPr lang="en-US"/>
        </a:p>
      </dgm:t>
    </dgm:pt>
    <dgm:pt modelId="{39096088-9CF0-4B7F-83CA-C09C4C2B8398}" type="pres">
      <dgm:prSet presAssocID="{FED1C1CA-559C-4883-90E4-7A73FF43DD9B}" presName="bgRectTx" presStyleLbl="bgShp" presStyleIdx="0" presStyleCnt="3">
        <dgm:presLayoutVars>
          <dgm:bulletEnabled val="1"/>
        </dgm:presLayoutVars>
      </dgm:prSet>
      <dgm:spPr/>
      <dgm:t>
        <a:bodyPr/>
        <a:lstStyle/>
        <a:p>
          <a:endParaRPr lang="en-US"/>
        </a:p>
      </dgm:t>
    </dgm:pt>
    <dgm:pt modelId="{A82B78BB-379E-423B-922C-9C551725281B}" type="pres">
      <dgm:prSet presAssocID="{FED1C1CA-559C-4883-90E4-7A73FF43DD9B}" presName="spComp" presStyleCnt="0"/>
      <dgm:spPr/>
    </dgm:pt>
    <dgm:pt modelId="{7C4204DB-2ABB-4CDF-8EAE-60C4116E2B1E}" type="pres">
      <dgm:prSet presAssocID="{FED1C1CA-559C-4883-90E4-7A73FF43DD9B}" presName="vSp" presStyleCnt="0"/>
      <dgm:spPr/>
    </dgm:pt>
    <dgm:pt modelId="{486F1CCE-35C5-4526-A088-0EB59135D094}" type="pres">
      <dgm:prSet presAssocID="{9FC83EEF-39CC-4916-A065-4231ACEAC25B}" presName="rectComp" presStyleCnt="0"/>
      <dgm:spPr/>
    </dgm:pt>
    <dgm:pt modelId="{C7ADC29E-A212-40D2-B298-6C3EF71C6000}" type="pres">
      <dgm:prSet presAssocID="{9FC83EEF-39CC-4916-A065-4231ACEAC25B}" presName="bgRect" presStyleLbl="bgShp" presStyleIdx="1" presStyleCnt="3"/>
      <dgm:spPr/>
      <dgm:t>
        <a:bodyPr/>
        <a:lstStyle/>
        <a:p>
          <a:endParaRPr lang="en-US"/>
        </a:p>
      </dgm:t>
    </dgm:pt>
    <dgm:pt modelId="{B50AFEA7-69F9-4B40-AB06-B93CFF960360}" type="pres">
      <dgm:prSet presAssocID="{9FC83EEF-39CC-4916-A065-4231ACEAC25B}" presName="bgRectTx" presStyleLbl="bgShp" presStyleIdx="1" presStyleCnt="3">
        <dgm:presLayoutVars>
          <dgm:bulletEnabled val="1"/>
        </dgm:presLayoutVars>
      </dgm:prSet>
      <dgm:spPr/>
      <dgm:t>
        <a:bodyPr/>
        <a:lstStyle/>
        <a:p>
          <a:endParaRPr lang="en-US"/>
        </a:p>
      </dgm:t>
    </dgm:pt>
    <dgm:pt modelId="{F8EDF902-BA47-46A4-88D3-B286155C50D7}" type="pres">
      <dgm:prSet presAssocID="{9FC83EEF-39CC-4916-A065-4231ACEAC25B}" presName="spComp" presStyleCnt="0"/>
      <dgm:spPr/>
    </dgm:pt>
    <dgm:pt modelId="{A411C9B5-967E-4E34-ACA3-C5DDEF46CC17}" type="pres">
      <dgm:prSet presAssocID="{9FC83EEF-39CC-4916-A065-4231ACEAC25B}" presName="vSp" presStyleCnt="0"/>
      <dgm:spPr/>
    </dgm:pt>
    <dgm:pt modelId="{A8D98B98-5BFF-41DE-B32D-61428D4E4EAB}" type="pres">
      <dgm:prSet presAssocID="{9DA4F266-72DE-4C21-BD60-69CBAFF91206}" presName="rectComp" presStyleCnt="0"/>
      <dgm:spPr/>
    </dgm:pt>
    <dgm:pt modelId="{412FD4BF-E205-4CE5-890E-309114B85298}" type="pres">
      <dgm:prSet presAssocID="{9DA4F266-72DE-4C21-BD60-69CBAFF91206}" presName="bgRect" presStyleLbl="bgShp" presStyleIdx="2" presStyleCnt="3"/>
      <dgm:spPr/>
      <dgm:t>
        <a:bodyPr/>
        <a:lstStyle/>
        <a:p>
          <a:endParaRPr lang="en-US"/>
        </a:p>
      </dgm:t>
    </dgm:pt>
    <dgm:pt modelId="{8A183E4C-AE3B-4D68-ADC1-4BF71FD5F9CF}" type="pres">
      <dgm:prSet presAssocID="{9DA4F266-72DE-4C21-BD60-69CBAFF91206}" presName="bgRectTx" presStyleLbl="bgShp" presStyleIdx="2" presStyleCnt="3">
        <dgm:presLayoutVars>
          <dgm:bulletEnabled val="1"/>
        </dgm:presLayoutVars>
      </dgm:prSet>
      <dgm:spPr/>
      <dgm:t>
        <a:bodyPr/>
        <a:lstStyle/>
        <a:p>
          <a:endParaRPr lang="en-US"/>
        </a:p>
      </dgm:t>
    </dgm:pt>
  </dgm:ptLst>
  <dgm:cxnLst>
    <dgm:cxn modelId="{F0D361B6-33C9-4D6D-BEFB-7CEE3330F139}" type="presOf" srcId="{D0AE2A3B-0E22-430B-88BF-423D6F556D09}" destId="{BDCB9767-2BBA-4132-BB78-C9D68EA52393}" srcOrd="0" destOrd="0" presId="urn:microsoft.com/office/officeart/2005/8/layout/hierarchy6"/>
    <dgm:cxn modelId="{F96CACB0-846F-426A-A4F4-9F0DC196CEDE}" srcId="{60C65726-4F30-46F2-9D04-92624C9913C9}" destId="{9C9F104C-14CE-4DA1-892A-4CABC0478B60}" srcOrd="1" destOrd="0" parTransId="{6343318A-573F-4D96-88AB-3BC2FEDE9427}" sibTransId="{DB5B1F75-CCC4-422E-81BF-726FDE43914E}"/>
    <dgm:cxn modelId="{74EE4CCA-C377-4297-B69F-2FE90A6565E7}" type="presOf" srcId="{9DA4F266-72DE-4C21-BD60-69CBAFF91206}" destId="{8A183E4C-AE3B-4D68-ADC1-4BF71FD5F9CF}" srcOrd="1" destOrd="0" presId="urn:microsoft.com/office/officeart/2005/8/layout/hierarchy6"/>
    <dgm:cxn modelId="{88C9782A-DFD3-4674-8295-1CC49F882218}" type="presOf" srcId="{9FC83EEF-39CC-4916-A065-4231ACEAC25B}" destId="{B50AFEA7-69F9-4B40-AB06-B93CFF960360}" srcOrd="1" destOrd="0" presId="urn:microsoft.com/office/officeart/2005/8/layout/hierarchy6"/>
    <dgm:cxn modelId="{761CBADB-FAC1-4A9F-8DB2-7E23CC0C5916}" type="presOf" srcId="{479E14E7-469D-42AB-8525-2BBE94018069}" destId="{F0FD96DE-BDE8-4EE6-951A-36CF21F44169}" srcOrd="0" destOrd="0" presId="urn:microsoft.com/office/officeart/2005/8/layout/hierarchy6"/>
    <dgm:cxn modelId="{17F5F462-C02E-42B9-AE6A-2782DAD64ECD}" type="presOf" srcId="{9DA4F266-72DE-4C21-BD60-69CBAFF91206}" destId="{412FD4BF-E205-4CE5-890E-309114B85298}" srcOrd="0" destOrd="0" presId="urn:microsoft.com/office/officeart/2005/8/layout/hierarchy6"/>
    <dgm:cxn modelId="{BAB7D151-D0A9-4F80-AC08-07B6D0EE272D}" type="presOf" srcId="{6343318A-573F-4D96-88AB-3BC2FEDE9427}" destId="{5F68632D-B7E2-4436-B14E-840542B03605}" srcOrd="0" destOrd="0" presId="urn:microsoft.com/office/officeart/2005/8/layout/hierarchy6"/>
    <dgm:cxn modelId="{49F6DE3A-E063-4111-A06B-F09324F8CADC}" type="presOf" srcId="{E2B6779A-0702-4168-8C98-D2CA2AFCB23A}" destId="{6EC61841-CD43-4678-B114-66667D5AB737}" srcOrd="0" destOrd="0" presId="urn:microsoft.com/office/officeart/2005/8/layout/hierarchy6"/>
    <dgm:cxn modelId="{0D5DD226-1B75-45D0-A2D9-5978B8ECCAFC}" srcId="{E2B6779A-0702-4168-8C98-D2CA2AFCB23A}" destId="{60C65726-4F30-46F2-9D04-92624C9913C9}" srcOrd="0" destOrd="0" parTransId="{DF35118C-AAC2-44FE-A2B1-C31707DB67A1}" sibTransId="{229D357F-EE62-4C03-9DDF-08E2B3F906B4}"/>
    <dgm:cxn modelId="{6159F503-9208-46CE-B3D8-03BDFFEF3E7C}" type="presOf" srcId="{FED1C1CA-559C-4883-90E4-7A73FF43DD9B}" destId="{98E2BD19-671B-4219-8E86-FD62B4F97330}" srcOrd="0" destOrd="0" presId="urn:microsoft.com/office/officeart/2005/8/layout/hierarchy6"/>
    <dgm:cxn modelId="{B65B67CB-B37C-4402-A917-E1666DDF318F}" srcId="{E2B6779A-0702-4168-8C98-D2CA2AFCB23A}" destId="{9DA4F266-72DE-4C21-BD60-69CBAFF91206}" srcOrd="3" destOrd="0" parTransId="{23B6EAAD-A794-4449-8240-BE8AC091082F}" sibTransId="{9BDB4552-5352-403E-91A8-4F42E1DFC083}"/>
    <dgm:cxn modelId="{42F94A82-7412-4D2D-BB4F-A0D97ADC8E53}" type="presOf" srcId="{C33D3632-3FB9-4B5C-BF81-0A3155F8617D}" destId="{A9AECD00-4254-49B2-A36F-D05B4A7AC753}" srcOrd="0" destOrd="0" presId="urn:microsoft.com/office/officeart/2005/8/layout/hierarchy6"/>
    <dgm:cxn modelId="{7F05DBC2-D9E0-4B13-A7E7-53F5858C9739}" srcId="{E2B6779A-0702-4168-8C98-D2CA2AFCB23A}" destId="{FED1C1CA-559C-4883-90E4-7A73FF43DD9B}" srcOrd="1" destOrd="0" parTransId="{97D6FA6C-5EA7-40F3-9A29-A37C1CF2BFDC}" sibTransId="{ABE85C17-4242-4772-A83D-516BC5BAE49A}"/>
    <dgm:cxn modelId="{10DEFCDC-A745-4283-A1E7-EDC558A1B7BA}" type="presOf" srcId="{60C65726-4F30-46F2-9D04-92624C9913C9}" destId="{64B41156-44D2-481D-B702-3A18BDF9244B}" srcOrd="0" destOrd="0" presId="urn:microsoft.com/office/officeart/2005/8/layout/hierarchy6"/>
    <dgm:cxn modelId="{115A5029-D90D-46ED-980E-B88E8F43310E}" type="presOf" srcId="{736D503C-6990-4BD4-BD48-41596295DABF}" destId="{B774266A-893B-4144-99E3-649C7BF3EB41}" srcOrd="0" destOrd="0" presId="urn:microsoft.com/office/officeart/2005/8/layout/hierarchy6"/>
    <dgm:cxn modelId="{55BEFA0D-188D-4143-9F9C-8F7826BF9994}" type="presOf" srcId="{A3B856BC-E5DD-4705-8B09-7513027E5E13}" destId="{FFA5D669-676D-4DB2-A62C-3A1A5E162E7D}" srcOrd="0" destOrd="0" presId="urn:microsoft.com/office/officeart/2005/8/layout/hierarchy6"/>
    <dgm:cxn modelId="{D00D5020-1B70-46D3-8128-A09F16F078BD}" type="presOf" srcId="{9C9F104C-14CE-4DA1-892A-4CABC0478B60}" destId="{BB824CF4-089B-4085-BF41-7C9153EE95C5}" srcOrd="0" destOrd="0" presId="urn:microsoft.com/office/officeart/2005/8/layout/hierarchy6"/>
    <dgm:cxn modelId="{C53AFBC5-B3BA-4AEB-BFD2-26302337CE6E}" srcId="{D3B01F51-857B-4377-A1B6-A119FBFFBF30}" destId="{A3B856BC-E5DD-4705-8B09-7513027E5E13}" srcOrd="0" destOrd="0" parTransId="{9E05C824-96F0-4EF2-848B-77C931F14D67}" sibTransId="{563E1A30-2FA8-4929-A075-2E3471DEDC14}"/>
    <dgm:cxn modelId="{238D8605-92E1-4020-8344-B4090F6D6AFD}" type="presOf" srcId="{FED1C1CA-559C-4883-90E4-7A73FF43DD9B}" destId="{39096088-9CF0-4B7F-83CA-C09C4C2B8398}" srcOrd="1" destOrd="0" presId="urn:microsoft.com/office/officeart/2005/8/layout/hierarchy6"/>
    <dgm:cxn modelId="{FE803CFD-95CA-477A-9502-1E53651EBBF0}" type="presOf" srcId="{D3B01F51-857B-4377-A1B6-A119FBFFBF30}" destId="{79A8FA1B-FE2A-43C6-B0B0-0A1C523C5BEF}" srcOrd="0" destOrd="0" presId="urn:microsoft.com/office/officeart/2005/8/layout/hierarchy6"/>
    <dgm:cxn modelId="{77A1A4E5-F68A-4EF0-9986-570A73AC5832}" srcId="{E2B6779A-0702-4168-8C98-D2CA2AFCB23A}" destId="{9FC83EEF-39CC-4916-A065-4231ACEAC25B}" srcOrd="2" destOrd="0" parTransId="{F6C0E13E-3DD7-4BE9-BB0A-E32B94F5E9F2}" sibTransId="{2305251E-438B-46FC-B645-7468A4CB710F}"/>
    <dgm:cxn modelId="{116AA1D5-6EE1-4B0E-B495-C08D78B53EFD}" srcId="{9C9F104C-14CE-4DA1-892A-4CABC0478B60}" destId="{4EA7399C-BEA2-48AF-A2E0-951C0AE0FC49}" srcOrd="0" destOrd="0" parTransId="{C33D3632-3FB9-4B5C-BF81-0A3155F8617D}" sibTransId="{A1F48258-C3EB-4E69-9534-1C5C35D82396}"/>
    <dgm:cxn modelId="{46FF9DFC-3560-4127-A037-597AFCA71C88}" type="presOf" srcId="{9E05C824-96F0-4EF2-848B-77C931F14D67}" destId="{72B9193F-D4D3-48C0-8C24-5EDCE475B6CA}" srcOrd="0" destOrd="0" presId="urn:microsoft.com/office/officeart/2005/8/layout/hierarchy6"/>
    <dgm:cxn modelId="{36A52F5D-7163-45A6-9957-0A80ACA5210F}" type="presOf" srcId="{4EA7399C-BEA2-48AF-A2E0-951C0AE0FC49}" destId="{CA628F93-DD68-4C1C-A5C6-EF056BC05B22}" srcOrd="0" destOrd="0" presId="urn:microsoft.com/office/officeart/2005/8/layout/hierarchy6"/>
    <dgm:cxn modelId="{8DF79731-3C79-41EE-8203-5A52F0626A48}" type="presOf" srcId="{9FC83EEF-39CC-4916-A065-4231ACEAC25B}" destId="{C7ADC29E-A212-40D2-B298-6C3EF71C6000}" srcOrd="0" destOrd="0" presId="urn:microsoft.com/office/officeart/2005/8/layout/hierarchy6"/>
    <dgm:cxn modelId="{986E4F56-FE30-447C-B822-A851350E35A0}" srcId="{60C65726-4F30-46F2-9D04-92624C9913C9}" destId="{D3B01F51-857B-4377-A1B6-A119FBFFBF30}" srcOrd="0" destOrd="0" parTransId="{479E14E7-469D-42AB-8525-2BBE94018069}" sibTransId="{DB58730A-3B0A-4B10-AEFF-D7CCFEFCD737}"/>
    <dgm:cxn modelId="{2CC9583C-FEC9-4ACA-BC92-5016016E8E97}" srcId="{D3B01F51-857B-4377-A1B6-A119FBFFBF30}" destId="{736D503C-6990-4BD4-BD48-41596295DABF}" srcOrd="1" destOrd="0" parTransId="{D0AE2A3B-0E22-430B-88BF-423D6F556D09}" sibTransId="{DAC18329-11FF-4D88-A388-690215B45846}"/>
    <dgm:cxn modelId="{00B954DE-39AB-49BD-AF77-F1E21ADA70FF}" type="presParOf" srcId="{6EC61841-CD43-4678-B114-66667D5AB737}" destId="{C9A247B4-A77A-479B-99E6-4A05888AB39A}" srcOrd="0" destOrd="0" presId="urn:microsoft.com/office/officeart/2005/8/layout/hierarchy6"/>
    <dgm:cxn modelId="{E89606F5-2C1C-467B-A049-5F34DF00260C}" type="presParOf" srcId="{C9A247B4-A77A-479B-99E6-4A05888AB39A}" destId="{D456626A-3769-4D88-B249-C4024F8F2ABB}" srcOrd="0" destOrd="0" presId="urn:microsoft.com/office/officeart/2005/8/layout/hierarchy6"/>
    <dgm:cxn modelId="{216103DE-167C-4492-97BC-2D2229B19F4B}" type="presParOf" srcId="{C9A247B4-A77A-479B-99E6-4A05888AB39A}" destId="{BCACAEB2-356D-4C10-94BF-869F7AA340B1}" srcOrd="1" destOrd="0" presId="urn:microsoft.com/office/officeart/2005/8/layout/hierarchy6"/>
    <dgm:cxn modelId="{D205739A-8228-4B07-93E3-F814A226BE44}" type="presParOf" srcId="{BCACAEB2-356D-4C10-94BF-869F7AA340B1}" destId="{75B0C131-271C-4469-907E-9F0F7EAE24CB}" srcOrd="0" destOrd="0" presId="urn:microsoft.com/office/officeart/2005/8/layout/hierarchy6"/>
    <dgm:cxn modelId="{DFAA3CE1-E535-439A-933C-7724BA2C76D2}" type="presParOf" srcId="{75B0C131-271C-4469-907E-9F0F7EAE24CB}" destId="{64B41156-44D2-481D-B702-3A18BDF9244B}" srcOrd="0" destOrd="0" presId="urn:microsoft.com/office/officeart/2005/8/layout/hierarchy6"/>
    <dgm:cxn modelId="{54069B28-AE45-433D-949B-FF5CE0D47815}" type="presParOf" srcId="{75B0C131-271C-4469-907E-9F0F7EAE24CB}" destId="{7AAA7FF4-B10E-43BA-865A-A9FFB4E63984}" srcOrd="1" destOrd="0" presId="urn:microsoft.com/office/officeart/2005/8/layout/hierarchy6"/>
    <dgm:cxn modelId="{77C4CAE7-23AB-4246-8B9C-0375E30C09D5}" type="presParOf" srcId="{7AAA7FF4-B10E-43BA-865A-A9FFB4E63984}" destId="{F0FD96DE-BDE8-4EE6-951A-36CF21F44169}" srcOrd="0" destOrd="0" presId="urn:microsoft.com/office/officeart/2005/8/layout/hierarchy6"/>
    <dgm:cxn modelId="{5DE7B4DE-C668-4358-B78E-15A2204CB534}" type="presParOf" srcId="{7AAA7FF4-B10E-43BA-865A-A9FFB4E63984}" destId="{1CD51A57-65C6-48BA-B209-3567BD286EE9}" srcOrd="1" destOrd="0" presId="urn:microsoft.com/office/officeart/2005/8/layout/hierarchy6"/>
    <dgm:cxn modelId="{05393AAD-D807-46B2-ABC4-891E9B21A859}" type="presParOf" srcId="{1CD51A57-65C6-48BA-B209-3567BD286EE9}" destId="{79A8FA1B-FE2A-43C6-B0B0-0A1C523C5BEF}" srcOrd="0" destOrd="0" presId="urn:microsoft.com/office/officeart/2005/8/layout/hierarchy6"/>
    <dgm:cxn modelId="{6D8499B7-C9B2-4E9C-B201-DB9B7EF59003}" type="presParOf" srcId="{1CD51A57-65C6-48BA-B209-3567BD286EE9}" destId="{04351E74-3495-4D14-B019-23BF8CF249A9}" srcOrd="1" destOrd="0" presId="urn:microsoft.com/office/officeart/2005/8/layout/hierarchy6"/>
    <dgm:cxn modelId="{6920932A-F5B7-4E92-AE24-C6F6672F593E}" type="presParOf" srcId="{04351E74-3495-4D14-B019-23BF8CF249A9}" destId="{72B9193F-D4D3-48C0-8C24-5EDCE475B6CA}" srcOrd="0" destOrd="0" presId="urn:microsoft.com/office/officeart/2005/8/layout/hierarchy6"/>
    <dgm:cxn modelId="{F865ABB5-2281-4448-8594-29F386B6E90C}" type="presParOf" srcId="{04351E74-3495-4D14-B019-23BF8CF249A9}" destId="{00B1079A-C5EF-4582-8ECB-EF0E05DC8109}" srcOrd="1" destOrd="0" presId="urn:microsoft.com/office/officeart/2005/8/layout/hierarchy6"/>
    <dgm:cxn modelId="{796EAC2C-F56F-4B9D-9BD2-6582653BAE72}" type="presParOf" srcId="{00B1079A-C5EF-4582-8ECB-EF0E05DC8109}" destId="{FFA5D669-676D-4DB2-A62C-3A1A5E162E7D}" srcOrd="0" destOrd="0" presId="urn:microsoft.com/office/officeart/2005/8/layout/hierarchy6"/>
    <dgm:cxn modelId="{63A3D173-37D7-452A-AF58-ABEA8EEB6F2C}" type="presParOf" srcId="{00B1079A-C5EF-4582-8ECB-EF0E05DC8109}" destId="{3B82CD97-67AA-425F-A876-F1198F4A056A}" srcOrd="1" destOrd="0" presId="urn:microsoft.com/office/officeart/2005/8/layout/hierarchy6"/>
    <dgm:cxn modelId="{A9797737-3AF4-4B6C-AEE3-3D752654FD5F}" type="presParOf" srcId="{04351E74-3495-4D14-B019-23BF8CF249A9}" destId="{BDCB9767-2BBA-4132-BB78-C9D68EA52393}" srcOrd="2" destOrd="0" presId="urn:microsoft.com/office/officeart/2005/8/layout/hierarchy6"/>
    <dgm:cxn modelId="{B06CA81D-97AA-4845-8C3C-FFED1DBA87A5}" type="presParOf" srcId="{04351E74-3495-4D14-B019-23BF8CF249A9}" destId="{1CEF96B6-7116-4DF2-A690-7AA4DCBCD57E}" srcOrd="3" destOrd="0" presId="urn:microsoft.com/office/officeart/2005/8/layout/hierarchy6"/>
    <dgm:cxn modelId="{738D80FD-7483-4801-BD17-74FD9B44B3C5}" type="presParOf" srcId="{1CEF96B6-7116-4DF2-A690-7AA4DCBCD57E}" destId="{B774266A-893B-4144-99E3-649C7BF3EB41}" srcOrd="0" destOrd="0" presId="urn:microsoft.com/office/officeart/2005/8/layout/hierarchy6"/>
    <dgm:cxn modelId="{8CB48AFC-86A7-4CCB-BC1A-ED6007DB7463}" type="presParOf" srcId="{1CEF96B6-7116-4DF2-A690-7AA4DCBCD57E}" destId="{55071F83-AE01-49B6-A9B7-477FEDCB80BC}" srcOrd="1" destOrd="0" presId="urn:microsoft.com/office/officeart/2005/8/layout/hierarchy6"/>
    <dgm:cxn modelId="{12BABC8D-FE8B-4E6A-80F7-05D1AD43EF52}" type="presParOf" srcId="{7AAA7FF4-B10E-43BA-865A-A9FFB4E63984}" destId="{5F68632D-B7E2-4436-B14E-840542B03605}" srcOrd="2" destOrd="0" presId="urn:microsoft.com/office/officeart/2005/8/layout/hierarchy6"/>
    <dgm:cxn modelId="{49516BC7-67F7-478A-A666-4D8F36C02806}" type="presParOf" srcId="{7AAA7FF4-B10E-43BA-865A-A9FFB4E63984}" destId="{170AC99C-71E7-4EFF-8C7B-5A7A6188527A}" srcOrd="3" destOrd="0" presId="urn:microsoft.com/office/officeart/2005/8/layout/hierarchy6"/>
    <dgm:cxn modelId="{B2C8B643-EE4B-44D9-A623-8280136E7931}" type="presParOf" srcId="{170AC99C-71E7-4EFF-8C7B-5A7A6188527A}" destId="{BB824CF4-089B-4085-BF41-7C9153EE95C5}" srcOrd="0" destOrd="0" presId="urn:microsoft.com/office/officeart/2005/8/layout/hierarchy6"/>
    <dgm:cxn modelId="{9FEF93A1-5D51-485F-926D-A8E921970937}" type="presParOf" srcId="{170AC99C-71E7-4EFF-8C7B-5A7A6188527A}" destId="{629CEF71-D6DB-4816-ADA9-7084E4924F4F}" srcOrd="1" destOrd="0" presId="urn:microsoft.com/office/officeart/2005/8/layout/hierarchy6"/>
    <dgm:cxn modelId="{8E12FFC5-0568-4278-8AC2-74435B046FAE}" type="presParOf" srcId="{629CEF71-D6DB-4816-ADA9-7084E4924F4F}" destId="{A9AECD00-4254-49B2-A36F-D05B4A7AC753}" srcOrd="0" destOrd="0" presId="urn:microsoft.com/office/officeart/2005/8/layout/hierarchy6"/>
    <dgm:cxn modelId="{CF6B7709-F7AF-4C11-86C6-EE18E4F303CF}" type="presParOf" srcId="{629CEF71-D6DB-4816-ADA9-7084E4924F4F}" destId="{335A209A-880C-4955-8346-CF668B55A509}" srcOrd="1" destOrd="0" presId="urn:microsoft.com/office/officeart/2005/8/layout/hierarchy6"/>
    <dgm:cxn modelId="{AF1AF9B6-733D-4B2C-B9A8-AE97112CA102}" type="presParOf" srcId="{335A209A-880C-4955-8346-CF668B55A509}" destId="{CA628F93-DD68-4C1C-A5C6-EF056BC05B22}" srcOrd="0" destOrd="0" presId="urn:microsoft.com/office/officeart/2005/8/layout/hierarchy6"/>
    <dgm:cxn modelId="{9BC8CA05-01C3-468F-959E-55BFE748979E}" type="presParOf" srcId="{335A209A-880C-4955-8346-CF668B55A509}" destId="{8E177864-1438-4472-BA9E-7F2CD73AC151}" srcOrd="1" destOrd="0" presId="urn:microsoft.com/office/officeart/2005/8/layout/hierarchy6"/>
    <dgm:cxn modelId="{094A0409-C459-4087-8678-58C2C09B3EB1}" type="presParOf" srcId="{6EC61841-CD43-4678-B114-66667D5AB737}" destId="{A843BFCD-7852-4C4B-B854-C91A79B49D1B}" srcOrd="1" destOrd="0" presId="urn:microsoft.com/office/officeart/2005/8/layout/hierarchy6"/>
    <dgm:cxn modelId="{6E446057-0EC4-4E93-8CD4-60688AFAAD08}" type="presParOf" srcId="{A843BFCD-7852-4C4B-B854-C91A79B49D1B}" destId="{04F29239-C471-4C4A-B507-34FF9A3CBDCD}" srcOrd="0" destOrd="0" presId="urn:microsoft.com/office/officeart/2005/8/layout/hierarchy6"/>
    <dgm:cxn modelId="{9D30A949-3E79-4E5F-B18E-89ACF01B2A52}" type="presParOf" srcId="{04F29239-C471-4C4A-B507-34FF9A3CBDCD}" destId="{98E2BD19-671B-4219-8E86-FD62B4F97330}" srcOrd="0" destOrd="0" presId="urn:microsoft.com/office/officeart/2005/8/layout/hierarchy6"/>
    <dgm:cxn modelId="{9C1959B3-54C6-4B11-A8A7-81F828B588F8}" type="presParOf" srcId="{04F29239-C471-4C4A-B507-34FF9A3CBDCD}" destId="{39096088-9CF0-4B7F-83CA-C09C4C2B8398}" srcOrd="1" destOrd="0" presId="urn:microsoft.com/office/officeart/2005/8/layout/hierarchy6"/>
    <dgm:cxn modelId="{598528FD-359A-4C75-BB1C-891FE260EC8D}" type="presParOf" srcId="{A843BFCD-7852-4C4B-B854-C91A79B49D1B}" destId="{A82B78BB-379E-423B-922C-9C551725281B}" srcOrd="1" destOrd="0" presId="urn:microsoft.com/office/officeart/2005/8/layout/hierarchy6"/>
    <dgm:cxn modelId="{54976AC3-029C-47CF-AEE2-17534F9B881F}" type="presParOf" srcId="{A82B78BB-379E-423B-922C-9C551725281B}" destId="{7C4204DB-2ABB-4CDF-8EAE-60C4116E2B1E}" srcOrd="0" destOrd="0" presId="urn:microsoft.com/office/officeart/2005/8/layout/hierarchy6"/>
    <dgm:cxn modelId="{AF18E57C-0956-41F7-B725-FAD022D9CE4E}" type="presParOf" srcId="{A843BFCD-7852-4C4B-B854-C91A79B49D1B}" destId="{486F1CCE-35C5-4526-A088-0EB59135D094}" srcOrd="2" destOrd="0" presId="urn:microsoft.com/office/officeart/2005/8/layout/hierarchy6"/>
    <dgm:cxn modelId="{F5A743B6-26A9-41E3-8B34-26982F9504DE}" type="presParOf" srcId="{486F1CCE-35C5-4526-A088-0EB59135D094}" destId="{C7ADC29E-A212-40D2-B298-6C3EF71C6000}" srcOrd="0" destOrd="0" presId="urn:microsoft.com/office/officeart/2005/8/layout/hierarchy6"/>
    <dgm:cxn modelId="{E2E57B28-8799-4240-AF52-73B9A476CB98}" type="presParOf" srcId="{486F1CCE-35C5-4526-A088-0EB59135D094}" destId="{B50AFEA7-69F9-4B40-AB06-B93CFF960360}" srcOrd="1" destOrd="0" presId="urn:microsoft.com/office/officeart/2005/8/layout/hierarchy6"/>
    <dgm:cxn modelId="{C0C8495C-3F88-4898-9E39-271B1158A6A3}" type="presParOf" srcId="{A843BFCD-7852-4C4B-B854-C91A79B49D1B}" destId="{F8EDF902-BA47-46A4-88D3-B286155C50D7}" srcOrd="3" destOrd="0" presId="urn:microsoft.com/office/officeart/2005/8/layout/hierarchy6"/>
    <dgm:cxn modelId="{CEC03B93-940C-4EBF-A0B2-CEDCF3A87F2E}" type="presParOf" srcId="{F8EDF902-BA47-46A4-88D3-B286155C50D7}" destId="{A411C9B5-967E-4E34-ACA3-C5DDEF46CC17}" srcOrd="0" destOrd="0" presId="urn:microsoft.com/office/officeart/2005/8/layout/hierarchy6"/>
    <dgm:cxn modelId="{90D59CB5-2127-4986-9541-53A410BDFE37}" type="presParOf" srcId="{A843BFCD-7852-4C4B-B854-C91A79B49D1B}" destId="{A8D98B98-5BFF-41DE-B32D-61428D4E4EAB}" srcOrd="4" destOrd="0" presId="urn:microsoft.com/office/officeart/2005/8/layout/hierarchy6"/>
    <dgm:cxn modelId="{497F6AC4-6AAC-4707-86F9-5561303F75B3}" type="presParOf" srcId="{A8D98B98-5BFF-41DE-B32D-61428D4E4EAB}" destId="{412FD4BF-E205-4CE5-890E-309114B85298}" srcOrd="0" destOrd="0" presId="urn:microsoft.com/office/officeart/2005/8/layout/hierarchy6"/>
    <dgm:cxn modelId="{634DA618-CCAA-4485-91B6-1DA60ED0744E}" type="presParOf" srcId="{A8D98B98-5BFF-41DE-B32D-61428D4E4EAB}" destId="{8A183E4C-AE3B-4D68-ADC1-4BF71FD5F9CF}" srcOrd="1" destOrd="0" presId="urn:microsoft.com/office/officeart/2005/8/layout/hierarchy6"/>
  </dgm:cxnLst>
  <dgm:bg/>
  <dgm:whole>
    <a:ln w="3175"/>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9C0E21-5811-432A-AFDE-B5A7EBC04F7A}" type="doc">
      <dgm:prSet loTypeId="urn:microsoft.com/office/officeart/2005/8/layout/venn3" loCatId="relationship" qsTypeId="urn:microsoft.com/office/officeart/2005/8/quickstyle/simple2" qsCatId="simple" csTypeId="urn:microsoft.com/office/officeart/2005/8/colors/colorful1" csCatId="colorful" phldr="1"/>
      <dgm:spPr/>
      <dgm:t>
        <a:bodyPr/>
        <a:lstStyle/>
        <a:p>
          <a:endParaRPr lang="en-US"/>
        </a:p>
      </dgm:t>
    </dgm:pt>
    <dgm:pt modelId="{DA005F26-0B8B-4074-972C-1964E18B2C33}">
      <dgm:prSet phldrT="[Text]" custT="1"/>
      <dgm:spPr/>
      <dgm:t>
        <a:bodyPr/>
        <a:lstStyle/>
        <a:p>
          <a:r>
            <a:rPr lang="en-US" sz="1800" dirty="0">
              <a:latin typeface="Montserrat" panose="02000505000000020004" pitchFamily="2" charset="0"/>
            </a:rPr>
            <a:t> </a:t>
          </a:r>
        </a:p>
      </dgm:t>
    </dgm:pt>
    <dgm:pt modelId="{8EDF60B0-6098-4C8F-9C28-C35EE28912A2}" type="parTrans" cxnId="{4C3A4778-4334-4BBA-B9B5-77431AC9A862}">
      <dgm:prSet/>
      <dgm:spPr/>
      <dgm:t>
        <a:bodyPr/>
        <a:lstStyle/>
        <a:p>
          <a:endParaRPr lang="en-US" sz="2800">
            <a:latin typeface="Montserrat" panose="02000505000000020004" pitchFamily="2" charset="0"/>
          </a:endParaRPr>
        </a:p>
      </dgm:t>
    </dgm:pt>
    <dgm:pt modelId="{734515E3-02E1-45B0-83FD-285A7536B7D6}" type="sibTrans" cxnId="{4C3A4778-4334-4BBA-B9B5-77431AC9A862}">
      <dgm:prSet/>
      <dgm:spPr/>
      <dgm:t>
        <a:bodyPr/>
        <a:lstStyle/>
        <a:p>
          <a:endParaRPr lang="en-US" sz="2800">
            <a:latin typeface="Montserrat" panose="02000505000000020004" pitchFamily="2" charset="0"/>
          </a:endParaRPr>
        </a:p>
      </dgm:t>
    </dgm:pt>
    <dgm:pt modelId="{14944D10-7C4C-4459-B08F-8E669122BE84}">
      <dgm:prSet phldrT="[Text]" custT="1"/>
      <dgm:spPr/>
      <dgm:t>
        <a:bodyPr/>
        <a:lstStyle/>
        <a:p>
          <a:r>
            <a:rPr lang="en-US" sz="1200" dirty="0">
              <a:latin typeface="Montserrat" panose="02000505000000020004" pitchFamily="2" charset="0"/>
            </a:rPr>
            <a:t>The frequency of interaction or the amount of exchange</a:t>
          </a:r>
        </a:p>
      </dgm:t>
    </dgm:pt>
    <dgm:pt modelId="{A253443C-3AED-4599-AB0C-88879B8CD6AC}" type="parTrans" cxnId="{CB2E2F22-931B-487C-B110-F529E587648C}">
      <dgm:prSet/>
      <dgm:spPr/>
      <dgm:t>
        <a:bodyPr/>
        <a:lstStyle/>
        <a:p>
          <a:endParaRPr lang="en-US" sz="2800">
            <a:latin typeface="Montserrat" panose="02000505000000020004" pitchFamily="2" charset="0"/>
          </a:endParaRPr>
        </a:p>
      </dgm:t>
    </dgm:pt>
    <dgm:pt modelId="{799E7716-E325-4F25-B391-6723F6D34EF3}" type="sibTrans" cxnId="{CB2E2F22-931B-487C-B110-F529E587648C}">
      <dgm:prSet/>
      <dgm:spPr/>
      <dgm:t>
        <a:bodyPr/>
        <a:lstStyle/>
        <a:p>
          <a:endParaRPr lang="en-US" sz="2800">
            <a:latin typeface="Montserrat" panose="02000505000000020004" pitchFamily="2" charset="0"/>
          </a:endParaRPr>
        </a:p>
      </dgm:t>
    </dgm:pt>
    <dgm:pt modelId="{616D5811-3AD4-49CC-91C5-D99DB7E1F4E4}">
      <dgm:prSet phldrT="[Text]" custT="1"/>
      <dgm:spPr/>
      <dgm:t>
        <a:bodyPr/>
        <a:lstStyle/>
        <a:p>
          <a:r>
            <a:rPr lang="en-US" sz="1800" dirty="0">
              <a:latin typeface="Montserrat" panose="02000505000000020004" pitchFamily="2" charset="0"/>
            </a:rPr>
            <a:t> </a:t>
          </a:r>
        </a:p>
      </dgm:t>
    </dgm:pt>
    <dgm:pt modelId="{B8CDC8C3-A2AE-4704-A228-EB802117267D}" type="parTrans" cxnId="{FA04D494-29B2-48BD-84E9-EB65E7648C40}">
      <dgm:prSet/>
      <dgm:spPr/>
      <dgm:t>
        <a:bodyPr/>
        <a:lstStyle/>
        <a:p>
          <a:endParaRPr lang="en-US" sz="2800">
            <a:latin typeface="Montserrat" panose="02000505000000020004" pitchFamily="2" charset="0"/>
          </a:endParaRPr>
        </a:p>
      </dgm:t>
    </dgm:pt>
    <dgm:pt modelId="{68360BE5-0E6E-4248-A406-604ECF951629}" type="sibTrans" cxnId="{FA04D494-29B2-48BD-84E9-EB65E7648C40}">
      <dgm:prSet/>
      <dgm:spPr/>
      <dgm:t>
        <a:bodyPr/>
        <a:lstStyle/>
        <a:p>
          <a:endParaRPr lang="en-US" sz="2800">
            <a:latin typeface="Montserrat" panose="02000505000000020004" pitchFamily="2" charset="0"/>
          </a:endParaRPr>
        </a:p>
      </dgm:t>
    </dgm:pt>
    <dgm:pt modelId="{5C049687-1C85-42DA-A583-4D551B8E1EFE}">
      <dgm:prSet phldrT="[Text]" custT="1"/>
      <dgm:spPr/>
      <dgm:t>
        <a:bodyPr/>
        <a:lstStyle/>
        <a:p>
          <a:r>
            <a:rPr lang="en-US" sz="1200" dirty="0">
              <a:latin typeface="Montserrat" panose="02000505000000020004" pitchFamily="2" charset="0"/>
            </a:rPr>
            <a:t>Reciprocity in interaction or flow</a:t>
          </a:r>
        </a:p>
      </dgm:t>
    </dgm:pt>
    <dgm:pt modelId="{7B4AC498-7D1D-4CED-B267-148038598C21}" type="parTrans" cxnId="{64F39EB3-8D10-43B0-81A4-A4338D3A1867}">
      <dgm:prSet/>
      <dgm:spPr/>
      <dgm:t>
        <a:bodyPr/>
        <a:lstStyle/>
        <a:p>
          <a:endParaRPr lang="en-US" sz="2800">
            <a:latin typeface="Montserrat" panose="02000505000000020004" pitchFamily="2" charset="0"/>
          </a:endParaRPr>
        </a:p>
      </dgm:t>
    </dgm:pt>
    <dgm:pt modelId="{79926A84-3A1F-43E7-8C1A-2233EDD43841}" type="sibTrans" cxnId="{64F39EB3-8D10-43B0-81A4-A4338D3A1867}">
      <dgm:prSet/>
      <dgm:spPr/>
      <dgm:t>
        <a:bodyPr/>
        <a:lstStyle/>
        <a:p>
          <a:endParaRPr lang="en-US" sz="2800">
            <a:latin typeface="Montserrat" panose="02000505000000020004" pitchFamily="2" charset="0"/>
          </a:endParaRPr>
        </a:p>
      </dgm:t>
    </dgm:pt>
    <dgm:pt modelId="{73D32EE7-062F-4956-9488-BC8F54AF63ED}">
      <dgm:prSet phldrT="[Text]" custT="1"/>
      <dgm:spPr/>
      <dgm:t>
        <a:bodyPr/>
        <a:lstStyle/>
        <a:p>
          <a:r>
            <a:rPr lang="en-US" sz="1800" dirty="0">
              <a:latin typeface="Montserrat" panose="02000505000000020004" pitchFamily="2" charset="0"/>
            </a:rPr>
            <a:t> </a:t>
          </a:r>
        </a:p>
      </dgm:t>
    </dgm:pt>
    <dgm:pt modelId="{1B3F24B1-C2CA-4E88-AE89-9DDF6CF1D81A}" type="parTrans" cxnId="{B00D869C-6860-4899-BBE4-407ACBA4914D}">
      <dgm:prSet/>
      <dgm:spPr/>
      <dgm:t>
        <a:bodyPr/>
        <a:lstStyle/>
        <a:p>
          <a:endParaRPr lang="en-US" sz="2800">
            <a:latin typeface="Montserrat" panose="02000505000000020004" pitchFamily="2" charset="0"/>
          </a:endParaRPr>
        </a:p>
      </dgm:t>
    </dgm:pt>
    <dgm:pt modelId="{C1BD6475-79EC-4162-B2EC-0967B479826A}" type="sibTrans" cxnId="{B00D869C-6860-4899-BBE4-407ACBA4914D}">
      <dgm:prSet/>
      <dgm:spPr/>
      <dgm:t>
        <a:bodyPr/>
        <a:lstStyle/>
        <a:p>
          <a:endParaRPr lang="en-US" sz="2800">
            <a:latin typeface="Montserrat" panose="02000505000000020004" pitchFamily="2" charset="0"/>
          </a:endParaRPr>
        </a:p>
      </dgm:t>
    </dgm:pt>
    <dgm:pt modelId="{220BA9BB-E479-45D4-BFEA-BD11BD252E9A}">
      <dgm:prSet phldrT="[Text]" custT="1"/>
      <dgm:spPr/>
      <dgm:t>
        <a:bodyPr/>
        <a:lstStyle/>
        <a:p>
          <a:r>
            <a:rPr lang="en-US" sz="1200" dirty="0">
              <a:latin typeface="Montserrat" panose="02000505000000020004" pitchFamily="2" charset="0"/>
            </a:rPr>
            <a:t>The type of interaction or flow between the two parties (</a:t>
          </a:r>
          <a:r>
            <a:rPr lang="en-US" sz="1200" dirty="0" err="1">
              <a:latin typeface="Montserrat" panose="02000505000000020004" pitchFamily="2" charset="0"/>
            </a:rPr>
            <a:t>e.G.</a:t>
          </a:r>
          <a:r>
            <a:rPr lang="en-US" sz="1200" dirty="0">
              <a:latin typeface="Montserrat" panose="02000505000000020004" pitchFamily="2" charset="0"/>
            </a:rPr>
            <a:t>, Intimate or not)</a:t>
          </a:r>
        </a:p>
      </dgm:t>
    </dgm:pt>
    <dgm:pt modelId="{48936970-F22A-4ACA-BD24-B5F2E453AB59}" type="parTrans" cxnId="{8969FDB5-9DEC-4996-9229-408D90A8BF58}">
      <dgm:prSet/>
      <dgm:spPr/>
      <dgm:t>
        <a:bodyPr/>
        <a:lstStyle/>
        <a:p>
          <a:endParaRPr lang="en-US" sz="2800">
            <a:latin typeface="Montserrat" panose="02000505000000020004" pitchFamily="2" charset="0"/>
          </a:endParaRPr>
        </a:p>
      </dgm:t>
    </dgm:pt>
    <dgm:pt modelId="{2269314A-BD9E-4DC6-8F14-0717E3C55356}" type="sibTrans" cxnId="{8969FDB5-9DEC-4996-9229-408D90A8BF58}">
      <dgm:prSet/>
      <dgm:spPr/>
      <dgm:t>
        <a:bodyPr/>
        <a:lstStyle/>
        <a:p>
          <a:endParaRPr lang="en-US" sz="2800">
            <a:latin typeface="Montserrat" panose="02000505000000020004" pitchFamily="2" charset="0"/>
          </a:endParaRPr>
        </a:p>
      </dgm:t>
    </dgm:pt>
    <dgm:pt modelId="{6DFEA4A1-3B81-42F7-85B9-7EE78E410EFE}">
      <dgm:prSet phldrT="[Text]" custT="1"/>
      <dgm:spPr/>
      <dgm:t>
        <a:bodyPr/>
        <a:lstStyle/>
        <a:p>
          <a:r>
            <a:rPr lang="en-US" sz="1800" dirty="0">
              <a:latin typeface="Montserrat" panose="02000505000000020004" pitchFamily="2" charset="0"/>
            </a:rPr>
            <a:t> </a:t>
          </a:r>
        </a:p>
      </dgm:t>
    </dgm:pt>
    <dgm:pt modelId="{E3BE1CC7-A488-4F7A-A560-195B3C9EBE42}" type="parTrans" cxnId="{322A1686-A4BE-4980-B781-0341CCE2320B}">
      <dgm:prSet/>
      <dgm:spPr/>
      <dgm:t>
        <a:bodyPr/>
        <a:lstStyle/>
        <a:p>
          <a:endParaRPr lang="en-US" sz="2800">
            <a:latin typeface="Montserrat" panose="02000505000000020004" pitchFamily="2" charset="0"/>
          </a:endParaRPr>
        </a:p>
      </dgm:t>
    </dgm:pt>
    <dgm:pt modelId="{2E2CAFFD-D80E-40D9-962C-9D00E20C1CA7}" type="sibTrans" cxnId="{322A1686-A4BE-4980-B781-0341CCE2320B}">
      <dgm:prSet/>
      <dgm:spPr/>
      <dgm:t>
        <a:bodyPr/>
        <a:lstStyle/>
        <a:p>
          <a:endParaRPr lang="en-US" sz="2800">
            <a:latin typeface="Montserrat" panose="02000505000000020004" pitchFamily="2" charset="0"/>
          </a:endParaRPr>
        </a:p>
      </dgm:t>
    </dgm:pt>
    <dgm:pt modelId="{0F66B156-213F-4BE6-AE0C-CFBCC6AD17FB}">
      <dgm:prSet phldrT="[Text]" custT="1"/>
      <dgm:spPr/>
      <dgm:t>
        <a:bodyPr/>
        <a:lstStyle/>
        <a:p>
          <a:r>
            <a:rPr lang="en-US" sz="1200" dirty="0">
              <a:latin typeface="Montserrat" panose="02000505000000020004" pitchFamily="2" charset="0"/>
            </a:rPr>
            <a:t>Other </a:t>
          </a:r>
          <a:r>
            <a:rPr lang="en-US" sz="1200" dirty="0" err="1">
              <a:latin typeface="Montserrat" panose="02000505000000020004" pitchFamily="2" charset="0"/>
            </a:rPr>
            <a:t>attributesof</a:t>
          </a:r>
          <a:r>
            <a:rPr lang="en-US" sz="1200" dirty="0">
              <a:latin typeface="Montserrat" panose="02000505000000020004" pitchFamily="2" charset="0"/>
            </a:rPr>
            <a:t> the nodes or ties (</a:t>
          </a:r>
          <a:r>
            <a:rPr lang="en-US" sz="1200" dirty="0" err="1">
              <a:latin typeface="Montserrat" panose="02000505000000020004" pitchFamily="2" charset="0"/>
            </a:rPr>
            <a:t>e.G.</a:t>
          </a:r>
          <a:r>
            <a:rPr lang="en-US" sz="1200" dirty="0">
              <a:latin typeface="Montserrat" panose="02000505000000020004" pitchFamily="2" charset="0"/>
            </a:rPr>
            <a:t>, Kin relationships)</a:t>
          </a:r>
        </a:p>
      </dgm:t>
    </dgm:pt>
    <dgm:pt modelId="{9AA503A6-D6B5-4D2B-AF2C-BEADF8583FF6}" type="parTrans" cxnId="{7A860408-AA65-4473-B6A8-86AAF769F86C}">
      <dgm:prSet/>
      <dgm:spPr/>
      <dgm:t>
        <a:bodyPr/>
        <a:lstStyle/>
        <a:p>
          <a:endParaRPr lang="en-US" sz="2800">
            <a:latin typeface="Montserrat" panose="02000505000000020004" pitchFamily="2" charset="0"/>
          </a:endParaRPr>
        </a:p>
      </dgm:t>
    </dgm:pt>
    <dgm:pt modelId="{99D3E9AC-B16A-4608-A399-D71DA6BA14A2}" type="sibTrans" cxnId="{7A860408-AA65-4473-B6A8-86AAF769F86C}">
      <dgm:prSet/>
      <dgm:spPr/>
      <dgm:t>
        <a:bodyPr/>
        <a:lstStyle/>
        <a:p>
          <a:endParaRPr lang="en-US" sz="2800">
            <a:latin typeface="Montserrat" panose="02000505000000020004" pitchFamily="2" charset="0"/>
          </a:endParaRPr>
        </a:p>
      </dgm:t>
    </dgm:pt>
    <dgm:pt modelId="{27DD7331-079F-4E20-A6C5-275D0F2C56D9}">
      <dgm:prSet phldrT="[Text]" custT="1"/>
      <dgm:spPr/>
      <dgm:t>
        <a:bodyPr/>
        <a:lstStyle/>
        <a:p>
          <a:r>
            <a:rPr lang="en-US" sz="1800" dirty="0">
              <a:latin typeface="Montserrat" panose="02000505000000020004" pitchFamily="2" charset="0"/>
            </a:rPr>
            <a:t> </a:t>
          </a:r>
        </a:p>
      </dgm:t>
    </dgm:pt>
    <dgm:pt modelId="{5D208399-1083-4E77-A269-979CE9A954A8}" type="parTrans" cxnId="{97515A27-9ECF-46BC-974C-DE0A4A5A3A55}">
      <dgm:prSet/>
      <dgm:spPr/>
      <dgm:t>
        <a:bodyPr/>
        <a:lstStyle/>
        <a:p>
          <a:endParaRPr lang="en-US" sz="2800">
            <a:latin typeface="Montserrat" panose="02000505000000020004" pitchFamily="2" charset="0"/>
          </a:endParaRPr>
        </a:p>
      </dgm:t>
    </dgm:pt>
    <dgm:pt modelId="{9D9B1B8B-83C2-4983-9727-A6355EB4716A}" type="sibTrans" cxnId="{97515A27-9ECF-46BC-974C-DE0A4A5A3A55}">
      <dgm:prSet/>
      <dgm:spPr/>
      <dgm:t>
        <a:bodyPr/>
        <a:lstStyle/>
        <a:p>
          <a:endParaRPr lang="en-US" sz="2800">
            <a:latin typeface="Montserrat" panose="02000505000000020004" pitchFamily="2" charset="0"/>
          </a:endParaRPr>
        </a:p>
      </dgm:t>
    </dgm:pt>
    <dgm:pt modelId="{C226CF37-F8E9-4C67-80A9-622F308188AD}">
      <dgm:prSet phldrT="[Text]" custT="1"/>
      <dgm:spPr/>
      <dgm:t>
        <a:bodyPr/>
        <a:lstStyle/>
        <a:p>
          <a:r>
            <a:rPr lang="en-US" sz="1200" dirty="0">
              <a:latin typeface="Montserrat" panose="02000505000000020004" pitchFamily="2" charset="0"/>
            </a:rPr>
            <a:t>The structure of the nodes’ neighborhood (</a:t>
          </a:r>
          <a:r>
            <a:rPr lang="en-US" sz="1200" dirty="0" err="1">
              <a:latin typeface="Montserrat" panose="02000505000000020004" pitchFamily="2" charset="0"/>
            </a:rPr>
            <a:t>e.G.</a:t>
          </a:r>
          <a:r>
            <a:rPr lang="en-US" sz="1200" dirty="0">
              <a:latin typeface="Montserrat" panose="02000505000000020004" pitchFamily="2" charset="0"/>
            </a:rPr>
            <a:t> Many mutual ‘friends’)</a:t>
          </a:r>
        </a:p>
      </dgm:t>
    </dgm:pt>
    <dgm:pt modelId="{4CCE76B8-954D-4FCF-B72A-A894B741A522}" type="parTrans" cxnId="{91CC1435-60E9-47A3-B322-0199BB19AFEE}">
      <dgm:prSet/>
      <dgm:spPr/>
      <dgm:t>
        <a:bodyPr/>
        <a:lstStyle/>
        <a:p>
          <a:endParaRPr lang="en-US" sz="2800">
            <a:latin typeface="Montserrat" panose="02000505000000020004" pitchFamily="2" charset="0"/>
          </a:endParaRPr>
        </a:p>
      </dgm:t>
    </dgm:pt>
    <dgm:pt modelId="{B2493224-F3A1-4551-A17E-D2F17778A75F}" type="sibTrans" cxnId="{91CC1435-60E9-47A3-B322-0199BB19AFEE}">
      <dgm:prSet/>
      <dgm:spPr/>
      <dgm:t>
        <a:bodyPr/>
        <a:lstStyle/>
        <a:p>
          <a:endParaRPr lang="en-US" sz="2800">
            <a:latin typeface="Montserrat" panose="02000505000000020004" pitchFamily="2" charset="0"/>
          </a:endParaRPr>
        </a:p>
      </dgm:t>
    </dgm:pt>
    <dgm:pt modelId="{B5714DF0-2A58-46B5-9DA8-A4ECB1323B49}" type="pres">
      <dgm:prSet presAssocID="{779C0E21-5811-432A-AFDE-B5A7EBC04F7A}" presName="Name0" presStyleCnt="0">
        <dgm:presLayoutVars>
          <dgm:dir/>
          <dgm:resizeHandles val="exact"/>
        </dgm:presLayoutVars>
      </dgm:prSet>
      <dgm:spPr/>
      <dgm:t>
        <a:bodyPr/>
        <a:lstStyle/>
        <a:p>
          <a:endParaRPr lang="en-US"/>
        </a:p>
      </dgm:t>
    </dgm:pt>
    <dgm:pt modelId="{339A4257-A03D-41A2-B8E5-714ED8754669}" type="pres">
      <dgm:prSet presAssocID="{DA005F26-0B8B-4074-972C-1964E18B2C33}" presName="Name5" presStyleLbl="vennNode1" presStyleIdx="0" presStyleCnt="5">
        <dgm:presLayoutVars>
          <dgm:bulletEnabled val="1"/>
        </dgm:presLayoutVars>
      </dgm:prSet>
      <dgm:spPr/>
      <dgm:t>
        <a:bodyPr/>
        <a:lstStyle/>
        <a:p>
          <a:endParaRPr lang="en-US"/>
        </a:p>
      </dgm:t>
    </dgm:pt>
    <dgm:pt modelId="{49B498EC-BEBA-4CC5-AD20-8DE7468AC2AD}" type="pres">
      <dgm:prSet presAssocID="{734515E3-02E1-45B0-83FD-285A7536B7D6}" presName="space" presStyleCnt="0"/>
      <dgm:spPr/>
    </dgm:pt>
    <dgm:pt modelId="{484B1397-FC0E-4E61-8CA1-4066DCC334CB}" type="pres">
      <dgm:prSet presAssocID="{616D5811-3AD4-49CC-91C5-D99DB7E1F4E4}" presName="Name5" presStyleLbl="vennNode1" presStyleIdx="1" presStyleCnt="5">
        <dgm:presLayoutVars>
          <dgm:bulletEnabled val="1"/>
        </dgm:presLayoutVars>
      </dgm:prSet>
      <dgm:spPr/>
      <dgm:t>
        <a:bodyPr/>
        <a:lstStyle/>
        <a:p>
          <a:endParaRPr lang="en-US"/>
        </a:p>
      </dgm:t>
    </dgm:pt>
    <dgm:pt modelId="{3200F798-3FC6-460A-93CE-D8ABC64959A1}" type="pres">
      <dgm:prSet presAssocID="{68360BE5-0E6E-4248-A406-604ECF951629}" presName="space" presStyleCnt="0"/>
      <dgm:spPr/>
    </dgm:pt>
    <dgm:pt modelId="{E8320C9E-29E1-4958-9B2A-A1B419252F92}" type="pres">
      <dgm:prSet presAssocID="{73D32EE7-062F-4956-9488-BC8F54AF63ED}" presName="Name5" presStyleLbl="vennNode1" presStyleIdx="2" presStyleCnt="5">
        <dgm:presLayoutVars>
          <dgm:bulletEnabled val="1"/>
        </dgm:presLayoutVars>
      </dgm:prSet>
      <dgm:spPr/>
      <dgm:t>
        <a:bodyPr/>
        <a:lstStyle/>
        <a:p>
          <a:endParaRPr lang="en-US"/>
        </a:p>
      </dgm:t>
    </dgm:pt>
    <dgm:pt modelId="{1E72D9E1-79AF-41A0-964D-9C3855D84F1A}" type="pres">
      <dgm:prSet presAssocID="{C1BD6475-79EC-4162-B2EC-0967B479826A}" presName="space" presStyleCnt="0"/>
      <dgm:spPr/>
    </dgm:pt>
    <dgm:pt modelId="{26559F68-57E7-4CB9-952E-9A57E9E0CFBF}" type="pres">
      <dgm:prSet presAssocID="{6DFEA4A1-3B81-42F7-85B9-7EE78E410EFE}" presName="Name5" presStyleLbl="vennNode1" presStyleIdx="3" presStyleCnt="5">
        <dgm:presLayoutVars>
          <dgm:bulletEnabled val="1"/>
        </dgm:presLayoutVars>
      </dgm:prSet>
      <dgm:spPr/>
      <dgm:t>
        <a:bodyPr/>
        <a:lstStyle/>
        <a:p>
          <a:endParaRPr lang="en-US"/>
        </a:p>
      </dgm:t>
    </dgm:pt>
    <dgm:pt modelId="{04B1EB26-410E-4517-ADFE-BDB7B2D6AAB0}" type="pres">
      <dgm:prSet presAssocID="{2E2CAFFD-D80E-40D9-962C-9D00E20C1CA7}" presName="space" presStyleCnt="0"/>
      <dgm:spPr/>
    </dgm:pt>
    <dgm:pt modelId="{D04F1C49-5408-4113-AEFB-9A6612E148E5}" type="pres">
      <dgm:prSet presAssocID="{27DD7331-079F-4E20-A6C5-275D0F2C56D9}" presName="Name5" presStyleLbl="vennNode1" presStyleIdx="4" presStyleCnt="5">
        <dgm:presLayoutVars>
          <dgm:bulletEnabled val="1"/>
        </dgm:presLayoutVars>
      </dgm:prSet>
      <dgm:spPr/>
      <dgm:t>
        <a:bodyPr/>
        <a:lstStyle/>
        <a:p>
          <a:endParaRPr lang="en-US"/>
        </a:p>
      </dgm:t>
    </dgm:pt>
  </dgm:ptLst>
  <dgm:cxnLst>
    <dgm:cxn modelId="{CB2E2F22-931B-487C-B110-F529E587648C}" srcId="{DA005F26-0B8B-4074-972C-1964E18B2C33}" destId="{14944D10-7C4C-4459-B08F-8E669122BE84}" srcOrd="0" destOrd="0" parTransId="{A253443C-3AED-4599-AB0C-88879B8CD6AC}" sibTransId="{799E7716-E325-4F25-B391-6723F6D34EF3}"/>
    <dgm:cxn modelId="{1CC0C0BE-6D75-452B-90A3-CE16C4FA5B6C}" type="presOf" srcId="{14944D10-7C4C-4459-B08F-8E669122BE84}" destId="{339A4257-A03D-41A2-B8E5-714ED8754669}" srcOrd="0" destOrd="1" presId="urn:microsoft.com/office/officeart/2005/8/layout/venn3"/>
    <dgm:cxn modelId="{97515A27-9ECF-46BC-974C-DE0A4A5A3A55}" srcId="{779C0E21-5811-432A-AFDE-B5A7EBC04F7A}" destId="{27DD7331-079F-4E20-A6C5-275D0F2C56D9}" srcOrd="4" destOrd="0" parTransId="{5D208399-1083-4E77-A269-979CE9A954A8}" sibTransId="{9D9B1B8B-83C2-4983-9727-A6355EB4716A}"/>
    <dgm:cxn modelId="{0F170D99-107D-4150-8049-2A37AFAF9529}" type="presOf" srcId="{73D32EE7-062F-4956-9488-BC8F54AF63ED}" destId="{E8320C9E-29E1-4958-9B2A-A1B419252F92}" srcOrd="0" destOrd="0" presId="urn:microsoft.com/office/officeart/2005/8/layout/venn3"/>
    <dgm:cxn modelId="{91CC1435-60E9-47A3-B322-0199BB19AFEE}" srcId="{27DD7331-079F-4E20-A6C5-275D0F2C56D9}" destId="{C226CF37-F8E9-4C67-80A9-622F308188AD}" srcOrd="0" destOrd="0" parTransId="{4CCE76B8-954D-4FCF-B72A-A894B741A522}" sibTransId="{B2493224-F3A1-4551-A17E-D2F17778A75F}"/>
    <dgm:cxn modelId="{55D72AAF-C489-403B-AD33-76BDA51470E6}" type="presOf" srcId="{0F66B156-213F-4BE6-AE0C-CFBCC6AD17FB}" destId="{26559F68-57E7-4CB9-952E-9A57E9E0CFBF}" srcOrd="0" destOrd="1" presId="urn:microsoft.com/office/officeart/2005/8/layout/venn3"/>
    <dgm:cxn modelId="{FEBDC200-3D50-467B-816B-405FEDFCBDEE}" type="presOf" srcId="{220BA9BB-E479-45D4-BFEA-BD11BD252E9A}" destId="{E8320C9E-29E1-4958-9B2A-A1B419252F92}" srcOrd="0" destOrd="1" presId="urn:microsoft.com/office/officeart/2005/8/layout/venn3"/>
    <dgm:cxn modelId="{86AC3C83-D0B6-4D02-975E-C870CF0A103D}" type="presOf" srcId="{6DFEA4A1-3B81-42F7-85B9-7EE78E410EFE}" destId="{26559F68-57E7-4CB9-952E-9A57E9E0CFBF}" srcOrd="0" destOrd="0" presId="urn:microsoft.com/office/officeart/2005/8/layout/venn3"/>
    <dgm:cxn modelId="{721877FE-C5B5-47F9-8860-E301B3296963}" type="presOf" srcId="{779C0E21-5811-432A-AFDE-B5A7EBC04F7A}" destId="{B5714DF0-2A58-46B5-9DA8-A4ECB1323B49}" srcOrd="0" destOrd="0" presId="urn:microsoft.com/office/officeart/2005/8/layout/venn3"/>
    <dgm:cxn modelId="{FA04D494-29B2-48BD-84E9-EB65E7648C40}" srcId="{779C0E21-5811-432A-AFDE-B5A7EBC04F7A}" destId="{616D5811-3AD4-49CC-91C5-D99DB7E1F4E4}" srcOrd="1" destOrd="0" parTransId="{B8CDC8C3-A2AE-4704-A228-EB802117267D}" sibTransId="{68360BE5-0E6E-4248-A406-604ECF951629}"/>
    <dgm:cxn modelId="{76972E6B-8E1F-41B0-91EA-C41AA8ED4798}" type="presOf" srcId="{27DD7331-079F-4E20-A6C5-275D0F2C56D9}" destId="{D04F1C49-5408-4113-AEFB-9A6612E148E5}" srcOrd="0" destOrd="0" presId="urn:microsoft.com/office/officeart/2005/8/layout/venn3"/>
    <dgm:cxn modelId="{EC08875B-F0FC-41C4-BAC9-713BE16FF638}" type="presOf" srcId="{DA005F26-0B8B-4074-972C-1964E18B2C33}" destId="{339A4257-A03D-41A2-B8E5-714ED8754669}" srcOrd="0" destOrd="0" presId="urn:microsoft.com/office/officeart/2005/8/layout/venn3"/>
    <dgm:cxn modelId="{322A1686-A4BE-4980-B781-0341CCE2320B}" srcId="{779C0E21-5811-432A-AFDE-B5A7EBC04F7A}" destId="{6DFEA4A1-3B81-42F7-85B9-7EE78E410EFE}" srcOrd="3" destOrd="0" parTransId="{E3BE1CC7-A488-4F7A-A560-195B3C9EBE42}" sibTransId="{2E2CAFFD-D80E-40D9-962C-9D00E20C1CA7}"/>
    <dgm:cxn modelId="{8969FDB5-9DEC-4996-9229-408D90A8BF58}" srcId="{73D32EE7-062F-4956-9488-BC8F54AF63ED}" destId="{220BA9BB-E479-45D4-BFEA-BD11BD252E9A}" srcOrd="0" destOrd="0" parTransId="{48936970-F22A-4ACA-BD24-B5F2E453AB59}" sibTransId="{2269314A-BD9E-4DC6-8F14-0717E3C55356}"/>
    <dgm:cxn modelId="{4C3A4778-4334-4BBA-B9B5-77431AC9A862}" srcId="{779C0E21-5811-432A-AFDE-B5A7EBC04F7A}" destId="{DA005F26-0B8B-4074-972C-1964E18B2C33}" srcOrd="0" destOrd="0" parTransId="{8EDF60B0-6098-4C8F-9C28-C35EE28912A2}" sibTransId="{734515E3-02E1-45B0-83FD-285A7536B7D6}"/>
    <dgm:cxn modelId="{7A860408-AA65-4473-B6A8-86AAF769F86C}" srcId="{6DFEA4A1-3B81-42F7-85B9-7EE78E410EFE}" destId="{0F66B156-213F-4BE6-AE0C-CFBCC6AD17FB}" srcOrd="0" destOrd="0" parTransId="{9AA503A6-D6B5-4D2B-AF2C-BEADF8583FF6}" sibTransId="{99D3E9AC-B16A-4608-A399-D71DA6BA14A2}"/>
    <dgm:cxn modelId="{DEAFDCAF-1C83-4CCC-BA5A-A59A94D447F7}" type="presOf" srcId="{5C049687-1C85-42DA-A583-4D551B8E1EFE}" destId="{484B1397-FC0E-4E61-8CA1-4066DCC334CB}" srcOrd="0" destOrd="1" presId="urn:microsoft.com/office/officeart/2005/8/layout/venn3"/>
    <dgm:cxn modelId="{64F39EB3-8D10-43B0-81A4-A4338D3A1867}" srcId="{616D5811-3AD4-49CC-91C5-D99DB7E1F4E4}" destId="{5C049687-1C85-42DA-A583-4D551B8E1EFE}" srcOrd="0" destOrd="0" parTransId="{7B4AC498-7D1D-4CED-B267-148038598C21}" sibTransId="{79926A84-3A1F-43E7-8C1A-2233EDD43841}"/>
    <dgm:cxn modelId="{9A20A8E6-2BB4-49FD-A2FE-0A24C1142D8F}" type="presOf" srcId="{C226CF37-F8E9-4C67-80A9-622F308188AD}" destId="{D04F1C49-5408-4113-AEFB-9A6612E148E5}" srcOrd="0" destOrd="1" presId="urn:microsoft.com/office/officeart/2005/8/layout/venn3"/>
    <dgm:cxn modelId="{B00D869C-6860-4899-BBE4-407ACBA4914D}" srcId="{779C0E21-5811-432A-AFDE-B5A7EBC04F7A}" destId="{73D32EE7-062F-4956-9488-BC8F54AF63ED}" srcOrd="2" destOrd="0" parTransId="{1B3F24B1-C2CA-4E88-AE89-9DDF6CF1D81A}" sibTransId="{C1BD6475-79EC-4162-B2EC-0967B479826A}"/>
    <dgm:cxn modelId="{2408C582-14E9-4F22-8711-3301EB083609}" type="presOf" srcId="{616D5811-3AD4-49CC-91C5-D99DB7E1F4E4}" destId="{484B1397-FC0E-4E61-8CA1-4066DCC334CB}" srcOrd="0" destOrd="0" presId="urn:microsoft.com/office/officeart/2005/8/layout/venn3"/>
    <dgm:cxn modelId="{79A2A161-1CD0-43D2-8A4C-36E1A30185D8}" type="presParOf" srcId="{B5714DF0-2A58-46B5-9DA8-A4ECB1323B49}" destId="{339A4257-A03D-41A2-B8E5-714ED8754669}" srcOrd="0" destOrd="0" presId="urn:microsoft.com/office/officeart/2005/8/layout/venn3"/>
    <dgm:cxn modelId="{E8D452A1-24F9-44A9-BF7B-E5BC2933B8B6}" type="presParOf" srcId="{B5714DF0-2A58-46B5-9DA8-A4ECB1323B49}" destId="{49B498EC-BEBA-4CC5-AD20-8DE7468AC2AD}" srcOrd="1" destOrd="0" presId="urn:microsoft.com/office/officeart/2005/8/layout/venn3"/>
    <dgm:cxn modelId="{162F5542-E75E-4D26-8B15-67891A23F361}" type="presParOf" srcId="{B5714DF0-2A58-46B5-9DA8-A4ECB1323B49}" destId="{484B1397-FC0E-4E61-8CA1-4066DCC334CB}" srcOrd="2" destOrd="0" presId="urn:microsoft.com/office/officeart/2005/8/layout/venn3"/>
    <dgm:cxn modelId="{8F2C2FF4-1DD4-427B-96F5-6A99AF78FFF1}" type="presParOf" srcId="{B5714DF0-2A58-46B5-9DA8-A4ECB1323B49}" destId="{3200F798-3FC6-460A-93CE-D8ABC64959A1}" srcOrd="3" destOrd="0" presId="urn:microsoft.com/office/officeart/2005/8/layout/venn3"/>
    <dgm:cxn modelId="{8B01D3D3-FBAA-4899-9217-AFC228269AD3}" type="presParOf" srcId="{B5714DF0-2A58-46B5-9DA8-A4ECB1323B49}" destId="{E8320C9E-29E1-4958-9B2A-A1B419252F92}" srcOrd="4" destOrd="0" presId="urn:microsoft.com/office/officeart/2005/8/layout/venn3"/>
    <dgm:cxn modelId="{14C446B6-D2CA-4621-A599-35B60D8C3EF8}" type="presParOf" srcId="{B5714DF0-2A58-46B5-9DA8-A4ECB1323B49}" destId="{1E72D9E1-79AF-41A0-964D-9C3855D84F1A}" srcOrd="5" destOrd="0" presId="urn:microsoft.com/office/officeart/2005/8/layout/venn3"/>
    <dgm:cxn modelId="{7E0DDB6F-04E4-4E52-8523-6A74DD1F3996}" type="presParOf" srcId="{B5714DF0-2A58-46B5-9DA8-A4ECB1323B49}" destId="{26559F68-57E7-4CB9-952E-9A57E9E0CFBF}" srcOrd="6" destOrd="0" presId="urn:microsoft.com/office/officeart/2005/8/layout/venn3"/>
    <dgm:cxn modelId="{67228DBA-787F-4FF3-92E8-A294FF1DBDBC}" type="presParOf" srcId="{B5714DF0-2A58-46B5-9DA8-A4ECB1323B49}" destId="{04B1EB26-410E-4517-ADFE-BDB7B2D6AAB0}" srcOrd="7" destOrd="0" presId="urn:microsoft.com/office/officeart/2005/8/layout/venn3"/>
    <dgm:cxn modelId="{7EAC625B-D14A-40A6-A799-8996EAF696A2}" type="presParOf" srcId="{B5714DF0-2A58-46B5-9DA8-A4ECB1323B49}" destId="{D04F1C49-5408-4113-AEFB-9A6612E148E5}"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E23F19-8CD3-45BB-A70A-95A8687CB93B}" type="datetimeFigureOut">
              <a:rPr lang="en-US" smtClean="0"/>
              <a:t>11/22/2019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A2F119-7A11-4368-8D37-E17674A66638}" type="slidenum">
              <a:rPr lang="en-US" smtClean="0"/>
              <a:t>‹#›</a:t>
            </a:fld>
            <a:endParaRPr lang="en-US"/>
          </a:p>
        </p:txBody>
      </p:sp>
    </p:spTree>
    <p:extLst>
      <p:ext uri="{BB962C8B-B14F-4D97-AF65-F5344CB8AC3E}">
        <p14:creationId xmlns:p14="http://schemas.microsoft.com/office/powerpoint/2010/main" val="4192802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3292700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Finding relations, causal, cluster, class, associate</a:t>
            </a:r>
          </a:p>
          <a:p>
            <a:pPr marL="228600" indent="-228600">
              <a:buAutoNum type="arabicPeriod"/>
            </a:pPr>
            <a:r>
              <a:rPr lang="en-US" dirty="0"/>
              <a:t>2</a:t>
            </a:r>
          </a:p>
          <a:p>
            <a:pPr marL="228600" indent="-228600">
              <a:buAutoNum type="arabicPeriod"/>
            </a:pPr>
            <a:r>
              <a:rPr lang="en-US" dirty="0"/>
              <a:t>3</a:t>
            </a:r>
          </a:p>
          <a:p>
            <a:pPr marL="228600" indent="-228600">
              <a:buAutoNum type="arabicPeriod"/>
            </a:pPr>
            <a:r>
              <a:rPr lang="en-US" dirty="0"/>
              <a:t>Event simulation =&gt; </a:t>
            </a:r>
            <a:r>
              <a:rPr lang="en-US" dirty="0" err="1"/>
              <a:t>blackbox</a:t>
            </a:r>
            <a:r>
              <a:rPr lang="en-US" dirty="0"/>
              <a:t> methodology (ANN)</a:t>
            </a:r>
          </a:p>
          <a:p>
            <a:pPr marL="228600" indent="-228600">
              <a:buAutoNum type="arabicPeriod"/>
            </a:pPr>
            <a:endParaRPr lang="en-US" dirty="0"/>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80FBC574-1C26-42B7-BB94-366AFFBF61CD}" type="slidenum">
              <a:rPr lang="en-US" smtClean="0"/>
              <a:t>97</a:t>
            </a:fld>
            <a:endParaRPr lang="en-US"/>
          </a:p>
        </p:txBody>
      </p:sp>
    </p:spTree>
    <p:extLst>
      <p:ext uri="{BB962C8B-B14F-4D97-AF65-F5344CB8AC3E}">
        <p14:creationId xmlns:p14="http://schemas.microsoft.com/office/powerpoint/2010/main" val="3522946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232642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1146439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1</a:t>
            </a:r>
          </a:p>
          <a:p>
            <a:pPr marL="228600" indent="-228600">
              <a:buAutoNum type="arabicPeriod"/>
            </a:pPr>
            <a:r>
              <a:rPr lang="en-US" dirty="0" err="1"/>
              <a:t>Memilih</a:t>
            </a:r>
            <a:r>
              <a:rPr lang="en-US" dirty="0"/>
              <a:t> </a:t>
            </a:r>
            <a:r>
              <a:rPr lang="en-US" dirty="0" err="1"/>
              <a:t>algoritma</a:t>
            </a:r>
            <a:r>
              <a:rPr lang="en-US" dirty="0"/>
              <a:t> yang </a:t>
            </a:r>
            <a:r>
              <a:rPr lang="en-US" dirty="0" err="1"/>
              <a:t>sesuai</a:t>
            </a:r>
            <a:endParaRPr lang="en-US" dirty="0"/>
          </a:p>
          <a:p>
            <a:pPr marL="228600" indent="-228600">
              <a:buAutoNum type="arabicPeriod"/>
            </a:pPr>
            <a:endParaRPr lang="en-US" dirty="0"/>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80FBC574-1C26-42B7-BB94-366AFFBF61CD}" type="slidenum">
              <a:rPr lang="en-US" smtClean="0"/>
              <a:t>68</a:t>
            </a:fld>
            <a:endParaRPr lang="en-US"/>
          </a:p>
        </p:txBody>
      </p:sp>
    </p:spTree>
    <p:extLst>
      <p:ext uri="{BB962C8B-B14F-4D97-AF65-F5344CB8AC3E}">
        <p14:creationId xmlns:p14="http://schemas.microsoft.com/office/powerpoint/2010/main" val="1140116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1</a:t>
            </a:r>
          </a:p>
          <a:p>
            <a:pPr marL="228600" indent="-228600">
              <a:buAutoNum type="arabicPeriod"/>
            </a:pPr>
            <a:r>
              <a:rPr lang="en-US" dirty="0" err="1"/>
              <a:t>Memilih</a:t>
            </a:r>
            <a:r>
              <a:rPr lang="en-US" dirty="0"/>
              <a:t> </a:t>
            </a:r>
            <a:r>
              <a:rPr lang="en-US" dirty="0" err="1"/>
              <a:t>algoritma</a:t>
            </a:r>
            <a:r>
              <a:rPr lang="en-US" dirty="0"/>
              <a:t> yang </a:t>
            </a:r>
            <a:r>
              <a:rPr lang="en-US" dirty="0" err="1"/>
              <a:t>sesuai</a:t>
            </a:r>
            <a:endParaRPr lang="en-US" dirty="0"/>
          </a:p>
          <a:p>
            <a:pPr marL="228600" indent="-228600">
              <a:buAutoNum type="arabicPeriod"/>
            </a:pPr>
            <a:endParaRPr lang="en-US" dirty="0"/>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80FBC574-1C26-42B7-BB94-366AFFBF61CD}" type="slidenum">
              <a:rPr lang="en-US" smtClean="0"/>
              <a:t>69</a:t>
            </a:fld>
            <a:endParaRPr lang="en-US"/>
          </a:p>
        </p:txBody>
      </p:sp>
    </p:spTree>
    <p:extLst>
      <p:ext uri="{BB962C8B-B14F-4D97-AF65-F5344CB8AC3E}">
        <p14:creationId xmlns:p14="http://schemas.microsoft.com/office/powerpoint/2010/main" val="1228897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normAutofit fontScale="85000" lnSpcReduction="10000"/>
          </a:bodyPr>
          <a:lstStyle/>
          <a:p>
            <a:pPr>
              <a:lnSpc>
                <a:spcPct val="125000"/>
              </a:lnSpc>
              <a:defRPr sz="1600">
                <a:latin typeface="Avenir Roman"/>
                <a:ea typeface="Avenir Roman"/>
                <a:cs typeface="Avenir Roman"/>
                <a:sym typeface="Avenir Roman"/>
              </a:defRPr>
            </a:pPr>
            <a:endParaRPr/>
          </a:p>
          <a:p>
            <a:pPr>
              <a:lnSpc>
                <a:spcPct val="125000"/>
              </a:lnSpc>
              <a:defRPr sz="1600">
                <a:latin typeface="Avenir Roman"/>
                <a:ea typeface="Avenir Roman"/>
                <a:cs typeface="Avenir Roman"/>
                <a:sym typeface="Avenir Roman"/>
              </a:defRPr>
            </a:pPr>
            <a:endParaRPr/>
          </a:p>
          <a:p>
            <a:pPr>
              <a:lnSpc>
                <a:spcPct val="125000"/>
              </a:lnSpc>
              <a:defRPr sz="1600">
                <a:latin typeface="Avenir Roman"/>
                <a:ea typeface="Avenir Roman"/>
                <a:cs typeface="Avenir Roman"/>
                <a:sym typeface="Avenir Roman"/>
              </a:defRPr>
            </a:pPr>
            <a:r>
              <a:t>- Flow chart untuk menghitung centrality dan deteksi komunitas</a:t>
            </a:r>
          </a:p>
          <a:p>
            <a:pPr>
              <a:lnSpc>
                <a:spcPct val="125000"/>
              </a:lnSpc>
              <a:defRPr sz="1600">
                <a:latin typeface="Avenir Roman"/>
                <a:ea typeface="Avenir Roman"/>
                <a:cs typeface="Avenir Roman"/>
                <a:sym typeface="Avenir Roman"/>
              </a:defRPr>
            </a:pPr>
            <a:r>
              <a:t>algorithm centrality : Ulrik Brandes, A Faster Algorithm for Betweenness Centrality, in Journal of Mathematical Sociology 25(2):163-177, (2001)</a:t>
            </a:r>
          </a:p>
          <a:p>
            <a:pPr>
              <a:lnSpc>
                <a:spcPct val="125000"/>
              </a:lnSpc>
              <a:defRPr sz="1600">
                <a:latin typeface="Avenir Roman"/>
                <a:ea typeface="Avenir Roman"/>
                <a:cs typeface="Avenir Roman"/>
                <a:sym typeface="Avenir Roman"/>
              </a:defRPr>
            </a:pPr>
            <a:r>
              <a:t>algoritma deteksi komunitas : Vincent D Blondel, Jean-Loup Guillaume, Renaud Lambiotte, Etienne Lefebvre, Fast unfolding of communities in large networks, in Journal of Statistical Mechanics: Theory and Experiment 2008 (10), P1000</a:t>
            </a:r>
          </a:p>
          <a:p>
            <a:pPr>
              <a:lnSpc>
                <a:spcPct val="125000"/>
              </a:lnSpc>
              <a:defRPr sz="1600">
                <a:latin typeface="Avenir Roman"/>
                <a:ea typeface="Avenir Roman"/>
                <a:cs typeface="Avenir Roman"/>
                <a:sym typeface="Avenir Roman"/>
              </a:defRPr>
            </a:pPr>
            <a:r>
              <a:t>Resolution: R. Lambiotte, J.-C. Delvenne, M. Barahona Laplacian Dynamics and Multiscale Modular Structure in Networks 2009</a:t>
            </a:r>
          </a:p>
        </p:txBody>
      </p:sp>
    </p:spTree>
    <p:extLst>
      <p:ext uri="{BB962C8B-B14F-4D97-AF65-F5344CB8AC3E}">
        <p14:creationId xmlns:p14="http://schemas.microsoft.com/office/powerpoint/2010/main" val="3000422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Finding relations, causal, cluster, class, associate</a:t>
            </a:r>
          </a:p>
          <a:p>
            <a:pPr marL="228600" indent="-228600">
              <a:buAutoNum type="arabicPeriod"/>
            </a:pPr>
            <a:r>
              <a:rPr lang="en-US" dirty="0"/>
              <a:t>2</a:t>
            </a:r>
          </a:p>
          <a:p>
            <a:pPr marL="228600" indent="-228600">
              <a:buAutoNum type="arabicPeriod"/>
            </a:pPr>
            <a:r>
              <a:rPr lang="en-US" dirty="0"/>
              <a:t>3</a:t>
            </a:r>
          </a:p>
          <a:p>
            <a:pPr marL="228600" indent="-228600">
              <a:buAutoNum type="arabicPeriod"/>
            </a:pPr>
            <a:r>
              <a:rPr lang="en-US" dirty="0"/>
              <a:t>Event simulation =&gt; </a:t>
            </a:r>
            <a:r>
              <a:rPr lang="en-US" dirty="0" err="1"/>
              <a:t>blackbox</a:t>
            </a:r>
            <a:r>
              <a:rPr lang="en-US" dirty="0"/>
              <a:t> methodology (ANN)</a:t>
            </a:r>
          </a:p>
          <a:p>
            <a:pPr marL="228600" indent="-228600">
              <a:buAutoNum type="arabicPeriod"/>
            </a:pPr>
            <a:endParaRPr lang="en-US" dirty="0"/>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80FBC574-1C26-42B7-BB94-366AFFBF61CD}" type="slidenum">
              <a:rPr lang="en-US" smtClean="0"/>
              <a:t>84</a:t>
            </a:fld>
            <a:endParaRPr lang="en-US"/>
          </a:p>
        </p:txBody>
      </p:sp>
    </p:spTree>
    <p:extLst>
      <p:ext uri="{BB962C8B-B14F-4D97-AF65-F5344CB8AC3E}">
        <p14:creationId xmlns:p14="http://schemas.microsoft.com/office/powerpoint/2010/main" val="4155702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3237783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1</a:t>
            </a:r>
          </a:p>
          <a:p>
            <a:pPr marL="228600" indent="-228600">
              <a:buAutoNum type="arabicPeriod"/>
            </a:pPr>
            <a:r>
              <a:rPr lang="en-US" dirty="0" err="1"/>
              <a:t>Memilih</a:t>
            </a:r>
            <a:r>
              <a:rPr lang="en-US" dirty="0"/>
              <a:t> </a:t>
            </a:r>
            <a:r>
              <a:rPr lang="en-US" dirty="0" err="1"/>
              <a:t>algoritma</a:t>
            </a:r>
            <a:r>
              <a:rPr lang="en-US" dirty="0"/>
              <a:t> yang </a:t>
            </a:r>
            <a:r>
              <a:rPr lang="en-US" dirty="0" err="1"/>
              <a:t>sesuai</a:t>
            </a:r>
            <a:endParaRPr lang="en-US" dirty="0"/>
          </a:p>
          <a:p>
            <a:pPr marL="228600" indent="-228600">
              <a:buAutoNum type="arabicPeriod"/>
            </a:pPr>
            <a:endParaRPr lang="en-US" dirty="0"/>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80FBC574-1C26-42B7-BB94-366AFFBF61CD}" type="slidenum">
              <a:rPr lang="en-US" smtClean="0"/>
              <a:t>96</a:t>
            </a:fld>
            <a:endParaRPr lang="en-US"/>
          </a:p>
        </p:txBody>
      </p:sp>
    </p:spTree>
    <p:extLst>
      <p:ext uri="{BB962C8B-B14F-4D97-AF65-F5344CB8AC3E}">
        <p14:creationId xmlns:p14="http://schemas.microsoft.com/office/powerpoint/2010/main" val="303062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CDBD9F0-23D7-4FDD-9A4D-1265D849808E}"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EBD34-2979-41D9-B323-C435AE579247}" type="slidenum">
              <a:rPr lang="en-US" smtClean="0"/>
              <a:t>‹#›</a:t>
            </a:fld>
            <a:endParaRPr lang="en-US"/>
          </a:p>
        </p:txBody>
      </p:sp>
    </p:spTree>
    <p:extLst>
      <p:ext uri="{BB962C8B-B14F-4D97-AF65-F5344CB8AC3E}">
        <p14:creationId xmlns:p14="http://schemas.microsoft.com/office/powerpoint/2010/main" val="2786297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DBD9F0-23D7-4FDD-9A4D-1265D849808E}"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EBD34-2979-41D9-B323-C435AE579247}" type="slidenum">
              <a:rPr lang="en-US" smtClean="0"/>
              <a:t>‹#›</a:t>
            </a:fld>
            <a:endParaRPr lang="en-US"/>
          </a:p>
        </p:txBody>
      </p:sp>
    </p:spTree>
    <p:extLst>
      <p:ext uri="{BB962C8B-B14F-4D97-AF65-F5344CB8AC3E}">
        <p14:creationId xmlns:p14="http://schemas.microsoft.com/office/powerpoint/2010/main" val="3594643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DBD9F0-23D7-4FDD-9A4D-1265D849808E}"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EBD34-2979-41D9-B323-C435AE579247}" type="slidenum">
              <a:rPr lang="en-US" smtClean="0"/>
              <a:t>‹#›</a:t>
            </a:fld>
            <a:endParaRPr lang="en-US"/>
          </a:p>
        </p:txBody>
      </p:sp>
    </p:spTree>
    <p:extLst>
      <p:ext uri="{BB962C8B-B14F-4D97-AF65-F5344CB8AC3E}">
        <p14:creationId xmlns:p14="http://schemas.microsoft.com/office/powerpoint/2010/main" val="1834244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3167212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DBD9F0-23D7-4FDD-9A4D-1265D849808E}"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EBD34-2979-41D9-B323-C435AE579247}" type="slidenum">
              <a:rPr lang="en-US" smtClean="0"/>
              <a:t>‹#›</a:t>
            </a:fld>
            <a:endParaRPr lang="en-US"/>
          </a:p>
        </p:txBody>
      </p:sp>
    </p:spTree>
    <p:extLst>
      <p:ext uri="{BB962C8B-B14F-4D97-AF65-F5344CB8AC3E}">
        <p14:creationId xmlns:p14="http://schemas.microsoft.com/office/powerpoint/2010/main" val="4069288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DBD9F0-23D7-4FDD-9A4D-1265D849808E}" type="datetimeFigureOut">
              <a:rPr lang="en-US" smtClean="0"/>
              <a:t>11/22/2019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FEBD34-2979-41D9-B323-C435AE579247}" type="slidenum">
              <a:rPr lang="en-US" smtClean="0"/>
              <a:t>‹#›</a:t>
            </a:fld>
            <a:endParaRPr lang="en-US"/>
          </a:p>
        </p:txBody>
      </p:sp>
    </p:spTree>
    <p:extLst>
      <p:ext uri="{BB962C8B-B14F-4D97-AF65-F5344CB8AC3E}">
        <p14:creationId xmlns:p14="http://schemas.microsoft.com/office/powerpoint/2010/main" val="2145958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CDBD9F0-23D7-4FDD-9A4D-1265D849808E}"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FEBD34-2979-41D9-B323-C435AE579247}" type="slidenum">
              <a:rPr lang="en-US" smtClean="0"/>
              <a:t>‹#›</a:t>
            </a:fld>
            <a:endParaRPr lang="en-US"/>
          </a:p>
        </p:txBody>
      </p:sp>
    </p:spTree>
    <p:extLst>
      <p:ext uri="{BB962C8B-B14F-4D97-AF65-F5344CB8AC3E}">
        <p14:creationId xmlns:p14="http://schemas.microsoft.com/office/powerpoint/2010/main" val="1272986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DBD9F0-23D7-4FDD-9A4D-1265D849808E}" type="datetimeFigureOut">
              <a:rPr lang="en-US" smtClean="0"/>
              <a:t>11/22/2019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FEBD34-2979-41D9-B323-C435AE579247}" type="slidenum">
              <a:rPr lang="en-US" smtClean="0"/>
              <a:t>‹#›</a:t>
            </a:fld>
            <a:endParaRPr lang="en-US"/>
          </a:p>
        </p:txBody>
      </p:sp>
    </p:spTree>
    <p:extLst>
      <p:ext uri="{BB962C8B-B14F-4D97-AF65-F5344CB8AC3E}">
        <p14:creationId xmlns:p14="http://schemas.microsoft.com/office/powerpoint/2010/main" val="761412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CDBD9F0-23D7-4FDD-9A4D-1265D849808E}" type="datetimeFigureOut">
              <a:rPr lang="en-US" smtClean="0"/>
              <a:t>11/22/2019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FEBD34-2979-41D9-B323-C435AE579247}" type="slidenum">
              <a:rPr lang="en-US" smtClean="0"/>
              <a:t>‹#›</a:t>
            </a:fld>
            <a:endParaRPr lang="en-US"/>
          </a:p>
        </p:txBody>
      </p:sp>
    </p:spTree>
    <p:extLst>
      <p:ext uri="{BB962C8B-B14F-4D97-AF65-F5344CB8AC3E}">
        <p14:creationId xmlns:p14="http://schemas.microsoft.com/office/powerpoint/2010/main" val="3003924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DBD9F0-23D7-4FDD-9A4D-1265D849808E}" type="datetimeFigureOut">
              <a:rPr lang="en-US" smtClean="0"/>
              <a:t>11/22/2019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FEBD34-2979-41D9-B323-C435AE579247}" type="slidenum">
              <a:rPr lang="en-US" smtClean="0"/>
              <a:t>‹#›</a:t>
            </a:fld>
            <a:endParaRPr lang="en-US"/>
          </a:p>
        </p:txBody>
      </p:sp>
    </p:spTree>
    <p:extLst>
      <p:ext uri="{BB962C8B-B14F-4D97-AF65-F5344CB8AC3E}">
        <p14:creationId xmlns:p14="http://schemas.microsoft.com/office/powerpoint/2010/main" val="3835511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DBD9F0-23D7-4FDD-9A4D-1265D849808E}"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FEBD34-2979-41D9-B323-C435AE579247}" type="slidenum">
              <a:rPr lang="en-US" smtClean="0"/>
              <a:t>‹#›</a:t>
            </a:fld>
            <a:endParaRPr lang="en-US"/>
          </a:p>
        </p:txBody>
      </p:sp>
    </p:spTree>
    <p:extLst>
      <p:ext uri="{BB962C8B-B14F-4D97-AF65-F5344CB8AC3E}">
        <p14:creationId xmlns:p14="http://schemas.microsoft.com/office/powerpoint/2010/main" val="3919042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DBD9F0-23D7-4FDD-9A4D-1265D849808E}" type="datetimeFigureOut">
              <a:rPr lang="en-US" smtClean="0"/>
              <a:t>11/22/2019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FEBD34-2979-41D9-B323-C435AE579247}" type="slidenum">
              <a:rPr lang="en-US" smtClean="0"/>
              <a:t>‹#›</a:t>
            </a:fld>
            <a:endParaRPr lang="en-US"/>
          </a:p>
        </p:txBody>
      </p:sp>
    </p:spTree>
    <p:extLst>
      <p:ext uri="{BB962C8B-B14F-4D97-AF65-F5344CB8AC3E}">
        <p14:creationId xmlns:p14="http://schemas.microsoft.com/office/powerpoint/2010/main" val="954710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DBD9F0-23D7-4FDD-9A4D-1265D849808E}" type="datetimeFigureOut">
              <a:rPr lang="en-US" smtClean="0"/>
              <a:t>11/22/2019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FEBD34-2979-41D9-B323-C435AE579247}" type="slidenum">
              <a:rPr lang="en-US" smtClean="0"/>
              <a:t>‹#›</a:t>
            </a:fld>
            <a:endParaRPr lang="en-US"/>
          </a:p>
        </p:txBody>
      </p:sp>
    </p:spTree>
    <p:extLst>
      <p:ext uri="{BB962C8B-B14F-4D97-AF65-F5344CB8AC3E}">
        <p14:creationId xmlns:p14="http://schemas.microsoft.com/office/powerpoint/2010/main" val="2211464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73.png"/></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JPG"/></Relationships>
</file>

<file path=ppt/slides/_rels/slide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sma-workshop/r" TargetMode="External"/><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jpeg"/></Relationships>
</file>

<file path=ppt/slides/_rels/slide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112.xml.rels><?xml version="1.0" encoding="UTF-8" standalone="yes"?>
<Relationships xmlns="http://schemas.openxmlformats.org/package/2006/relationships"><Relationship Id="rId3" Type="http://schemas.openxmlformats.org/officeDocument/2006/relationships/hyperlink" Target="https://github.com/sma-workshop/r" TargetMode="External"/><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sma-workshop/python" TargetMode="Externa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7.png"/></Relationships>
</file>

<file path=ppt/slides/_rels/slide1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86.png"/></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sma-workshop/python" TargetMode="Externa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7.png"/></Relationships>
</file>

<file path=ppt/slides/_rels/slide117.xml.rels><?xml version="1.0" encoding="UTF-8" standalone="yes"?>
<Relationships xmlns="http://schemas.openxmlformats.org/package/2006/relationships"><Relationship Id="rId3" Type="http://schemas.openxmlformats.org/officeDocument/2006/relationships/hyperlink" Target="https://github.com/sma-workshop/r" TargetMode="External"/><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2.xml"/><Relationship Id="rId7" Type="http://schemas.openxmlformats.org/officeDocument/2006/relationships/image" Target="../media/image12.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hyperlink" Target="https://www.ibm.com/blogs/cloud-computing/2016/12/13/idc-stacks-top-object-storage-vendors/" TargetMode="Externa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3.xml"/><Relationship Id="rId7" Type="http://schemas.openxmlformats.org/officeDocument/2006/relationships/image" Target="../media/image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480.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54.png"/><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6.jpe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0.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1.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sma-workshop/r" TargetMode="External"/><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sma-workshop/python" TargetMode="Externa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64.png"/><Relationship Id="rId4" Type="http://schemas.openxmlformats.org/officeDocument/2006/relationships/image" Target="../media/image7.png"/></Relationships>
</file>

<file path=ppt/slides/_rels/slide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8160"/>
          </a:xfrm>
          <a:prstGeom prst="rect">
            <a:avLst/>
          </a:prstGeom>
        </p:spPr>
      </p:pic>
    </p:spTree>
    <p:extLst>
      <p:ext uri="{BB962C8B-B14F-4D97-AF65-F5344CB8AC3E}">
        <p14:creationId xmlns:p14="http://schemas.microsoft.com/office/powerpoint/2010/main" val="2279099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2909209" y="1557893"/>
            <a:ext cx="9041173" cy="1998670"/>
          </a:xfrm>
        </p:spPr>
        <p:txBody>
          <a:bodyPr>
            <a:normAutofit/>
          </a:bodyPr>
          <a:lstStyle/>
          <a:p>
            <a:r>
              <a:rPr lang="en-US" sz="5400" b="1" dirty="0">
                <a:solidFill>
                  <a:srgbClr val="37A39B"/>
                </a:solidFill>
                <a:latin typeface="Montserrat" panose="02000505000000020004" pitchFamily="2" charset="0"/>
              </a:rPr>
              <a:t>Handshake with</a:t>
            </a:r>
            <a:r>
              <a:rPr lang="en-US" sz="5400" b="1" dirty="0">
                <a:solidFill>
                  <a:srgbClr val="2E3787"/>
                </a:solidFill>
                <a:latin typeface="Montserrat" panose="02000505000000020004" pitchFamily="2" charset="0"/>
              </a:rPr>
              <a:t/>
            </a:r>
            <a:br>
              <a:rPr lang="en-US" sz="5400" b="1" dirty="0">
                <a:solidFill>
                  <a:srgbClr val="2E3787"/>
                </a:solidFill>
                <a:latin typeface="Montserrat" panose="02000505000000020004" pitchFamily="2" charset="0"/>
              </a:rPr>
            </a:br>
            <a:r>
              <a:rPr lang="en-US" sz="5400" b="1" dirty="0">
                <a:solidFill>
                  <a:schemeClr val="accent4"/>
                </a:solidFill>
                <a:latin typeface="Montserrat" panose="02000505000000020004" pitchFamily="2" charset="0"/>
              </a:rPr>
              <a:t>Social Media Analytic</a:t>
            </a:r>
            <a:endParaRPr lang="en-ID" sz="5400" b="1" dirty="0">
              <a:solidFill>
                <a:schemeClr val="accent4"/>
              </a:solidFill>
              <a:latin typeface="Montserrat" panose="02000505000000020004" pitchFamily="2" charset="0"/>
            </a:endParaRPr>
          </a:p>
        </p:txBody>
      </p:sp>
      <p:sp>
        <p:nvSpPr>
          <p:cNvPr id="9" name="Content Placeholder 6">
            <a:extLst>
              <a:ext uri="{FF2B5EF4-FFF2-40B4-BE49-F238E27FC236}">
                <a16:creationId xmlns="" xmlns:a16="http://schemas.microsoft.com/office/drawing/2014/main" id="{0438B511-AF8E-4105-B4CF-8EA18B1AE1B5}"/>
              </a:ext>
            </a:extLst>
          </p:cNvPr>
          <p:cNvSpPr>
            <a:spLocks noGrp="1"/>
          </p:cNvSpPr>
          <p:nvPr>
            <p:ph idx="1"/>
          </p:nvPr>
        </p:nvSpPr>
        <p:spPr>
          <a:xfrm>
            <a:off x="2909209" y="3396112"/>
            <a:ext cx="7644618" cy="320901"/>
          </a:xfrm>
          <a:noFill/>
        </p:spPr>
        <p:txBody>
          <a:bodyPr>
            <a:normAutofit lnSpcReduction="10000"/>
          </a:bodyPr>
          <a:lstStyle/>
          <a:p>
            <a:pPr marL="0" indent="0">
              <a:buNone/>
            </a:pPr>
            <a:r>
              <a:rPr lang="en-US" sz="1800" dirty="0">
                <a:solidFill>
                  <a:schemeClr val="bg1">
                    <a:lumMod val="50000"/>
                  </a:schemeClr>
                </a:solidFill>
                <a:latin typeface="Montserrat" panose="02000505000000020004" pitchFamily="2" charset="0"/>
              </a:rPr>
              <a:t>Social Media Analytic Workshop</a:t>
            </a:r>
            <a:endParaRPr lang="en-ID" sz="1800" dirty="0">
              <a:solidFill>
                <a:schemeClr val="bg1">
                  <a:lumMod val="50000"/>
                </a:schemeClr>
              </a:solidFill>
              <a:latin typeface="Montserrat" panose="02000505000000020004" pitchFamily="2" charset="0"/>
            </a:endParaRPr>
          </a:p>
        </p:txBody>
      </p:sp>
      <p:pic>
        <p:nvPicPr>
          <p:cNvPr id="7" name="Picture 6"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059" y="6071553"/>
            <a:ext cx="1245278" cy="416333"/>
          </a:xfrm>
          <a:prstGeom prst="rect">
            <a:avLst/>
          </a:prstGeom>
        </p:spPr>
      </p:pic>
      <p:pic>
        <p:nvPicPr>
          <p:cNvPr id="8" name="Picture 7"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1337" y="6071553"/>
            <a:ext cx="1432365" cy="416333"/>
          </a:xfrm>
          <a:prstGeom prst="rect">
            <a:avLst/>
          </a:prstGeom>
        </p:spPr>
      </p:pic>
      <p:sp>
        <p:nvSpPr>
          <p:cNvPr id="2" name="Oval 1"/>
          <p:cNvSpPr/>
          <p:nvPr/>
        </p:nvSpPr>
        <p:spPr>
          <a:xfrm>
            <a:off x="566059" y="1683869"/>
            <a:ext cx="2159234" cy="2159234"/>
          </a:xfrm>
          <a:prstGeom prst="ellipse">
            <a:avLst/>
          </a:prstGeom>
          <a:solidFill>
            <a:srgbClr val="37A3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0" b="1" dirty="0">
                <a:latin typeface="Montserrat" panose="02000505000000020004" pitchFamily="2" charset="0"/>
              </a:rPr>
              <a:t>1</a:t>
            </a:r>
          </a:p>
        </p:txBody>
      </p:sp>
    </p:spTree>
    <p:extLst>
      <p:ext uri="{BB962C8B-B14F-4D97-AF65-F5344CB8AC3E}">
        <p14:creationId xmlns:p14="http://schemas.microsoft.com/office/powerpoint/2010/main" val="39075565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 xmlns:a16="http://schemas.microsoft.com/office/drawing/2014/main" id="{E699E870-CB73-4493-9DDE-25F0B6CC9015}"/>
              </a:ext>
            </a:extLst>
          </p:cNvPr>
          <p:cNvSpPr>
            <a:spLocks noGrp="1"/>
          </p:cNvSpPr>
          <p:nvPr>
            <p:ph type="title"/>
          </p:nvPr>
        </p:nvSpPr>
        <p:spPr>
          <a:xfrm>
            <a:off x="4587686" y="2324936"/>
            <a:ext cx="6621596" cy="1720305"/>
          </a:xfrm>
          <a:noFill/>
        </p:spPr>
        <p:txBody>
          <a:bodyPr>
            <a:noAutofit/>
          </a:bodyPr>
          <a:lstStyle/>
          <a:p>
            <a:r>
              <a:rPr lang="en-US" sz="6000" b="1" dirty="0">
                <a:solidFill>
                  <a:srgbClr val="37A39B"/>
                </a:solidFill>
                <a:latin typeface="Montserrat" panose="02000505000000020004" pitchFamily="2" charset="0"/>
              </a:rPr>
              <a:t>Thank You! </a:t>
            </a:r>
            <a:r>
              <a:rPr lang="en-US" sz="6000" dirty="0">
                <a:solidFill>
                  <a:srgbClr val="37A39B"/>
                </a:solidFill>
                <a:latin typeface="Montserrat" panose="02000505000000020004" pitchFamily="2" charset="0"/>
              </a:rPr>
              <a:t/>
            </a:r>
            <a:br>
              <a:rPr lang="en-US" sz="6000" dirty="0">
                <a:solidFill>
                  <a:srgbClr val="37A39B"/>
                </a:solidFill>
                <a:latin typeface="Montserrat" panose="02000505000000020004" pitchFamily="2" charset="0"/>
              </a:rPr>
            </a:br>
            <a:r>
              <a:rPr lang="en-US" sz="3600" dirty="0">
                <a:solidFill>
                  <a:srgbClr val="37A39B"/>
                </a:solidFill>
                <a:latin typeface="Montserrat" panose="02000505000000020004" pitchFamily="2" charset="0"/>
              </a:rPr>
              <a:t>It’s time for a break.</a:t>
            </a:r>
            <a:br>
              <a:rPr lang="en-US" sz="3600" dirty="0">
                <a:solidFill>
                  <a:srgbClr val="37A39B"/>
                </a:solidFill>
                <a:latin typeface="Montserrat" panose="02000505000000020004" pitchFamily="2" charset="0"/>
              </a:rPr>
            </a:br>
            <a:r>
              <a:rPr lang="en-US" sz="3600" dirty="0">
                <a:solidFill>
                  <a:srgbClr val="37A39B"/>
                </a:solidFill>
                <a:latin typeface="Montserrat" panose="02000505000000020004" pitchFamily="2" charset="0"/>
              </a:rPr>
              <a:t>See you at 13:00</a:t>
            </a:r>
            <a:endParaRPr lang="en-ID" sz="1400" dirty="0">
              <a:solidFill>
                <a:srgbClr val="37A39B"/>
              </a:solidFill>
              <a:latin typeface="Montserrat" panose="02000505000000020004" pitchFamily="2" charset="0"/>
            </a:endParaRPr>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059" y="6071553"/>
            <a:ext cx="1245278" cy="41633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1337" y="6071553"/>
            <a:ext cx="1432365" cy="416333"/>
          </a:xfrm>
          <a:prstGeom prst="rect">
            <a:avLst/>
          </a:prstGeom>
        </p:spPr>
      </p:pic>
      <p:pic>
        <p:nvPicPr>
          <p:cNvPr id="2050" name="Picture 2" descr="Image result for BREAK"/>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89975" l="10000" r="93617"/>
                    </a14:imgEffect>
                  </a14:imgLayer>
                </a14:imgProps>
              </a:ext>
              <a:ext uri="{28A0092B-C50C-407E-A947-70E740481C1C}">
                <a14:useLocalDpi xmlns:a14="http://schemas.microsoft.com/office/drawing/2010/main" val="0"/>
              </a:ext>
            </a:extLst>
          </a:blip>
          <a:srcRect/>
          <a:stretch>
            <a:fillRect/>
          </a:stretch>
        </p:blipFill>
        <p:spPr bwMode="auto">
          <a:xfrm>
            <a:off x="-84565" y="1475069"/>
            <a:ext cx="4672251" cy="3916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0320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2909209" y="1557893"/>
            <a:ext cx="9041173" cy="1998670"/>
          </a:xfrm>
        </p:spPr>
        <p:txBody>
          <a:bodyPr>
            <a:normAutofit/>
          </a:bodyPr>
          <a:lstStyle/>
          <a:p>
            <a:r>
              <a:rPr lang="en-US" sz="5400" b="1" dirty="0">
                <a:solidFill>
                  <a:srgbClr val="37A39B"/>
                </a:solidFill>
                <a:latin typeface="Montserrat" panose="02000505000000020004" pitchFamily="2" charset="0"/>
              </a:rPr>
              <a:t>Text</a:t>
            </a:r>
            <a:br>
              <a:rPr lang="en-US" sz="5400" b="1" dirty="0">
                <a:solidFill>
                  <a:srgbClr val="37A39B"/>
                </a:solidFill>
                <a:latin typeface="Montserrat" panose="02000505000000020004" pitchFamily="2" charset="0"/>
              </a:rPr>
            </a:br>
            <a:r>
              <a:rPr lang="en-US" sz="5400" b="1" dirty="0">
                <a:solidFill>
                  <a:schemeClr val="accent4"/>
                </a:solidFill>
                <a:latin typeface="Montserrat" panose="02000505000000020004" pitchFamily="2" charset="0"/>
              </a:rPr>
              <a:t>Mining</a:t>
            </a:r>
            <a:endParaRPr lang="en-ID" sz="5400" b="1" dirty="0">
              <a:solidFill>
                <a:schemeClr val="accent4"/>
              </a:solidFill>
              <a:latin typeface="Montserrat" panose="02000505000000020004" pitchFamily="2" charset="0"/>
            </a:endParaRPr>
          </a:p>
        </p:txBody>
      </p:sp>
      <p:sp>
        <p:nvSpPr>
          <p:cNvPr id="9" name="Content Placeholder 6">
            <a:extLst>
              <a:ext uri="{FF2B5EF4-FFF2-40B4-BE49-F238E27FC236}">
                <a16:creationId xmlns="" xmlns:a16="http://schemas.microsoft.com/office/drawing/2014/main" id="{0438B511-AF8E-4105-B4CF-8EA18B1AE1B5}"/>
              </a:ext>
            </a:extLst>
          </p:cNvPr>
          <p:cNvSpPr>
            <a:spLocks noGrp="1"/>
          </p:cNvSpPr>
          <p:nvPr>
            <p:ph idx="1"/>
          </p:nvPr>
        </p:nvSpPr>
        <p:spPr>
          <a:xfrm>
            <a:off x="2909209" y="3396112"/>
            <a:ext cx="7644618" cy="320901"/>
          </a:xfrm>
          <a:noFill/>
        </p:spPr>
        <p:txBody>
          <a:bodyPr>
            <a:normAutofit lnSpcReduction="10000"/>
          </a:bodyPr>
          <a:lstStyle/>
          <a:p>
            <a:pPr marL="0" indent="0">
              <a:buNone/>
            </a:pPr>
            <a:r>
              <a:rPr lang="en-US" sz="1800" dirty="0">
                <a:solidFill>
                  <a:schemeClr val="bg1">
                    <a:lumMod val="50000"/>
                  </a:schemeClr>
                </a:solidFill>
                <a:latin typeface="Montserrat" panose="02000505000000020004" pitchFamily="2" charset="0"/>
              </a:rPr>
              <a:t>Social Media Analytic Workshop</a:t>
            </a:r>
            <a:endParaRPr lang="en-ID" sz="1800" dirty="0">
              <a:solidFill>
                <a:schemeClr val="bg1">
                  <a:lumMod val="50000"/>
                </a:schemeClr>
              </a:solidFill>
              <a:latin typeface="Montserrat" panose="02000505000000020004" pitchFamily="2" charset="0"/>
            </a:endParaRPr>
          </a:p>
        </p:txBody>
      </p:sp>
      <p:pic>
        <p:nvPicPr>
          <p:cNvPr id="7" name="Picture 6"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059" y="6071553"/>
            <a:ext cx="1245278" cy="416333"/>
          </a:xfrm>
          <a:prstGeom prst="rect">
            <a:avLst/>
          </a:prstGeom>
        </p:spPr>
      </p:pic>
      <p:pic>
        <p:nvPicPr>
          <p:cNvPr id="8" name="Picture 7"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1337" y="6071553"/>
            <a:ext cx="1432365" cy="416333"/>
          </a:xfrm>
          <a:prstGeom prst="rect">
            <a:avLst/>
          </a:prstGeom>
        </p:spPr>
      </p:pic>
      <p:sp>
        <p:nvSpPr>
          <p:cNvPr id="2" name="Oval 1"/>
          <p:cNvSpPr/>
          <p:nvPr/>
        </p:nvSpPr>
        <p:spPr>
          <a:xfrm>
            <a:off x="566059" y="1683869"/>
            <a:ext cx="2159234" cy="2159234"/>
          </a:xfrm>
          <a:prstGeom prst="ellipse">
            <a:avLst/>
          </a:prstGeom>
          <a:solidFill>
            <a:srgbClr val="37A3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0" b="1" dirty="0">
                <a:latin typeface="Montserrat" panose="02000505000000020004" pitchFamily="2" charset="0"/>
              </a:rPr>
              <a:t>4</a:t>
            </a:r>
          </a:p>
        </p:txBody>
      </p:sp>
    </p:spTree>
    <p:extLst>
      <p:ext uri="{BB962C8B-B14F-4D97-AF65-F5344CB8AC3E}">
        <p14:creationId xmlns:p14="http://schemas.microsoft.com/office/powerpoint/2010/main" val="39299548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1310455" y="1292957"/>
            <a:ext cx="10515600" cy="888830"/>
          </a:xfrm>
        </p:spPr>
        <p:txBody>
          <a:bodyPr/>
          <a:lstStyle/>
          <a:p>
            <a:r>
              <a:rPr lang="en-US" b="1" dirty="0">
                <a:solidFill>
                  <a:schemeClr val="accent4"/>
                </a:solidFill>
                <a:latin typeface="Montserrat" panose="02000505000000020004" pitchFamily="2" charset="0"/>
              </a:rPr>
              <a:t>Learning Outline</a:t>
            </a:r>
            <a:endParaRPr lang="en-ID" b="1" dirty="0">
              <a:solidFill>
                <a:schemeClr val="accent4"/>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1310455" y="2380711"/>
            <a:ext cx="7644618" cy="2746375"/>
          </a:xfrm>
          <a:noFill/>
        </p:spPr>
        <p:txBody>
          <a:bodyPr>
            <a:normAutofit/>
          </a:bodyPr>
          <a:lstStyle/>
          <a:p>
            <a:r>
              <a:rPr lang="en-US" sz="2400" b="1" dirty="0">
                <a:solidFill>
                  <a:srgbClr val="37A39B"/>
                </a:solidFill>
                <a:latin typeface="Montserrat" panose="02000505000000020004" pitchFamily="2" charset="0"/>
              </a:rPr>
              <a:t>Introduction to Text Mining</a:t>
            </a:r>
          </a:p>
          <a:p>
            <a:r>
              <a:rPr lang="en-US" sz="1800" dirty="0">
                <a:latin typeface="Montserrat" panose="02000505000000020004" pitchFamily="2" charset="0"/>
              </a:rPr>
              <a:t>Text Preprocessing</a:t>
            </a:r>
          </a:p>
          <a:p>
            <a:r>
              <a:rPr lang="en-US" sz="1800" dirty="0">
                <a:latin typeface="Montserrat" panose="02000505000000020004" pitchFamily="2" charset="0"/>
              </a:rPr>
              <a:t>Text Classification: Sentiment Analysis</a:t>
            </a:r>
          </a:p>
          <a:p>
            <a:r>
              <a:rPr lang="en-US" sz="1800" dirty="0">
                <a:latin typeface="Montserrat" panose="02000505000000020004" pitchFamily="2" charset="0"/>
              </a:rPr>
              <a:t>Topic Modelling</a:t>
            </a:r>
          </a:p>
          <a:p>
            <a:r>
              <a:rPr lang="en-US" sz="1800" dirty="0">
                <a:latin typeface="Montserrat" panose="02000505000000020004" pitchFamily="2" charset="0"/>
              </a:rPr>
              <a:t>Text Network Analysis</a:t>
            </a:r>
          </a:p>
        </p:txBody>
      </p:sp>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7469356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ADB97082-77E2-4402-ABB4-0C3CC8AF7118}"/>
              </a:ext>
            </a:extLst>
          </p:cNvPr>
          <p:cNvSpPr>
            <a:spLocks noGrp="1"/>
          </p:cNvSpPr>
          <p:nvPr>
            <p:ph idx="1"/>
          </p:nvPr>
        </p:nvSpPr>
        <p:spPr>
          <a:xfrm>
            <a:off x="1089212" y="1843088"/>
            <a:ext cx="4365812" cy="3583913"/>
          </a:xfrm>
        </p:spPr>
        <p:txBody>
          <a:bodyPr>
            <a:normAutofit fontScale="92500" lnSpcReduction="20000"/>
          </a:bodyPr>
          <a:lstStyle/>
          <a:p>
            <a:pPr>
              <a:lnSpc>
                <a:spcPct val="150000"/>
              </a:lnSpc>
            </a:pPr>
            <a:r>
              <a:rPr lang="en-US" sz="1600" dirty="0">
                <a:latin typeface="Montserrat" panose="02000505000000020004" pitchFamily="2" charset="0"/>
              </a:rPr>
              <a:t>According to Wikipedia, “Text mining, also referred to as text data mining, roughly equivalent to text analytics, is the process of deriving high-quality information from text.”</a:t>
            </a:r>
            <a:endParaRPr lang="en-ID" sz="1600" dirty="0">
              <a:latin typeface="Montserrat" panose="02000505000000020004" pitchFamily="2" charset="0"/>
            </a:endParaRPr>
          </a:p>
          <a:p>
            <a:pPr>
              <a:lnSpc>
                <a:spcPct val="150000"/>
              </a:lnSpc>
            </a:pPr>
            <a:r>
              <a:rPr lang="en-US" sz="1600" dirty="0">
                <a:latin typeface="Montserrat" panose="02000505000000020004" pitchFamily="2" charset="0"/>
              </a:rPr>
              <a:t>Text mining combines notions of statistics, linguistics, and machine learning to create models that learn from training data and can predict results on new information based on their previous experience.</a:t>
            </a:r>
          </a:p>
        </p:txBody>
      </p:sp>
      <p:sp>
        <p:nvSpPr>
          <p:cNvPr id="4" name="Rectangle 3"/>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6" name="Picture 5"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grpSp>
        <p:nvGrpSpPr>
          <p:cNvPr id="15" name="Group 14">
            <a:extLst>
              <a:ext uri="{FF2B5EF4-FFF2-40B4-BE49-F238E27FC236}">
                <a16:creationId xmlns="" xmlns:a16="http://schemas.microsoft.com/office/drawing/2014/main" id="{802076CA-9202-4333-B2D6-A734C7B044F9}"/>
              </a:ext>
            </a:extLst>
          </p:cNvPr>
          <p:cNvGrpSpPr/>
          <p:nvPr/>
        </p:nvGrpSpPr>
        <p:grpSpPr>
          <a:xfrm>
            <a:off x="5553635" y="910394"/>
            <a:ext cx="6118412" cy="4819277"/>
            <a:chOff x="5553635" y="899670"/>
            <a:chExt cx="6118412" cy="4819277"/>
          </a:xfrm>
        </p:grpSpPr>
        <p:sp>
          <p:nvSpPr>
            <p:cNvPr id="14" name="Rectangle 13">
              <a:extLst>
                <a:ext uri="{FF2B5EF4-FFF2-40B4-BE49-F238E27FC236}">
                  <a16:creationId xmlns="" xmlns:a16="http://schemas.microsoft.com/office/drawing/2014/main" id="{ACF111CB-E6F0-425A-B150-A1515BCF5D42}"/>
                </a:ext>
              </a:extLst>
            </p:cNvPr>
            <p:cNvSpPr/>
            <p:nvPr/>
          </p:nvSpPr>
          <p:spPr>
            <a:xfrm>
              <a:off x="5553635" y="899670"/>
              <a:ext cx="6118412" cy="481927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2" name="Picture 11" descr="A screenshot of a cell phone&#10;&#10;Description automatically generated">
              <a:extLst>
                <a:ext uri="{FF2B5EF4-FFF2-40B4-BE49-F238E27FC236}">
                  <a16:creationId xmlns="" xmlns:a16="http://schemas.microsoft.com/office/drawing/2014/main" id="{6FC3256B-74AB-4625-8A5E-11256B405BDC}"/>
                </a:ext>
              </a:extLst>
            </p:cNvPr>
            <p:cNvPicPr>
              <a:picLocks noChangeAspect="1"/>
            </p:cNvPicPr>
            <p:nvPr/>
          </p:nvPicPr>
          <p:blipFill rotWithShape="1">
            <a:blip r:embed="rId4">
              <a:extLst>
                <a:ext uri="{28A0092B-C50C-407E-A947-70E740481C1C}">
                  <a14:useLocalDpi xmlns:a14="http://schemas.microsoft.com/office/drawing/2010/main" val="0"/>
                </a:ext>
              </a:extLst>
            </a:blip>
            <a:srcRect l="47511" t="4143" r="3607" b="59694"/>
            <a:stretch/>
          </p:blipFill>
          <p:spPr>
            <a:xfrm>
              <a:off x="5840721" y="1136487"/>
              <a:ext cx="5582732" cy="2030059"/>
            </a:xfrm>
            <a:prstGeom prst="rect">
              <a:avLst/>
            </a:prstGeom>
          </p:spPr>
        </p:pic>
        <p:pic>
          <p:nvPicPr>
            <p:cNvPr id="13" name="Picture 12">
              <a:extLst>
                <a:ext uri="{FF2B5EF4-FFF2-40B4-BE49-F238E27FC236}">
                  <a16:creationId xmlns="" xmlns:a16="http://schemas.microsoft.com/office/drawing/2014/main" id="{156F26EA-8F18-4957-8DA3-B0802727B1DF}"/>
                </a:ext>
              </a:extLst>
            </p:cNvPr>
            <p:cNvPicPr>
              <a:picLocks noChangeAspect="1"/>
            </p:cNvPicPr>
            <p:nvPr/>
          </p:nvPicPr>
          <p:blipFill>
            <a:blip r:embed="rId5"/>
            <a:stretch>
              <a:fillRect/>
            </a:stretch>
          </p:blipFill>
          <p:spPr>
            <a:xfrm>
              <a:off x="8242410" y="3297462"/>
              <a:ext cx="3181043" cy="2194409"/>
            </a:xfrm>
            <a:prstGeom prst="rect">
              <a:avLst/>
            </a:prstGeom>
          </p:spPr>
        </p:pic>
        <p:pic>
          <p:nvPicPr>
            <p:cNvPr id="9" name="image24.png">
              <a:extLst>
                <a:ext uri="{FF2B5EF4-FFF2-40B4-BE49-F238E27FC236}">
                  <a16:creationId xmlns="" xmlns:a16="http://schemas.microsoft.com/office/drawing/2014/main" id="{8F05F56B-28E9-497A-B318-A069B7EB9C92}"/>
                </a:ext>
              </a:extLst>
            </p:cNvPr>
            <p:cNvPicPr/>
            <p:nvPr/>
          </p:nvPicPr>
          <p:blipFill>
            <a:blip r:embed="rId6"/>
            <a:srcRect/>
            <a:stretch>
              <a:fillRect/>
            </a:stretch>
          </p:blipFill>
          <p:spPr>
            <a:xfrm>
              <a:off x="5840721" y="3297462"/>
              <a:ext cx="2260319" cy="2186716"/>
            </a:xfrm>
            <a:prstGeom prst="rect">
              <a:avLst/>
            </a:prstGeom>
            <a:ln/>
          </p:spPr>
        </p:pic>
      </p:grpSp>
      <p:sp>
        <p:nvSpPr>
          <p:cNvPr id="17" name="Title 1">
            <a:extLst>
              <a:ext uri="{FF2B5EF4-FFF2-40B4-BE49-F238E27FC236}">
                <a16:creationId xmlns="" xmlns:a16="http://schemas.microsoft.com/office/drawing/2014/main" id="{604B86F8-7713-45AE-8C47-647221A68F86}"/>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C000"/>
                </a:solidFill>
                <a:latin typeface="Montserrat" panose="02000505000000020004" pitchFamily="2" charset="0"/>
              </a:rPr>
              <a:t>Text Mining</a:t>
            </a:r>
            <a:endParaRPr lang="en-ID" b="1" dirty="0">
              <a:solidFill>
                <a:srgbClr val="FFC000"/>
              </a:solidFill>
              <a:latin typeface="Montserrat" panose="02000505000000020004" pitchFamily="2" charset="0"/>
            </a:endParaRPr>
          </a:p>
        </p:txBody>
      </p:sp>
    </p:spTree>
    <p:extLst>
      <p:ext uri="{BB962C8B-B14F-4D97-AF65-F5344CB8AC3E}">
        <p14:creationId xmlns:p14="http://schemas.microsoft.com/office/powerpoint/2010/main" val="39959102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604B86F8-7713-45AE-8C47-647221A68F86}"/>
              </a:ext>
            </a:extLst>
          </p:cNvPr>
          <p:cNvSpPr>
            <a:spLocks noGrp="1"/>
          </p:cNvSpPr>
          <p:nvPr>
            <p:ph type="title"/>
          </p:nvPr>
        </p:nvSpPr>
        <p:spPr/>
        <p:txBody>
          <a:bodyPr/>
          <a:lstStyle/>
          <a:p>
            <a:r>
              <a:rPr lang="en-US" b="1" dirty="0">
                <a:solidFill>
                  <a:srgbClr val="FFC000"/>
                </a:solidFill>
                <a:latin typeface="Montserrat" panose="02000505000000020004" pitchFamily="2" charset="0"/>
              </a:rPr>
              <a:t>Data Mining and Text Mining</a:t>
            </a:r>
            <a:endParaRPr lang="en-ID" b="1" dirty="0">
              <a:solidFill>
                <a:srgbClr val="FFC000"/>
              </a:solidFill>
              <a:latin typeface="Montserrat" panose="02000505000000020004" pitchFamily="2" charset="0"/>
            </a:endParaRPr>
          </a:p>
        </p:txBody>
      </p:sp>
      <p:sp>
        <p:nvSpPr>
          <p:cNvPr id="4" name="Rectangle 3"/>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6" name="Picture 5"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pic>
        <p:nvPicPr>
          <p:cNvPr id="9" name="Picture 8">
            <a:extLst>
              <a:ext uri="{FF2B5EF4-FFF2-40B4-BE49-F238E27FC236}">
                <a16:creationId xmlns="" xmlns:a16="http://schemas.microsoft.com/office/drawing/2014/main" id="{84BFDA69-CA1A-4CCB-9CAE-3FD5D4AF1668}"/>
              </a:ext>
            </a:extLst>
          </p:cNvPr>
          <p:cNvPicPr>
            <a:picLocks noChangeAspect="1"/>
          </p:cNvPicPr>
          <p:nvPr/>
        </p:nvPicPr>
        <p:blipFill>
          <a:blip r:embed="rId4"/>
          <a:stretch>
            <a:fillRect/>
          </a:stretch>
        </p:blipFill>
        <p:spPr>
          <a:xfrm>
            <a:off x="930813" y="4754883"/>
            <a:ext cx="5073645" cy="1179606"/>
          </a:xfrm>
          <a:prstGeom prst="rect">
            <a:avLst/>
          </a:prstGeom>
        </p:spPr>
      </p:pic>
      <p:sp>
        <p:nvSpPr>
          <p:cNvPr id="8" name="Content Placeholder 7">
            <a:extLst>
              <a:ext uri="{FF2B5EF4-FFF2-40B4-BE49-F238E27FC236}">
                <a16:creationId xmlns="" xmlns:a16="http://schemas.microsoft.com/office/drawing/2014/main" id="{5B3A9D19-DDDD-423B-9861-80EFE5604250}"/>
              </a:ext>
            </a:extLst>
          </p:cNvPr>
          <p:cNvSpPr>
            <a:spLocks noGrp="1"/>
          </p:cNvSpPr>
          <p:nvPr>
            <p:ph idx="1"/>
          </p:nvPr>
        </p:nvSpPr>
        <p:spPr>
          <a:xfrm>
            <a:off x="838200" y="4423254"/>
            <a:ext cx="3379033" cy="496039"/>
          </a:xfrm>
        </p:spPr>
        <p:txBody>
          <a:bodyPr>
            <a:normAutofit/>
          </a:bodyPr>
          <a:lstStyle/>
          <a:p>
            <a:pPr marL="0" indent="0">
              <a:buNone/>
            </a:pPr>
            <a:r>
              <a:rPr lang="en-US" sz="2000" b="1" dirty="0">
                <a:latin typeface="Monsterrat"/>
              </a:rPr>
              <a:t>Text Mining</a:t>
            </a:r>
            <a:endParaRPr lang="en-ID" sz="2000" b="1" dirty="0">
              <a:latin typeface="Monsterrat"/>
            </a:endParaRPr>
          </a:p>
        </p:txBody>
      </p:sp>
      <p:sp>
        <p:nvSpPr>
          <p:cNvPr id="10" name="Content Placeholder 7">
            <a:extLst>
              <a:ext uri="{FF2B5EF4-FFF2-40B4-BE49-F238E27FC236}">
                <a16:creationId xmlns="" xmlns:a16="http://schemas.microsoft.com/office/drawing/2014/main" id="{75EC04FC-DDBF-4A59-B56F-9CBF8BD1FAF8}"/>
              </a:ext>
            </a:extLst>
          </p:cNvPr>
          <p:cNvSpPr txBox="1">
            <a:spLocks/>
          </p:cNvSpPr>
          <p:nvPr/>
        </p:nvSpPr>
        <p:spPr>
          <a:xfrm>
            <a:off x="838200" y="1690688"/>
            <a:ext cx="3379033" cy="496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latin typeface="Monsterrat"/>
              </a:rPr>
              <a:t>Data Mining</a:t>
            </a:r>
            <a:endParaRPr lang="en-ID" sz="2000" b="1" dirty="0">
              <a:latin typeface="Monsterrat"/>
            </a:endParaRPr>
          </a:p>
        </p:txBody>
      </p:sp>
      <p:pic>
        <p:nvPicPr>
          <p:cNvPr id="12" name="Picture 11" descr="A screenshot of a cell phone&#10;&#10;Description automatically generated">
            <a:extLst>
              <a:ext uri="{FF2B5EF4-FFF2-40B4-BE49-F238E27FC236}">
                <a16:creationId xmlns="" xmlns:a16="http://schemas.microsoft.com/office/drawing/2014/main" id="{663BDBEB-9DC3-4542-A35F-028C6B7006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910" y="2090052"/>
            <a:ext cx="4965936" cy="1855344"/>
          </a:xfrm>
          <a:prstGeom prst="rect">
            <a:avLst/>
          </a:prstGeom>
        </p:spPr>
      </p:pic>
      <p:sp>
        <p:nvSpPr>
          <p:cNvPr id="13" name="Rectangle 12">
            <a:extLst>
              <a:ext uri="{FF2B5EF4-FFF2-40B4-BE49-F238E27FC236}">
                <a16:creationId xmlns="" xmlns:a16="http://schemas.microsoft.com/office/drawing/2014/main" id="{93136FD2-5451-4F97-BD8C-7E674B64FD4D}"/>
              </a:ext>
            </a:extLst>
          </p:cNvPr>
          <p:cNvSpPr/>
          <p:nvPr/>
        </p:nvSpPr>
        <p:spPr>
          <a:xfrm>
            <a:off x="7885456" y="4468014"/>
            <a:ext cx="2425459" cy="1631216"/>
          </a:xfrm>
          <a:prstGeom prst="rect">
            <a:avLst/>
          </a:prstGeom>
          <a:solidFill>
            <a:schemeClr val="bg1">
              <a:lumMod val="95000"/>
            </a:schemeClr>
          </a:solidFill>
        </p:spPr>
        <p:txBody>
          <a:bodyPr wrap="square">
            <a:spAutoFit/>
          </a:bodyPr>
          <a:lstStyle/>
          <a:p>
            <a:r>
              <a:rPr lang="en-ID" sz="1600" b="1" dirty="0">
                <a:latin typeface="SimSun" panose="02010600030101010101" pitchFamily="2" charset="-122"/>
                <a:ea typeface="SimSun" panose="02010600030101010101" pitchFamily="2" charset="-122"/>
              </a:rPr>
              <a:t>Important Keyword:</a:t>
            </a:r>
          </a:p>
          <a:p>
            <a:r>
              <a:rPr lang="en-ID" sz="1400" dirty="0" err="1">
                <a:latin typeface="SimSun" panose="02010600030101010101" pitchFamily="2" charset="-122"/>
                <a:ea typeface="SimSun" panose="02010600030101010101" pitchFamily="2" charset="-122"/>
              </a:rPr>
              <a:t>Ricuh</a:t>
            </a:r>
            <a:endParaRPr lang="en-ID" sz="1400" dirty="0">
              <a:latin typeface="SimSun" panose="02010600030101010101" pitchFamily="2" charset="-122"/>
              <a:ea typeface="SimSun" panose="02010600030101010101" pitchFamily="2" charset="-122"/>
            </a:endParaRPr>
          </a:p>
          <a:p>
            <a:r>
              <a:rPr lang="en-ID" sz="1400" dirty="0" err="1">
                <a:latin typeface="SimSun" panose="02010600030101010101" pitchFamily="2" charset="-122"/>
                <a:ea typeface="SimSun" panose="02010600030101010101" pitchFamily="2" charset="-122"/>
              </a:rPr>
              <a:t>Mahasiswa</a:t>
            </a:r>
            <a:endParaRPr lang="en-ID" sz="1400" dirty="0">
              <a:latin typeface="SimSun" panose="02010600030101010101" pitchFamily="2" charset="-122"/>
              <a:ea typeface="SimSun" panose="02010600030101010101" pitchFamily="2" charset="-122"/>
            </a:endParaRPr>
          </a:p>
          <a:p>
            <a:r>
              <a:rPr lang="en-ID" sz="1400" dirty="0">
                <a:latin typeface="SimSun" panose="02010600030101010101" pitchFamily="2" charset="-122"/>
                <a:ea typeface="SimSun" panose="02010600030101010101" pitchFamily="2" charset="-122"/>
              </a:rPr>
              <a:t>DPR</a:t>
            </a:r>
          </a:p>
          <a:p>
            <a:r>
              <a:rPr lang="en-ID" sz="1400" dirty="0" err="1">
                <a:latin typeface="SimSun" panose="02010600030101010101" pitchFamily="2" charset="-122"/>
                <a:ea typeface="SimSun" panose="02010600030101010101" pitchFamily="2" charset="-122"/>
              </a:rPr>
              <a:t>Aparat</a:t>
            </a:r>
            <a:endParaRPr lang="en-ID" sz="1400" dirty="0">
              <a:latin typeface="SimSun" panose="02010600030101010101" pitchFamily="2" charset="-122"/>
              <a:ea typeface="SimSun" panose="02010600030101010101" pitchFamily="2" charset="-122"/>
            </a:endParaRPr>
          </a:p>
          <a:p>
            <a:r>
              <a:rPr lang="en-ID" sz="1400" dirty="0" err="1">
                <a:latin typeface="SimSun" panose="02010600030101010101" pitchFamily="2" charset="-122"/>
                <a:ea typeface="SimSun" panose="02010600030101010101" pitchFamily="2" charset="-122"/>
              </a:rPr>
              <a:t>Desak</a:t>
            </a:r>
            <a:endParaRPr lang="en-ID" sz="1400" dirty="0">
              <a:latin typeface="SimSun" panose="02010600030101010101" pitchFamily="2" charset="-122"/>
              <a:ea typeface="SimSun" panose="02010600030101010101" pitchFamily="2" charset="-122"/>
            </a:endParaRPr>
          </a:p>
          <a:p>
            <a:r>
              <a:rPr lang="en-ID" sz="1400" dirty="0" err="1">
                <a:latin typeface="SimSun" panose="02010600030101010101" pitchFamily="2" charset="-122"/>
                <a:ea typeface="SimSun" panose="02010600030101010101" pitchFamily="2" charset="-122"/>
              </a:rPr>
              <a:t>Masuk</a:t>
            </a:r>
            <a:endParaRPr lang="en-ID" sz="1400" dirty="0">
              <a:latin typeface="SimSun" panose="02010600030101010101" pitchFamily="2" charset="-122"/>
              <a:ea typeface="SimSun" panose="02010600030101010101" pitchFamily="2" charset="-122"/>
            </a:endParaRPr>
          </a:p>
        </p:txBody>
      </p:sp>
      <p:sp>
        <p:nvSpPr>
          <p:cNvPr id="15" name="Arrow: Right 14">
            <a:extLst>
              <a:ext uri="{FF2B5EF4-FFF2-40B4-BE49-F238E27FC236}">
                <a16:creationId xmlns="" xmlns:a16="http://schemas.microsoft.com/office/drawing/2014/main" id="{F4EAC2F4-F3F3-421E-BCC5-1A33E5CA97C6}"/>
              </a:ext>
            </a:extLst>
          </p:cNvPr>
          <p:cNvSpPr/>
          <p:nvPr/>
        </p:nvSpPr>
        <p:spPr>
          <a:xfrm>
            <a:off x="6286599" y="2391861"/>
            <a:ext cx="1094282" cy="8369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p>
        </p:txBody>
      </p:sp>
      <p:pic>
        <p:nvPicPr>
          <p:cNvPr id="16" name="Picture 15">
            <a:extLst>
              <a:ext uri="{FF2B5EF4-FFF2-40B4-BE49-F238E27FC236}">
                <a16:creationId xmlns="" xmlns:a16="http://schemas.microsoft.com/office/drawing/2014/main" id="{1000F238-EF19-496C-8850-187723A3E99C}"/>
              </a:ext>
            </a:extLst>
          </p:cNvPr>
          <p:cNvPicPr>
            <a:picLocks noChangeAspect="1"/>
          </p:cNvPicPr>
          <p:nvPr/>
        </p:nvPicPr>
        <p:blipFill rotWithShape="1">
          <a:blip r:embed="rId6"/>
          <a:srcRect t="2172"/>
          <a:stretch/>
        </p:blipFill>
        <p:spPr>
          <a:xfrm>
            <a:off x="7731339" y="1920537"/>
            <a:ext cx="2733694" cy="2151530"/>
          </a:xfrm>
          <a:prstGeom prst="rect">
            <a:avLst/>
          </a:prstGeom>
        </p:spPr>
      </p:pic>
      <p:sp>
        <p:nvSpPr>
          <p:cNvPr id="17" name="Content Placeholder 7">
            <a:extLst>
              <a:ext uri="{FF2B5EF4-FFF2-40B4-BE49-F238E27FC236}">
                <a16:creationId xmlns="" xmlns:a16="http://schemas.microsoft.com/office/drawing/2014/main" id="{48136C8C-D814-4922-8276-9F924EF9A54D}"/>
              </a:ext>
            </a:extLst>
          </p:cNvPr>
          <p:cNvSpPr txBox="1">
            <a:spLocks/>
          </p:cNvSpPr>
          <p:nvPr/>
        </p:nvSpPr>
        <p:spPr>
          <a:xfrm>
            <a:off x="6299799" y="2668093"/>
            <a:ext cx="798941" cy="3306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bg1"/>
                </a:solidFill>
                <a:latin typeface="Monsterrat"/>
              </a:rPr>
              <a:t>Output</a:t>
            </a:r>
            <a:endParaRPr lang="en-ID" sz="1600" dirty="0">
              <a:solidFill>
                <a:schemeClr val="bg1"/>
              </a:solidFill>
              <a:latin typeface="Monsterrat"/>
            </a:endParaRPr>
          </a:p>
        </p:txBody>
      </p:sp>
      <p:sp>
        <p:nvSpPr>
          <p:cNvPr id="18" name="Arrow: Right 17">
            <a:extLst>
              <a:ext uri="{FF2B5EF4-FFF2-40B4-BE49-F238E27FC236}">
                <a16:creationId xmlns="" xmlns:a16="http://schemas.microsoft.com/office/drawing/2014/main" id="{8F14EFF8-2C47-4961-9E57-93027B8C868B}"/>
              </a:ext>
            </a:extLst>
          </p:cNvPr>
          <p:cNvSpPr/>
          <p:nvPr/>
        </p:nvSpPr>
        <p:spPr>
          <a:xfrm>
            <a:off x="6286599" y="4804679"/>
            <a:ext cx="1094282" cy="8369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p>
        </p:txBody>
      </p:sp>
      <p:sp>
        <p:nvSpPr>
          <p:cNvPr id="19" name="Content Placeholder 7">
            <a:extLst>
              <a:ext uri="{FF2B5EF4-FFF2-40B4-BE49-F238E27FC236}">
                <a16:creationId xmlns="" xmlns:a16="http://schemas.microsoft.com/office/drawing/2014/main" id="{BFCDE58C-E8E5-45EF-82EB-2052F90AA2D1}"/>
              </a:ext>
            </a:extLst>
          </p:cNvPr>
          <p:cNvSpPr txBox="1">
            <a:spLocks/>
          </p:cNvSpPr>
          <p:nvPr/>
        </p:nvSpPr>
        <p:spPr>
          <a:xfrm>
            <a:off x="6299799" y="5080911"/>
            <a:ext cx="798941" cy="3306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bg1"/>
                </a:solidFill>
                <a:latin typeface="Monsterrat"/>
              </a:rPr>
              <a:t>Output</a:t>
            </a:r>
            <a:endParaRPr lang="en-ID" sz="1600" dirty="0">
              <a:solidFill>
                <a:schemeClr val="bg1"/>
              </a:solidFill>
              <a:latin typeface="Monsterrat"/>
            </a:endParaRPr>
          </a:p>
        </p:txBody>
      </p:sp>
    </p:spTree>
    <p:extLst>
      <p:ext uri="{BB962C8B-B14F-4D97-AF65-F5344CB8AC3E}">
        <p14:creationId xmlns:p14="http://schemas.microsoft.com/office/powerpoint/2010/main" val="8910445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1310455" y="1292957"/>
            <a:ext cx="10515600" cy="888830"/>
          </a:xfrm>
        </p:spPr>
        <p:txBody>
          <a:bodyPr/>
          <a:lstStyle/>
          <a:p>
            <a:r>
              <a:rPr lang="en-US" b="1" dirty="0">
                <a:solidFill>
                  <a:schemeClr val="accent4"/>
                </a:solidFill>
                <a:latin typeface="Montserrat" panose="02000505000000020004" pitchFamily="2" charset="0"/>
              </a:rPr>
              <a:t>Learning Outline</a:t>
            </a:r>
            <a:endParaRPr lang="en-ID" b="1" dirty="0">
              <a:solidFill>
                <a:schemeClr val="accent4"/>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1310455" y="2380711"/>
            <a:ext cx="7644618" cy="2746375"/>
          </a:xfrm>
          <a:noFill/>
        </p:spPr>
        <p:txBody>
          <a:bodyPr>
            <a:normAutofit/>
          </a:bodyPr>
          <a:lstStyle/>
          <a:p>
            <a:r>
              <a:rPr lang="en-US" sz="1800" dirty="0">
                <a:latin typeface="Montserrat" panose="02000505000000020004" pitchFamily="2" charset="0"/>
              </a:rPr>
              <a:t>Introduction to Text Mining</a:t>
            </a:r>
          </a:p>
          <a:p>
            <a:r>
              <a:rPr lang="en-US" sz="2400" b="1" dirty="0">
                <a:solidFill>
                  <a:srgbClr val="37A39B"/>
                </a:solidFill>
                <a:latin typeface="Montserrat" panose="02000505000000020004" pitchFamily="2" charset="0"/>
              </a:rPr>
              <a:t>Text Preprocessing</a:t>
            </a:r>
          </a:p>
          <a:p>
            <a:r>
              <a:rPr lang="en-US" sz="1800" dirty="0">
                <a:latin typeface="Montserrat" panose="02000505000000020004" pitchFamily="2" charset="0"/>
              </a:rPr>
              <a:t>Text Classification: Sentiment Analysis</a:t>
            </a:r>
          </a:p>
          <a:p>
            <a:r>
              <a:rPr lang="en-US" sz="1800" dirty="0">
                <a:latin typeface="Montserrat" panose="02000505000000020004" pitchFamily="2" charset="0"/>
              </a:rPr>
              <a:t>Topic Modelling</a:t>
            </a:r>
          </a:p>
          <a:p>
            <a:r>
              <a:rPr lang="en-US" sz="1800" dirty="0">
                <a:latin typeface="Montserrat" panose="02000505000000020004" pitchFamily="2" charset="0"/>
              </a:rPr>
              <a:t>Text Network Analysis</a:t>
            </a:r>
          </a:p>
        </p:txBody>
      </p:sp>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13554938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6" name="Picture 5"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pic>
        <p:nvPicPr>
          <p:cNvPr id="8" name="Picture 7">
            <a:extLst>
              <a:ext uri="{FF2B5EF4-FFF2-40B4-BE49-F238E27FC236}">
                <a16:creationId xmlns="" xmlns:a16="http://schemas.microsoft.com/office/drawing/2014/main" id="{66E61A19-C4CE-4ED7-BDC7-69CCEFBC1BFD}"/>
              </a:ext>
            </a:extLst>
          </p:cNvPr>
          <p:cNvPicPr>
            <a:picLocks noChangeAspect="1"/>
          </p:cNvPicPr>
          <p:nvPr/>
        </p:nvPicPr>
        <p:blipFill>
          <a:blip r:embed="rId4"/>
          <a:stretch>
            <a:fillRect/>
          </a:stretch>
        </p:blipFill>
        <p:spPr>
          <a:xfrm>
            <a:off x="838200" y="2411077"/>
            <a:ext cx="7428989" cy="1435855"/>
          </a:xfrm>
          <a:prstGeom prst="rect">
            <a:avLst/>
          </a:prstGeom>
        </p:spPr>
      </p:pic>
      <p:pic>
        <p:nvPicPr>
          <p:cNvPr id="11" name="Picture 10">
            <a:extLst>
              <a:ext uri="{FF2B5EF4-FFF2-40B4-BE49-F238E27FC236}">
                <a16:creationId xmlns="" xmlns:a16="http://schemas.microsoft.com/office/drawing/2014/main" id="{1B289199-9AA1-4937-B5BC-F73334D01E76}"/>
              </a:ext>
            </a:extLst>
          </p:cNvPr>
          <p:cNvPicPr>
            <a:picLocks noChangeAspect="1"/>
          </p:cNvPicPr>
          <p:nvPr/>
        </p:nvPicPr>
        <p:blipFill>
          <a:blip r:embed="rId5"/>
          <a:stretch>
            <a:fillRect/>
          </a:stretch>
        </p:blipFill>
        <p:spPr>
          <a:xfrm>
            <a:off x="3688423" y="4185922"/>
            <a:ext cx="7896222" cy="1316037"/>
          </a:xfrm>
          <a:prstGeom prst="rect">
            <a:avLst/>
          </a:prstGeom>
        </p:spPr>
      </p:pic>
      <p:sp>
        <p:nvSpPr>
          <p:cNvPr id="9" name="Title 1">
            <a:extLst>
              <a:ext uri="{FF2B5EF4-FFF2-40B4-BE49-F238E27FC236}">
                <a16:creationId xmlns="" xmlns:a16="http://schemas.microsoft.com/office/drawing/2014/main" id="{604B86F8-7713-45AE-8C47-647221A68F8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C000"/>
                </a:solidFill>
                <a:latin typeface="Montserrat" panose="02000505000000020004" pitchFamily="2" charset="0"/>
              </a:rPr>
              <a:t>Everything was fine,</a:t>
            </a:r>
          </a:p>
          <a:p>
            <a:pPr algn="ctr"/>
            <a:r>
              <a:rPr lang="en-US" b="1" dirty="0">
                <a:solidFill>
                  <a:srgbClr val="FFC000"/>
                </a:solidFill>
                <a:latin typeface="Montserrat" panose="02000505000000020004" pitchFamily="2" charset="0"/>
              </a:rPr>
              <a:t>until you meet Indonesian Language</a:t>
            </a:r>
            <a:endParaRPr lang="en-ID" b="1" dirty="0">
              <a:solidFill>
                <a:srgbClr val="FFC000"/>
              </a:solidFill>
              <a:latin typeface="Montserrat" panose="02000505000000020004" pitchFamily="2" charset="0"/>
            </a:endParaRPr>
          </a:p>
        </p:txBody>
      </p:sp>
    </p:spTree>
    <p:extLst>
      <p:ext uri="{BB962C8B-B14F-4D97-AF65-F5344CB8AC3E}">
        <p14:creationId xmlns:p14="http://schemas.microsoft.com/office/powerpoint/2010/main" val="13888290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8">
            <a:extLst>
              <a:ext uri="{FF2B5EF4-FFF2-40B4-BE49-F238E27FC236}">
                <a16:creationId xmlns="" xmlns:a16="http://schemas.microsoft.com/office/drawing/2014/main" id="{CE1B6B62-0766-4288-BFEE-678AF5AEF5B0}"/>
              </a:ext>
            </a:extLst>
          </p:cNvPr>
          <p:cNvGraphicFramePr>
            <a:graphicFrameLocks noGrp="1"/>
          </p:cNvGraphicFramePr>
          <p:nvPr/>
        </p:nvGraphicFramePr>
        <p:xfrm>
          <a:off x="951738" y="1994171"/>
          <a:ext cx="10340476" cy="4143164"/>
        </p:xfrm>
        <a:graphic>
          <a:graphicData uri="http://schemas.openxmlformats.org/drawingml/2006/table">
            <a:tbl>
              <a:tblPr firstRow="1" bandRow="1">
                <a:tableStyleId>{5C22544A-7EE6-4342-B048-85BDC9FD1C3A}</a:tableStyleId>
              </a:tblPr>
              <a:tblGrid>
                <a:gridCol w="2911906">
                  <a:extLst>
                    <a:ext uri="{9D8B030D-6E8A-4147-A177-3AD203B41FA5}">
                      <a16:colId xmlns="" xmlns:a16="http://schemas.microsoft.com/office/drawing/2014/main" val="3823564931"/>
                    </a:ext>
                  </a:extLst>
                </a:gridCol>
                <a:gridCol w="7428570">
                  <a:extLst>
                    <a:ext uri="{9D8B030D-6E8A-4147-A177-3AD203B41FA5}">
                      <a16:colId xmlns="" xmlns:a16="http://schemas.microsoft.com/office/drawing/2014/main" val="368348283"/>
                    </a:ext>
                  </a:extLst>
                </a:gridCol>
              </a:tblGrid>
              <a:tr h="698924">
                <a:tc>
                  <a:txBody>
                    <a:bodyPr/>
                    <a:lstStyle/>
                    <a:p>
                      <a:pPr algn="ctr"/>
                      <a:r>
                        <a:rPr lang="en-US" sz="1800" b="1" dirty="0">
                          <a:latin typeface="Montserrat" panose="02000505000000020004" pitchFamily="2" charset="0"/>
                        </a:rPr>
                        <a:t>Pre-</a:t>
                      </a:r>
                      <a:r>
                        <a:rPr lang="en-US" sz="1800" b="1" dirty="0" err="1">
                          <a:latin typeface="Montserrat" panose="02000505000000020004" pitchFamily="2" charset="0"/>
                        </a:rPr>
                        <a:t>Precessing</a:t>
                      </a:r>
                      <a:r>
                        <a:rPr lang="en-US" sz="1800" b="1" dirty="0">
                          <a:latin typeface="Montserrat" panose="02000505000000020004" pitchFamily="2" charset="0"/>
                        </a:rPr>
                        <a:t> Type</a:t>
                      </a:r>
                      <a:endParaRPr lang="en-ID" sz="1800" b="1" dirty="0">
                        <a:latin typeface="Montserrat" panose="02000505000000020004" pitchFamily="2" charset="0"/>
                      </a:endParaRPr>
                    </a:p>
                  </a:txBody>
                  <a:tcPr anchor="ctr">
                    <a:lnB w="12700" cap="flat" cmpd="sng" algn="ctr">
                      <a:solidFill>
                        <a:srgbClr val="37A39B"/>
                      </a:solidFill>
                      <a:prstDash val="solid"/>
                      <a:round/>
                      <a:headEnd type="none" w="med" len="med"/>
                      <a:tailEnd type="none" w="med" len="med"/>
                    </a:lnB>
                    <a:solidFill>
                      <a:srgbClr val="37A39B"/>
                    </a:solidFill>
                  </a:tcPr>
                </a:tc>
                <a:tc>
                  <a:txBody>
                    <a:bodyPr/>
                    <a:lstStyle/>
                    <a:p>
                      <a:pPr algn="ctr"/>
                      <a:r>
                        <a:rPr lang="en-US" sz="1800" b="1" dirty="0">
                          <a:latin typeface="Montserrat" panose="02000505000000020004" pitchFamily="2" charset="0"/>
                        </a:rPr>
                        <a:t>Result</a:t>
                      </a:r>
                    </a:p>
                  </a:txBody>
                  <a:tcPr anchor="ctr">
                    <a:lnB w="12700" cap="flat" cmpd="sng" algn="ctr">
                      <a:solidFill>
                        <a:srgbClr val="37A39B"/>
                      </a:solidFill>
                      <a:prstDash val="solid"/>
                      <a:round/>
                      <a:headEnd type="none" w="med" len="med"/>
                      <a:tailEnd type="none" w="med" len="med"/>
                    </a:lnB>
                    <a:solidFill>
                      <a:srgbClr val="37A39B"/>
                    </a:solidFill>
                  </a:tcPr>
                </a:tc>
                <a:extLst>
                  <a:ext uri="{0D108BD9-81ED-4DB2-BD59-A6C34878D82A}">
                    <a16:rowId xmlns="" xmlns:a16="http://schemas.microsoft.com/office/drawing/2014/main" val="2998683656"/>
                  </a:ext>
                </a:extLst>
              </a:tr>
              <a:tr h="370840">
                <a:tc>
                  <a:txBody>
                    <a:bodyPr/>
                    <a:lstStyle/>
                    <a:p>
                      <a:pPr algn="ctr"/>
                      <a:r>
                        <a:rPr lang="en-US" sz="1600" dirty="0">
                          <a:latin typeface="Montserrat" panose="02000505000000020004" pitchFamily="2" charset="0"/>
                        </a:rPr>
                        <a:t>Tokenization</a:t>
                      </a:r>
                      <a:endParaRPr lang="en-ID" sz="1600" dirty="0">
                        <a:latin typeface="Montserrat" panose="02000505000000020004" pitchFamily="2" charset="0"/>
                      </a:endParaRPr>
                    </a:p>
                  </a:txBody>
                  <a:tcPr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solidFill>
                      <a:schemeClr val="bg1"/>
                    </a:solidFill>
                  </a:tcPr>
                </a:tc>
                <a:tc>
                  <a:txBody>
                    <a:bodyPr/>
                    <a:lstStyle/>
                    <a:p>
                      <a:pPr algn="l"/>
                      <a:r>
                        <a:rPr lang="en-ID" sz="1400" b="0" i="0" kern="1200" dirty="0">
                          <a:solidFill>
                            <a:schemeClr val="dk1"/>
                          </a:solidFill>
                          <a:effectLst/>
                          <a:latin typeface="Montserrat" panose="02000505000000020004" pitchFamily="2" charset="0"/>
                          <a:ea typeface="+mn-ea"/>
                          <a:cs typeface="+mn-cs"/>
                        </a:rPr>
                        <a:t>O </a:t>
                      </a:r>
                      <a:r>
                        <a:rPr lang="en-ID" sz="1400" b="0" i="0" kern="1200" dirty="0" err="1">
                          <a:solidFill>
                            <a:schemeClr val="dk1"/>
                          </a:solidFill>
                          <a:effectLst/>
                          <a:latin typeface="Montserrat" panose="02000505000000020004" pitchFamily="2" charset="0"/>
                          <a:ea typeface="+mn-ea"/>
                          <a:cs typeface="+mn-cs"/>
                        </a:rPr>
                        <a:t>gitu</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caranya</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banya</a:t>
                      </a:r>
                      <a:r>
                        <a:rPr lang="en-ID" sz="1400" b="0" i="0" kern="1200" dirty="0">
                          <a:solidFill>
                            <a:schemeClr val="dk1"/>
                          </a:solidFill>
                          <a:effectLst/>
                          <a:latin typeface="Montserrat" panose="02000505000000020004" pitchFamily="2" charset="0"/>
                          <a:ea typeface="+mn-ea"/>
                          <a:cs typeface="+mn-cs"/>
                        </a:rPr>
                        <a:t> followers </a:t>
                      </a:r>
                      <a:r>
                        <a:rPr lang="en-ID" sz="1400" b="0" i="0" kern="1200" dirty="0" err="1">
                          <a:solidFill>
                            <a:schemeClr val="dk1"/>
                          </a:solidFill>
                          <a:effectLst/>
                          <a:latin typeface="Montserrat" panose="02000505000000020004" pitchFamily="2" charset="0"/>
                          <a:ea typeface="+mn-ea"/>
                          <a:cs typeface="+mn-cs"/>
                        </a:rPr>
                        <a:t>bikin</a:t>
                      </a:r>
                      <a:r>
                        <a:rPr lang="en-ID" sz="1400" b="0" i="0" kern="1200" dirty="0">
                          <a:solidFill>
                            <a:schemeClr val="dk1"/>
                          </a:solidFill>
                          <a:effectLst/>
                          <a:latin typeface="Montserrat" panose="02000505000000020004" pitchFamily="2" charset="0"/>
                          <a:ea typeface="+mn-ea"/>
                          <a:cs typeface="+mn-cs"/>
                        </a:rPr>
                        <a:t> GA </a:t>
                      </a:r>
                      <a:r>
                        <a:rPr lang="en-ID" sz="1400" b="0" i="0" kern="1200" dirty="0" err="1">
                          <a:solidFill>
                            <a:schemeClr val="dk1"/>
                          </a:solidFill>
                          <a:effectLst/>
                          <a:latin typeface="Montserrat" panose="02000505000000020004" pitchFamily="2" charset="0"/>
                          <a:ea typeface="+mn-ea"/>
                          <a:cs typeface="+mn-cs"/>
                        </a:rPr>
                        <a:t>ipon</a:t>
                      </a:r>
                      <a:r>
                        <a:rPr lang="en-ID" sz="1400" b="0" i="0" kern="1200" dirty="0">
                          <a:solidFill>
                            <a:schemeClr val="dk1"/>
                          </a:solidFill>
                          <a:effectLst/>
                          <a:latin typeface="Montserrat" panose="02000505000000020004" pitchFamily="2" charset="0"/>
                          <a:ea typeface="+mn-ea"/>
                          <a:cs typeface="+mn-cs"/>
                        </a:rPr>
                        <a:t>, pas </a:t>
                      </a:r>
                      <a:r>
                        <a:rPr lang="en-ID" sz="1400" b="0" i="0" kern="1200" dirty="0" err="1">
                          <a:solidFill>
                            <a:schemeClr val="dk1"/>
                          </a:solidFill>
                          <a:effectLst/>
                          <a:latin typeface="Montserrat" panose="02000505000000020004" pitchFamily="2" charset="0"/>
                          <a:ea typeface="+mn-ea"/>
                          <a:cs typeface="+mn-cs"/>
                        </a:rPr>
                        <a:t>sudah</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banyak</a:t>
                      </a:r>
                      <a:r>
                        <a:rPr lang="en-ID" sz="1400" b="0" i="0" kern="1200" dirty="0">
                          <a:solidFill>
                            <a:schemeClr val="dk1"/>
                          </a:solidFill>
                          <a:effectLst/>
                          <a:latin typeface="Montserrat" panose="02000505000000020004" pitchFamily="2" charset="0"/>
                          <a:ea typeface="+mn-ea"/>
                          <a:cs typeface="+mn-cs"/>
                        </a:rPr>
                        <a:t> yang </a:t>
                      </a:r>
                      <a:r>
                        <a:rPr lang="en-ID" sz="1400" b="0" i="0" kern="1200" dirty="0" err="1">
                          <a:solidFill>
                            <a:schemeClr val="dk1"/>
                          </a:solidFill>
                          <a:effectLst/>
                          <a:latin typeface="Montserrat" panose="02000505000000020004" pitchFamily="2" charset="0"/>
                          <a:ea typeface="+mn-ea"/>
                          <a:cs typeface="+mn-cs"/>
                        </a:rPr>
                        <a:t>pollow</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GAnya</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gajadi</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diumumin</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deh</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atau</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bilangnya</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sudah</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ada</a:t>
                      </a:r>
                      <a:r>
                        <a:rPr lang="en-ID" sz="1400" b="0" i="0" kern="1200" dirty="0">
                          <a:solidFill>
                            <a:schemeClr val="dk1"/>
                          </a:solidFill>
                          <a:effectLst/>
                          <a:latin typeface="Montserrat" panose="02000505000000020004" pitchFamily="2" charset="0"/>
                          <a:ea typeface="+mn-ea"/>
                          <a:cs typeface="+mn-cs"/>
                        </a:rPr>
                        <a:t> yang </a:t>
                      </a:r>
                      <a:r>
                        <a:rPr lang="en-ID" sz="1400" b="0" i="0" kern="1200" dirty="0" err="1">
                          <a:solidFill>
                            <a:schemeClr val="dk1"/>
                          </a:solidFill>
                          <a:effectLst/>
                          <a:latin typeface="Montserrat" panose="02000505000000020004" pitchFamily="2" charset="0"/>
                          <a:ea typeface="+mn-ea"/>
                          <a:cs typeface="+mn-cs"/>
                        </a:rPr>
                        <a:t>menang</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hhhhhh</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Bisa</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saja</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klean</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ini</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ngibulnya</a:t>
                      </a:r>
                      <a:r>
                        <a:rPr lang="en-ID" sz="1400" b="0" i="0" kern="1200" dirty="0">
                          <a:solidFill>
                            <a:schemeClr val="dk1"/>
                          </a:solidFill>
                          <a:effectLst/>
                          <a:latin typeface="Montserrat" panose="02000505000000020004" pitchFamily="2" charset="0"/>
                          <a:ea typeface="+mn-ea"/>
                          <a:cs typeface="+mn-cs"/>
                        </a:rPr>
                        <a:t> </a:t>
                      </a:r>
                      <a:endParaRPr lang="en-US" sz="1400" dirty="0">
                        <a:latin typeface="Montserrat" panose="02000505000000020004" pitchFamily="2" charset="0"/>
                      </a:endParaRPr>
                    </a:p>
                  </a:txBody>
                  <a:tcPr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solidFill>
                      <a:schemeClr val="bg1"/>
                    </a:solidFill>
                  </a:tcPr>
                </a:tc>
                <a:extLst>
                  <a:ext uri="{0D108BD9-81ED-4DB2-BD59-A6C34878D82A}">
                    <a16:rowId xmlns="" xmlns:a16="http://schemas.microsoft.com/office/drawing/2014/main" val="284707939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ontserrat" panose="02000505000000020004" pitchFamily="2" charset="0"/>
                        </a:rPr>
                        <a:t>Slang word</a:t>
                      </a:r>
                      <a:endParaRPr lang="en-ID" sz="1600" dirty="0">
                        <a:latin typeface="Montserrat" panose="02000505000000020004" pitchFamily="2" charset="0"/>
                      </a:endParaRPr>
                    </a:p>
                  </a:txBody>
                  <a:tcPr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400" b="0" i="0" kern="1200" dirty="0">
                          <a:solidFill>
                            <a:schemeClr val="dk1"/>
                          </a:solidFill>
                          <a:effectLst/>
                          <a:latin typeface="Montserrat" panose="02000505000000020004" pitchFamily="2" charset="0"/>
                          <a:ea typeface="+mn-ea"/>
                          <a:cs typeface="+mn-cs"/>
                        </a:rPr>
                        <a:t>O </a:t>
                      </a:r>
                      <a:r>
                        <a:rPr lang="en-ID" sz="1400" b="0" i="0" kern="1200" dirty="0" err="1">
                          <a:solidFill>
                            <a:schemeClr val="dk1"/>
                          </a:solidFill>
                          <a:effectLst/>
                          <a:latin typeface="Montserrat" panose="02000505000000020004" pitchFamily="2" charset="0"/>
                          <a:ea typeface="+mn-ea"/>
                          <a:cs typeface="+mn-cs"/>
                        </a:rPr>
                        <a:t>gitu</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caranya</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banyak</a:t>
                      </a:r>
                      <a:r>
                        <a:rPr lang="en-ID" sz="1400" b="0" i="0" kern="1200" dirty="0">
                          <a:solidFill>
                            <a:schemeClr val="dk1"/>
                          </a:solidFill>
                          <a:effectLst/>
                          <a:latin typeface="Montserrat" panose="02000505000000020004" pitchFamily="2" charset="0"/>
                          <a:ea typeface="+mn-ea"/>
                          <a:cs typeface="+mn-cs"/>
                        </a:rPr>
                        <a:t> followers </a:t>
                      </a:r>
                      <a:r>
                        <a:rPr lang="en-ID" sz="1400" b="0" i="0" kern="1200" dirty="0" err="1">
                          <a:solidFill>
                            <a:schemeClr val="dk1"/>
                          </a:solidFill>
                          <a:effectLst/>
                          <a:latin typeface="Montserrat" panose="02000505000000020004" pitchFamily="2" charset="0"/>
                          <a:ea typeface="+mn-ea"/>
                          <a:cs typeface="+mn-cs"/>
                        </a:rPr>
                        <a:t>bikin</a:t>
                      </a:r>
                      <a:r>
                        <a:rPr lang="en-ID" sz="1400" b="0" i="0" kern="1200" dirty="0">
                          <a:solidFill>
                            <a:schemeClr val="dk1"/>
                          </a:solidFill>
                          <a:effectLst/>
                          <a:latin typeface="Montserrat" panose="02000505000000020004" pitchFamily="2" charset="0"/>
                          <a:ea typeface="+mn-ea"/>
                          <a:cs typeface="+mn-cs"/>
                        </a:rPr>
                        <a:t> GA </a:t>
                      </a:r>
                      <a:r>
                        <a:rPr lang="en-ID" sz="1400" b="0" i="0" kern="1200" dirty="0" err="1">
                          <a:solidFill>
                            <a:schemeClr val="dk1"/>
                          </a:solidFill>
                          <a:effectLst/>
                          <a:latin typeface="Montserrat" panose="02000505000000020004" pitchFamily="2" charset="0"/>
                          <a:ea typeface="+mn-ea"/>
                          <a:cs typeface="+mn-cs"/>
                        </a:rPr>
                        <a:t>iphone</a:t>
                      </a:r>
                      <a:r>
                        <a:rPr lang="en-ID" sz="1400" b="0" i="0" kern="1200" dirty="0">
                          <a:solidFill>
                            <a:schemeClr val="dk1"/>
                          </a:solidFill>
                          <a:effectLst/>
                          <a:latin typeface="Montserrat" panose="02000505000000020004" pitchFamily="2" charset="0"/>
                          <a:ea typeface="+mn-ea"/>
                          <a:cs typeface="+mn-cs"/>
                        </a:rPr>
                        <a:t>, pas </a:t>
                      </a:r>
                      <a:r>
                        <a:rPr lang="en-ID" sz="1400" b="0" i="0" kern="1200" dirty="0" err="1">
                          <a:solidFill>
                            <a:schemeClr val="dk1"/>
                          </a:solidFill>
                          <a:effectLst/>
                          <a:latin typeface="Montserrat" panose="02000505000000020004" pitchFamily="2" charset="0"/>
                          <a:ea typeface="+mn-ea"/>
                          <a:cs typeface="+mn-cs"/>
                        </a:rPr>
                        <a:t>sudah</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banyak</a:t>
                      </a:r>
                      <a:r>
                        <a:rPr lang="en-ID" sz="1400" b="0" i="0" kern="1200" dirty="0">
                          <a:solidFill>
                            <a:schemeClr val="dk1"/>
                          </a:solidFill>
                          <a:effectLst/>
                          <a:latin typeface="Montserrat" panose="02000505000000020004" pitchFamily="2" charset="0"/>
                          <a:ea typeface="+mn-ea"/>
                          <a:cs typeface="+mn-cs"/>
                        </a:rPr>
                        <a:t> yang follow </a:t>
                      </a:r>
                      <a:r>
                        <a:rPr lang="en-ID" sz="1400" b="0" i="0" kern="1200" dirty="0" err="1">
                          <a:solidFill>
                            <a:schemeClr val="dk1"/>
                          </a:solidFill>
                          <a:effectLst/>
                          <a:latin typeface="Montserrat" panose="02000505000000020004" pitchFamily="2" charset="0"/>
                          <a:ea typeface="+mn-ea"/>
                          <a:cs typeface="+mn-cs"/>
                        </a:rPr>
                        <a:t>GAnya</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tidak</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jadi</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diumumin</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deh</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atau</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bilangnya</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sudah</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ada</a:t>
                      </a:r>
                      <a:r>
                        <a:rPr lang="en-ID" sz="1400" b="0" i="0" kern="1200" dirty="0">
                          <a:solidFill>
                            <a:schemeClr val="dk1"/>
                          </a:solidFill>
                          <a:effectLst/>
                          <a:latin typeface="Montserrat" panose="02000505000000020004" pitchFamily="2" charset="0"/>
                          <a:ea typeface="+mn-ea"/>
                          <a:cs typeface="+mn-cs"/>
                        </a:rPr>
                        <a:t> yang </a:t>
                      </a:r>
                      <a:r>
                        <a:rPr lang="en-ID" sz="1400" b="0" i="0" kern="1200" dirty="0" err="1">
                          <a:solidFill>
                            <a:schemeClr val="dk1"/>
                          </a:solidFill>
                          <a:effectLst/>
                          <a:latin typeface="Montserrat" panose="02000505000000020004" pitchFamily="2" charset="0"/>
                          <a:ea typeface="+mn-ea"/>
                          <a:cs typeface="+mn-cs"/>
                        </a:rPr>
                        <a:t>menang</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hhhhhh</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Bisa</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saja</a:t>
                      </a:r>
                      <a:r>
                        <a:rPr lang="en-ID" sz="1400" b="0" i="0" kern="1200" dirty="0">
                          <a:solidFill>
                            <a:schemeClr val="dk1"/>
                          </a:solidFill>
                          <a:effectLst/>
                          <a:latin typeface="Montserrat" panose="02000505000000020004" pitchFamily="2" charset="0"/>
                          <a:ea typeface="+mn-ea"/>
                          <a:cs typeface="+mn-cs"/>
                        </a:rPr>
                        <a:t> kalian </a:t>
                      </a:r>
                      <a:r>
                        <a:rPr lang="en-ID" sz="1400" b="0" i="0" kern="1200" dirty="0" err="1">
                          <a:solidFill>
                            <a:schemeClr val="dk1"/>
                          </a:solidFill>
                          <a:effectLst/>
                          <a:latin typeface="Montserrat" panose="02000505000000020004" pitchFamily="2" charset="0"/>
                          <a:ea typeface="+mn-ea"/>
                          <a:cs typeface="+mn-cs"/>
                        </a:rPr>
                        <a:t>ini</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ngibulnya</a:t>
                      </a:r>
                      <a:r>
                        <a:rPr lang="en-ID" sz="1400" b="0" i="0" kern="1200" dirty="0">
                          <a:solidFill>
                            <a:schemeClr val="dk1"/>
                          </a:solidFill>
                          <a:effectLst/>
                          <a:latin typeface="Montserrat" panose="02000505000000020004" pitchFamily="2" charset="0"/>
                          <a:ea typeface="+mn-ea"/>
                          <a:cs typeface="+mn-cs"/>
                        </a:rPr>
                        <a:t> </a:t>
                      </a:r>
                      <a:endParaRPr lang="en-US" sz="1400" dirty="0">
                        <a:latin typeface="Montserrat" panose="02000505000000020004" pitchFamily="2" charset="0"/>
                      </a:endParaRPr>
                    </a:p>
                  </a:txBody>
                  <a:tcPr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solidFill>
                      <a:schemeClr val="bg1"/>
                    </a:solidFill>
                  </a:tcPr>
                </a:tc>
                <a:extLst>
                  <a:ext uri="{0D108BD9-81ED-4DB2-BD59-A6C34878D82A}">
                    <a16:rowId xmlns="" xmlns:a16="http://schemas.microsoft.com/office/drawing/2014/main" val="2756865832"/>
                  </a:ext>
                </a:extLst>
              </a:tr>
              <a:tr h="370840">
                <a:tc>
                  <a:txBody>
                    <a:bodyPr/>
                    <a:lstStyle/>
                    <a:p>
                      <a:pPr algn="ctr"/>
                      <a:r>
                        <a:rPr lang="en-US" sz="1600" dirty="0">
                          <a:latin typeface="Montserrat" panose="02000505000000020004" pitchFamily="2" charset="0"/>
                        </a:rPr>
                        <a:t>Stemming</a:t>
                      </a:r>
                      <a:endParaRPr lang="en-ID" sz="1600" dirty="0">
                        <a:latin typeface="Montserrat" panose="02000505000000020004" pitchFamily="2" charset="0"/>
                      </a:endParaRPr>
                    </a:p>
                  </a:txBody>
                  <a:tcPr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400" b="0" i="0" kern="1200" dirty="0">
                          <a:solidFill>
                            <a:schemeClr val="dk1"/>
                          </a:solidFill>
                          <a:effectLst/>
                          <a:latin typeface="Montserrat" panose="02000505000000020004" pitchFamily="2" charset="0"/>
                          <a:ea typeface="+mn-ea"/>
                          <a:cs typeface="+mn-cs"/>
                        </a:rPr>
                        <a:t>O </a:t>
                      </a:r>
                      <a:r>
                        <a:rPr lang="en-ID" sz="1400" b="0" i="0" kern="1200" dirty="0" err="1">
                          <a:solidFill>
                            <a:schemeClr val="dk1"/>
                          </a:solidFill>
                          <a:effectLst/>
                          <a:latin typeface="Montserrat" panose="02000505000000020004" pitchFamily="2" charset="0"/>
                          <a:ea typeface="+mn-ea"/>
                          <a:cs typeface="+mn-cs"/>
                        </a:rPr>
                        <a:t>gitu</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cara</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banyak</a:t>
                      </a:r>
                      <a:r>
                        <a:rPr lang="en-ID" sz="1400" b="0" i="0" kern="1200" dirty="0">
                          <a:solidFill>
                            <a:schemeClr val="dk1"/>
                          </a:solidFill>
                          <a:effectLst/>
                          <a:latin typeface="Montserrat" panose="02000505000000020004" pitchFamily="2" charset="0"/>
                          <a:ea typeface="+mn-ea"/>
                          <a:cs typeface="+mn-cs"/>
                        </a:rPr>
                        <a:t> followers </a:t>
                      </a:r>
                      <a:r>
                        <a:rPr lang="en-ID" sz="1400" b="0" i="0" kern="1200" dirty="0" err="1">
                          <a:solidFill>
                            <a:schemeClr val="dk1"/>
                          </a:solidFill>
                          <a:effectLst/>
                          <a:latin typeface="Montserrat" panose="02000505000000020004" pitchFamily="2" charset="0"/>
                          <a:ea typeface="+mn-ea"/>
                          <a:cs typeface="+mn-cs"/>
                        </a:rPr>
                        <a:t>bikin</a:t>
                      </a:r>
                      <a:r>
                        <a:rPr lang="en-ID" sz="1400" b="0" i="0" kern="1200" dirty="0">
                          <a:solidFill>
                            <a:schemeClr val="dk1"/>
                          </a:solidFill>
                          <a:effectLst/>
                          <a:latin typeface="Montserrat" panose="02000505000000020004" pitchFamily="2" charset="0"/>
                          <a:ea typeface="+mn-ea"/>
                          <a:cs typeface="+mn-cs"/>
                        </a:rPr>
                        <a:t> GA </a:t>
                      </a:r>
                      <a:r>
                        <a:rPr lang="en-ID" sz="1400" b="0" i="0" kern="1200" dirty="0" err="1">
                          <a:solidFill>
                            <a:schemeClr val="dk1"/>
                          </a:solidFill>
                          <a:effectLst/>
                          <a:latin typeface="Montserrat" panose="02000505000000020004" pitchFamily="2" charset="0"/>
                          <a:ea typeface="+mn-ea"/>
                          <a:cs typeface="+mn-cs"/>
                        </a:rPr>
                        <a:t>iphone</a:t>
                      </a:r>
                      <a:r>
                        <a:rPr lang="en-ID" sz="1400" b="0" i="0" kern="1200" dirty="0">
                          <a:solidFill>
                            <a:schemeClr val="dk1"/>
                          </a:solidFill>
                          <a:effectLst/>
                          <a:latin typeface="Montserrat" panose="02000505000000020004" pitchFamily="2" charset="0"/>
                          <a:ea typeface="+mn-ea"/>
                          <a:cs typeface="+mn-cs"/>
                        </a:rPr>
                        <a:t>, pas </a:t>
                      </a:r>
                      <a:r>
                        <a:rPr lang="en-ID" sz="1400" b="0" i="0" kern="1200" dirty="0" err="1">
                          <a:solidFill>
                            <a:schemeClr val="dk1"/>
                          </a:solidFill>
                          <a:effectLst/>
                          <a:latin typeface="Montserrat" panose="02000505000000020004" pitchFamily="2" charset="0"/>
                          <a:ea typeface="+mn-ea"/>
                          <a:cs typeface="+mn-cs"/>
                        </a:rPr>
                        <a:t>sudah</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banyak</a:t>
                      </a:r>
                      <a:r>
                        <a:rPr lang="en-ID" sz="1400" b="0" i="0" kern="1200" dirty="0">
                          <a:solidFill>
                            <a:schemeClr val="dk1"/>
                          </a:solidFill>
                          <a:effectLst/>
                          <a:latin typeface="Montserrat" panose="02000505000000020004" pitchFamily="2" charset="0"/>
                          <a:ea typeface="+mn-ea"/>
                          <a:cs typeface="+mn-cs"/>
                        </a:rPr>
                        <a:t> yang follow GA </a:t>
                      </a:r>
                      <a:r>
                        <a:rPr lang="en-ID" sz="1400" b="0" i="0" kern="1200" dirty="0" err="1">
                          <a:solidFill>
                            <a:schemeClr val="dk1"/>
                          </a:solidFill>
                          <a:effectLst/>
                          <a:latin typeface="Montserrat" panose="02000505000000020004" pitchFamily="2" charset="0"/>
                          <a:ea typeface="+mn-ea"/>
                          <a:cs typeface="+mn-cs"/>
                        </a:rPr>
                        <a:t>tidak</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jadi</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umum</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deh</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atau</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bilang</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sudah</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ada</a:t>
                      </a:r>
                      <a:r>
                        <a:rPr lang="en-ID" sz="1400" b="0" i="0" kern="1200" dirty="0">
                          <a:solidFill>
                            <a:schemeClr val="dk1"/>
                          </a:solidFill>
                          <a:effectLst/>
                          <a:latin typeface="Montserrat" panose="02000505000000020004" pitchFamily="2" charset="0"/>
                          <a:ea typeface="+mn-ea"/>
                          <a:cs typeface="+mn-cs"/>
                        </a:rPr>
                        <a:t> yang </a:t>
                      </a:r>
                      <a:r>
                        <a:rPr lang="en-ID" sz="1400" b="0" i="0" kern="1200" dirty="0" err="1">
                          <a:solidFill>
                            <a:schemeClr val="dk1"/>
                          </a:solidFill>
                          <a:effectLst/>
                          <a:latin typeface="Montserrat" panose="02000505000000020004" pitchFamily="2" charset="0"/>
                          <a:ea typeface="+mn-ea"/>
                          <a:cs typeface="+mn-cs"/>
                        </a:rPr>
                        <a:t>menang</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hhhhhh</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Bisa</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saja</a:t>
                      </a:r>
                      <a:r>
                        <a:rPr lang="en-ID" sz="1400" b="0" i="0" kern="1200" dirty="0">
                          <a:solidFill>
                            <a:schemeClr val="dk1"/>
                          </a:solidFill>
                          <a:effectLst/>
                          <a:latin typeface="Montserrat" panose="02000505000000020004" pitchFamily="2" charset="0"/>
                          <a:ea typeface="+mn-ea"/>
                          <a:cs typeface="+mn-cs"/>
                        </a:rPr>
                        <a:t> kalian </a:t>
                      </a:r>
                      <a:r>
                        <a:rPr lang="en-ID" sz="1400" b="0" i="0" kern="1200" dirty="0" err="1">
                          <a:solidFill>
                            <a:schemeClr val="dk1"/>
                          </a:solidFill>
                          <a:effectLst/>
                          <a:latin typeface="Montserrat" panose="02000505000000020004" pitchFamily="2" charset="0"/>
                          <a:ea typeface="+mn-ea"/>
                          <a:cs typeface="+mn-cs"/>
                        </a:rPr>
                        <a:t>ini</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ngibul</a:t>
                      </a:r>
                      <a:endParaRPr lang="en-US" sz="1400" dirty="0">
                        <a:latin typeface="Montserrat" panose="02000505000000020004" pitchFamily="2" charset="0"/>
                      </a:endParaRPr>
                    </a:p>
                  </a:txBody>
                  <a:tcPr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solidFill>
                      <a:schemeClr val="bg1"/>
                    </a:solidFill>
                  </a:tcPr>
                </a:tc>
                <a:extLst>
                  <a:ext uri="{0D108BD9-81ED-4DB2-BD59-A6C34878D82A}">
                    <a16:rowId xmlns="" xmlns:a16="http://schemas.microsoft.com/office/drawing/2014/main" val="2355752545"/>
                  </a:ext>
                </a:extLst>
              </a:tr>
              <a:tr h="370840">
                <a:tc>
                  <a:txBody>
                    <a:bodyPr/>
                    <a:lstStyle/>
                    <a:p>
                      <a:pPr algn="ctr"/>
                      <a:r>
                        <a:rPr lang="en-US" sz="1600" dirty="0">
                          <a:latin typeface="Montserrat" panose="02000505000000020004" pitchFamily="2" charset="0"/>
                        </a:rPr>
                        <a:t>Lemmatization</a:t>
                      </a:r>
                      <a:endParaRPr lang="en-ID" sz="1600" dirty="0">
                        <a:latin typeface="Montserrat" panose="02000505000000020004" pitchFamily="2" charset="0"/>
                      </a:endParaRPr>
                    </a:p>
                  </a:txBody>
                  <a:tcPr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400" b="0" i="0" kern="1200" dirty="0">
                          <a:solidFill>
                            <a:schemeClr val="dk1"/>
                          </a:solidFill>
                          <a:effectLst/>
                          <a:latin typeface="Montserrat" panose="02000505000000020004" pitchFamily="2" charset="0"/>
                          <a:ea typeface="+mn-ea"/>
                          <a:cs typeface="+mn-cs"/>
                        </a:rPr>
                        <a:t>O </a:t>
                      </a:r>
                      <a:r>
                        <a:rPr lang="en-ID" sz="1400" b="0" i="0" kern="1200" dirty="0" err="1">
                          <a:solidFill>
                            <a:schemeClr val="dk1"/>
                          </a:solidFill>
                          <a:effectLst/>
                          <a:latin typeface="Montserrat" panose="02000505000000020004" pitchFamily="2" charset="0"/>
                          <a:ea typeface="+mn-ea"/>
                          <a:cs typeface="+mn-cs"/>
                        </a:rPr>
                        <a:t>gitu</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cara</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banyak</a:t>
                      </a:r>
                      <a:r>
                        <a:rPr lang="en-ID" sz="1400" b="0" i="0" kern="1200" dirty="0">
                          <a:solidFill>
                            <a:schemeClr val="dk1"/>
                          </a:solidFill>
                          <a:effectLst/>
                          <a:latin typeface="Montserrat" panose="02000505000000020004" pitchFamily="2" charset="0"/>
                          <a:ea typeface="+mn-ea"/>
                          <a:cs typeface="+mn-cs"/>
                        </a:rPr>
                        <a:t> followers </a:t>
                      </a:r>
                      <a:r>
                        <a:rPr lang="en-ID" sz="1400" b="0" i="0" kern="1200" dirty="0" err="1">
                          <a:solidFill>
                            <a:schemeClr val="dk1"/>
                          </a:solidFill>
                          <a:effectLst/>
                          <a:latin typeface="Montserrat" panose="02000505000000020004" pitchFamily="2" charset="0"/>
                          <a:ea typeface="+mn-ea"/>
                          <a:cs typeface="+mn-cs"/>
                        </a:rPr>
                        <a:t>buat</a:t>
                      </a:r>
                      <a:r>
                        <a:rPr lang="en-ID" sz="1400" b="0" i="0" kern="1200" dirty="0">
                          <a:solidFill>
                            <a:schemeClr val="dk1"/>
                          </a:solidFill>
                          <a:effectLst/>
                          <a:latin typeface="Montserrat" panose="02000505000000020004" pitchFamily="2" charset="0"/>
                          <a:ea typeface="+mn-ea"/>
                          <a:cs typeface="+mn-cs"/>
                        </a:rPr>
                        <a:t> GA </a:t>
                      </a:r>
                      <a:r>
                        <a:rPr lang="en-ID" sz="1400" b="0" i="0" kern="1200" dirty="0" err="1">
                          <a:solidFill>
                            <a:schemeClr val="dk1"/>
                          </a:solidFill>
                          <a:effectLst/>
                          <a:latin typeface="Montserrat" panose="02000505000000020004" pitchFamily="2" charset="0"/>
                          <a:ea typeface="+mn-ea"/>
                          <a:cs typeface="+mn-cs"/>
                        </a:rPr>
                        <a:t>iphone</a:t>
                      </a:r>
                      <a:r>
                        <a:rPr lang="en-ID" sz="1400" b="0" i="0" kern="1200" dirty="0">
                          <a:solidFill>
                            <a:schemeClr val="dk1"/>
                          </a:solidFill>
                          <a:effectLst/>
                          <a:latin typeface="Montserrat" panose="02000505000000020004" pitchFamily="2" charset="0"/>
                          <a:ea typeface="+mn-ea"/>
                          <a:cs typeface="+mn-cs"/>
                        </a:rPr>
                        <a:t>, pas </a:t>
                      </a:r>
                      <a:r>
                        <a:rPr lang="en-ID" sz="1400" b="0" i="0" kern="1200" dirty="0" err="1">
                          <a:solidFill>
                            <a:schemeClr val="dk1"/>
                          </a:solidFill>
                          <a:effectLst/>
                          <a:latin typeface="Montserrat" panose="02000505000000020004" pitchFamily="2" charset="0"/>
                          <a:ea typeface="+mn-ea"/>
                          <a:cs typeface="+mn-cs"/>
                        </a:rPr>
                        <a:t>sudah</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banyak</a:t>
                      </a:r>
                      <a:r>
                        <a:rPr lang="en-ID" sz="1400" b="0" i="0" kern="1200" dirty="0">
                          <a:solidFill>
                            <a:schemeClr val="dk1"/>
                          </a:solidFill>
                          <a:effectLst/>
                          <a:latin typeface="Montserrat" panose="02000505000000020004" pitchFamily="2" charset="0"/>
                          <a:ea typeface="+mn-ea"/>
                          <a:cs typeface="+mn-cs"/>
                        </a:rPr>
                        <a:t> yang follow GA </a:t>
                      </a:r>
                      <a:r>
                        <a:rPr lang="en-ID" sz="1400" b="0" i="0" kern="1200" dirty="0" err="1">
                          <a:solidFill>
                            <a:schemeClr val="dk1"/>
                          </a:solidFill>
                          <a:effectLst/>
                          <a:latin typeface="Montserrat" panose="02000505000000020004" pitchFamily="2" charset="0"/>
                          <a:ea typeface="+mn-ea"/>
                          <a:cs typeface="+mn-cs"/>
                        </a:rPr>
                        <a:t>tidak</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jadi</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umum</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deh</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atau</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sebut</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sudah</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ada</a:t>
                      </a:r>
                      <a:r>
                        <a:rPr lang="en-ID" sz="1400" b="0" i="0" kern="1200" dirty="0">
                          <a:solidFill>
                            <a:schemeClr val="dk1"/>
                          </a:solidFill>
                          <a:effectLst/>
                          <a:latin typeface="Montserrat" panose="02000505000000020004" pitchFamily="2" charset="0"/>
                          <a:ea typeface="+mn-ea"/>
                          <a:cs typeface="+mn-cs"/>
                        </a:rPr>
                        <a:t> yang </a:t>
                      </a:r>
                      <a:r>
                        <a:rPr lang="en-ID" sz="1400" b="0" i="0" kern="1200" dirty="0" err="1">
                          <a:solidFill>
                            <a:schemeClr val="dk1"/>
                          </a:solidFill>
                          <a:effectLst/>
                          <a:latin typeface="Montserrat" panose="02000505000000020004" pitchFamily="2" charset="0"/>
                          <a:ea typeface="+mn-ea"/>
                          <a:cs typeface="+mn-cs"/>
                        </a:rPr>
                        <a:t>menang</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hhhhhh</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Bisa</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saja</a:t>
                      </a:r>
                      <a:r>
                        <a:rPr lang="en-ID" sz="1400" b="0" i="0" kern="1200" dirty="0">
                          <a:solidFill>
                            <a:schemeClr val="dk1"/>
                          </a:solidFill>
                          <a:effectLst/>
                          <a:latin typeface="Montserrat" panose="02000505000000020004" pitchFamily="2" charset="0"/>
                          <a:ea typeface="+mn-ea"/>
                          <a:cs typeface="+mn-cs"/>
                        </a:rPr>
                        <a:t> kalian </a:t>
                      </a:r>
                      <a:r>
                        <a:rPr lang="en-ID" sz="1400" b="0" i="0" kern="1200" dirty="0" err="1">
                          <a:solidFill>
                            <a:schemeClr val="dk1"/>
                          </a:solidFill>
                          <a:effectLst/>
                          <a:latin typeface="Montserrat" panose="02000505000000020004" pitchFamily="2" charset="0"/>
                          <a:ea typeface="+mn-ea"/>
                          <a:cs typeface="+mn-cs"/>
                        </a:rPr>
                        <a:t>ini</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tipu</a:t>
                      </a:r>
                      <a:endParaRPr lang="en-US" sz="1400" dirty="0">
                        <a:latin typeface="Montserrat" panose="02000505000000020004" pitchFamily="2" charset="0"/>
                      </a:endParaRPr>
                    </a:p>
                  </a:txBody>
                  <a:tcPr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solidFill>
                      <a:schemeClr val="bg1"/>
                    </a:solidFill>
                  </a:tcPr>
                </a:tc>
                <a:extLst>
                  <a:ext uri="{0D108BD9-81ED-4DB2-BD59-A6C34878D82A}">
                    <a16:rowId xmlns="" xmlns:a16="http://schemas.microsoft.com/office/drawing/2014/main" val="2002638319"/>
                  </a:ext>
                </a:extLst>
              </a:tr>
              <a:tr h="370840">
                <a:tc>
                  <a:txBody>
                    <a:bodyPr/>
                    <a:lstStyle/>
                    <a:p>
                      <a:pPr algn="ctr"/>
                      <a:r>
                        <a:rPr lang="en-US" sz="1600" dirty="0">
                          <a:latin typeface="Montserrat" panose="02000505000000020004" pitchFamily="2" charset="0"/>
                        </a:rPr>
                        <a:t>Stop word</a:t>
                      </a:r>
                      <a:endParaRPr lang="en-ID" sz="1600" dirty="0">
                        <a:latin typeface="Montserrat" panose="02000505000000020004" pitchFamily="2" charset="0"/>
                      </a:endParaRPr>
                    </a:p>
                  </a:txBody>
                  <a:tcPr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sz="1400" b="0" i="0" kern="1200" dirty="0" err="1">
                          <a:solidFill>
                            <a:schemeClr val="dk1"/>
                          </a:solidFill>
                          <a:effectLst/>
                          <a:latin typeface="Montserrat" panose="02000505000000020004" pitchFamily="2" charset="0"/>
                          <a:ea typeface="+mn-ea"/>
                          <a:cs typeface="+mn-cs"/>
                        </a:rPr>
                        <a:t>cara</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banyak</a:t>
                      </a:r>
                      <a:r>
                        <a:rPr lang="en-ID" sz="1400" b="0" i="0" kern="1200" dirty="0">
                          <a:solidFill>
                            <a:schemeClr val="dk1"/>
                          </a:solidFill>
                          <a:effectLst/>
                          <a:latin typeface="Montserrat" panose="02000505000000020004" pitchFamily="2" charset="0"/>
                          <a:ea typeface="+mn-ea"/>
                          <a:cs typeface="+mn-cs"/>
                        </a:rPr>
                        <a:t> followers GA </a:t>
                      </a:r>
                      <a:r>
                        <a:rPr lang="en-ID" sz="1400" b="0" i="0" kern="1200" dirty="0" err="1">
                          <a:solidFill>
                            <a:schemeClr val="dk1"/>
                          </a:solidFill>
                          <a:effectLst/>
                          <a:latin typeface="Montserrat" panose="02000505000000020004" pitchFamily="2" charset="0"/>
                          <a:ea typeface="+mn-ea"/>
                          <a:cs typeface="+mn-cs"/>
                        </a:rPr>
                        <a:t>iphone</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banyak</a:t>
                      </a:r>
                      <a:r>
                        <a:rPr lang="en-ID" sz="1400" b="0" i="0" kern="1200" dirty="0">
                          <a:solidFill>
                            <a:schemeClr val="dk1"/>
                          </a:solidFill>
                          <a:effectLst/>
                          <a:latin typeface="Montserrat" panose="02000505000000020004" pitchFamily="2" charset="0"/>
                          <a:ea typeface="+mn-ea"/>
                          <a:cs typeface="+mn-cs"/>
                        </a:rPr>
                        <a:t> follow GA </a:t>
                      </a:r>
                      <a:r>
                        <a:rPr lang="en-ID" sz="1400" b="0" i="0" kern="1200" dirty="0" err="1">
                          <a:solidFill>
                            <a:schemeClr val="dk1"/>
                          </a:solidFill>
                          <a:effectLst/>
                          <a:latin typeface="Montserrat" panose="02000505000000020004" pitchFamily="2" charset="0"/>
                          <a:ea typeface="+mn-ea"/>
                          <a:cs typeface="+mn-cs"/>
                        </a:rPr>
                        <a:t>tidak</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umum</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sebut</a:t>
                      </a:r>
                      <a:r>
                        <a:rPr lang="en-ID" sz="1400" b="0" i="0" kern="1200" dirty="0">
                          <a:solidFill>
                            <a:schemeClr val="dk1"/>
                          </a:solidFill>
                          <a:effectLst/>
                          <a:latin typeface="Montserrat" panose="02000505000000020004" pitchFamily="2" charset="0"/>
                          <a:ea typeface="+mn-ea"/>
                          <a:cs typeface="+mn-cs"/>
                        </a:rPr>
                        <a:t> </a:t>
                      </a:r>
                      <a:r>
                        <a:rPr lang="en-ID" sz="1400" b="0" i="0" kern="1200" dirty="0" err="1">
                          <a:solidFill>
                            <a:schemeClr val="dk1"/>
                          </a:solidFill>
                          <a:effectLst/>
                          <a:latin typeface="Montserrat" panose="02000505000000020004" pitchFamily="2" charset="0"/>
                          <a:ea typeface="+mn-ea"/>
                          <a:cs typeface="+mn-cs"/>
                        </a:rPr>
                        <a:t>menang</a:t>
                      </a:r>
                      <a:r>
                        <a:rPr lang="en-ID" sz="1400" b="0" i="0" kern="1200" dirty="0">
                          <a:solidFill>
                            <a:schemeClr val="dk1"/>
                          </a:solidFill>
                          <a:effectLst/>
                          <a:latin typeface="Montserrat" panose="02000505000000020004" pitchFamily="2" charset="0"/>
                          <a:ea typeface="+mn-ea"/>
                          <a:cs typeface="+mn-cs"/>
                        </a:rPr>
                        <a:t> kalian </a:t>
                      </a:r>
                      <a:r>
                        <a:rPr lang="en-ID" sz="1400" b="0" i="0" kern="1200" dirty="0" err="1">
                          <a:solidFill>
                            <a:schemeClr val="dk1"/>
                          </a:solidFill>
                          <a:effectLst/>
                          <a:latin typeface="Montserrat" panose="02000505000000020004" pitchFamily="2" charset="0"/>
                          <a:ea typeface="+mn-ea"/>
                          <a:cs typeface="+mn-cs"/>
                        </a:rPr>
                        <a:t>tipu</a:t>
                      </a:r>
                      <a:r>
                        <a:rPr lang="en-ID" sz="1400" b="0" i="0" kern="1200" dirty="0">
                          <a:solidFill>
                            <a:schemeClr val="dk1"/>
                          </a:solidFill>
                          <a:effectLst/>
                          <a:latin typeface="Montserrat" panose="02000505000000020004" pitchFamily="2" charset="0"/>
                          <a:ea typeface="+mn-ea"/>
                          <a:cs typeface="+mn-cs"/>
                        </a:rPr>
                        <a:t>.</a:t>
                      </a:r>
                      <a:endParaRPr lang="en-US" sz="1400" dirty="0">
                        <a:latin typeface="Montserrat" panose="02000505000000020004" pitchFamily="2" charset="0"/>
                      </a:endParaRPr>
                    </a:p>
                  </a:txBody>
                  <a:tcPr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solidFill>
                      <a:schemeClr val="bg1"/>
                    </a:solidFill>
                  </a:tcPr>
                </a:tc>
                <a:extLst>
                  <a:ext uri="{0D108BD9-81ED-4DB2-BD59-A6C34878D82A}">
                    <a16:rowId xmlns="" xmlns:a16="http://schemas.microsoft.com/office/drawing/2014/main" val="2486266328"/>
                  </a:ext>
                </a:extLst>
              </a:tr>
            </a:tbl>
          </a:graphicData>
        </a:graphic>
      </p:graphicFrame>
      <p:pic>
        <p:nvPicPr>
          <p:cNvPr id="5" name="Content Placeholder 6">
            <a:extLst>
              <a:ext uri="{FF2B5EF4-FFF2-40B4-BE49-F238E27FC236}">
                <a16:creationId xmlns="" xmlns:a16="http://schemas.microsoft.com/office/drawing/2014/main" id="{BDE25974-4528-4A48-A36D-E6B9315D84EE}"/>
              </a:ext>
            </a:extLst>
          </p:cNvPr>
          <p:cNvPicPr>
            <a:picLocks noGrp="1" noChangeAspect="1"/>
          </p:cNvPicPr>
          <p:nvPr>
            <p:ph idx="1"/>
          </p:nvPr>
        </p:nvPicPr>
        <p:blipFill>
          <a:blip r:embed="rId2"/>
          <a:stretch>
            <a:fillRect/>
          </a:stretch>
        </p:blipFill>
        <p:spPr>
          <a:xfrm>
            <a:off x="2106784" y="525357"/>
            <a:ext cx="7953379" cy="1325563"/>
          </a:xfrm>
          <a:prstGeom prst="rect">
            <a:avLst/>
          </a:prstGeom>
        </p:spPr>
      </p:pic>
      <p:sp>
        <p:nvSpPr>
          <p:cNvPr id="6" name="Rectangle 5"/>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8" name="Picture 7"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6478082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sign&#10;&#10;Description automatically generated">
            <a:extLst>
              <a:ext uri="{FF2B5EF4-FFF2-40B4-BE49-F238E27FC236}">
                <a16:creationId xmlns="" xmlns:a16="http://schemas.microsoft.com/office/drawing/2014/main" id="{C5B94009-7987-4636-AA34-F2042D973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943906"/>
            <a:ext cx="5084298" cy="1785403"/>
          </a:xfrm>
          <a:prstGeom prst="rect">
            <a:avLst/>
          </a:prstGeom>
        </p:spPr>
      </p:pic>
      <p:sp>
        <p:nvSpPr>
          <p:cNvPr id="6" name="Title 1">
            <a:extLst>
              <a:ext uri="{FF2B5EF4-FFF2-40B4-BE49-F238E27FC236}">
                <a16:creationId xmlns="" xmlns:a16="http://schemas.microsoft.com/office/drawing/2014/main" id="{1BB968CC-BCB1-427D-AB34-30B8536553D9}"/>
              </a:ext>
            </a:extLst>
          </p:cNvPr>
          <p:cNvSpPr>
            <a:spLocks noGrp="1"/>
          </p:cNvSpPr>
          <p:nvPr>
            <p:ph type="title"/>
          </p:nvPr>
        </p:nvSpPr>
        <p:spPr>
          <a:xfrm>
            <a:off x="838200" y="618343"/>
            <a:ext cx="10515600" cy="1325563"/>
          </a:xfrm>
        </p:spPr>
        <p:txBody>
          <a:bodyPr>
            <a:normAutofit/>
          </a:bodyPr>
          <a:lstStyle/>
          <a:p>
            <a:r>
              <a:rPr lang="en-US" sz="3200" b="1" dirty="0">
                <a:solidFill>
                  <a:srgbClr val="FFC000"/>
                </a:solidFill>
                <a:latin typeface="Montserrat" panose="02000505000000020004" pitchFamily="2" charset="0"/>
              </a:rPr>
              <a:t>Practice: Pre-Processing Text Data Using R</a:t>
            </a:r>
          </a:p>
        </p:txBody>
      </p:sp>
      <p:sp>
        <p:nvSpPr>
          <p:cNvPr id="7" name="Content Placeholder 6">
            <a:extLst>
              <a:ext uri="{FF2B5EF4-FFF2-40B4-BE49-F238E27FC236}">
                <a16:creationId xmlns="" xmlns:a16="http://schemas.microsoft.com/office/drawing/2014/main" id="{ED6DC25D-08D5-49BE-8EFC-8BE81144E919}"/>
              </a:ext>
            </a:extLst>
          </p:cNvPr>
          <p:cNvSpPr>
            <a:spLocks noGrp="1"/>
          </p:cNvSpPr>
          <p:nvPr>
            <p:ph idx="1"/>
          </p:nvPr>
        </p:nvSpPr>
        <p:spPr>
          <a:xfrm>
            <a:off x="961180" y="4111625"/>
            <a:ext cx="7644618" cy="375969"/>
          </a:xfrm>
          <a:noFill/>
        </p:spPr>
        <p:txBody>
          <a:bodyPr>
            <a:normAutofit/>
          </a:bodyPr>
          <a:lstStyle/>
          <a:p>
            <a:pPr marL="0" indent="0">
              <a:buNone/>
            </a:pPr>
            <a:r>
              <a:rPr lang="en-US" sz="1800" dirty="0">
                <a:latin typeface="Montserrat" panose="02000505000000020004" pitchFamily="2" charset="0"/>
              </a:rPr>
              <a:t>Practice Link: </a:t>
            </a:r>
            <a:r>
              <a:rPr lang="en-ID" sz="1800" dirty="0">
                <a:latin typeface="Montserrat" panose="02000505000000020004" pitchFamily="2" charset="0"/>
                <a:hlinkClick r:id="rId3"/>
              </a:rPr>
              <a:t>https://</a:t>
            </a:r>
            <a:r>
              <a:rPr lang="en-ID" sz="1800" dirty="0" smtClean="0">
                <a:latin typeface="Montserrat" panose="02000505000000020004" pitchFamily="2" charset="0"/>
                <a:hlinkClick r:id="rId3"/>
              </a:rPr>
              <a:t>github.com/sma-workshop/r</a:t>
            </a:r>
            <a:r>
              <a:rPr lang="en-ID" sz="1800" dirty="0" smtClean="0">
                <a:latin typeface="Montserrat" panose="02000505000000020004" pitchFamily="2" charset="0"/>
              </a:rPr>
              <a:t> </a:t>
            </a:r>
            <a:endParaRPr lang="en-ID" sz="1800" dirty="0">
              <a:latin typeface="Montserrat" panose="02000505000000020004" pitchFamily="2" charset="0"/>
            </a:endParaRPr>
          </a:p>
        </p:txBody>
      </p:sp>
      <p:sp>
        <p:nvSpPr>
          <p:cNvPr id="8" name="Rectangle 7"/>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0436723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1310455" y="1292957"/>
            <a:ext cx="10515600" cy="888830"/>
          </a:xfrm>
        </p:spPr>
        <p:txBody>
          <a:bodyPr/>
          <a:lstStyle/>
          <a:p>
            <a:r>
              <a:rPr lang="en-US" b="1" dirty="0">
                <a:solidFill>
                  <a:schemeClr val="accent4"/>
                </a:solidFill>
                <a:latin typeface="Montserrat" panose="02000505000000020004" pitchFamily="2" charset="0"/>
              </a:rPr>
              <a:t>Learning Outline</a:t>
            </a:r>
            <a:endParaRPr lang="en-ID" b="1" dirty="0">
              <a:solidFill>
                <a:schemeClr val="accent4"/>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1310455" y="2380711"/>
            <a:ext cx="7644618" cy="2746375"/>
          </a:xfrm>
          <a:noFill/>
        </p:spPr>
        <p:txBody>
          <a:bodyPr>
            <a:normAutofit/>
          </a:bodyPr>
          <a:lstStyle/>
          <a:p>
            <a:r>
              <a:rPr lang="en-US" sz="1800" dirty="0">
                <a:latin typeface="Montserrat" panose="02000505000000020004" pitchFamily="2" charset="0"/>
              </a:rPr>
              <a:t>Introduction to Text Mining</a:t>
            </a:r>
          </a:p>
          <a:p>
            <a:r>
              <a:rPr lang="en-US" sz="1800" dirty="0">
                <a:latin typeface="Montserrat" panose="02000505000000020004" pitchFamily="2" charset="0"/>
              </a:rPr>
              <a:t>Text Preprocessing</a:t>
            </a:r>
          </a:p>
          <a:p>
            <a:r>
              <a:rPr lang="en-US" sz="2400" b="1" dirty="0">
                <a:solidFill>
                  <a:srgbClr val="37A39B"/>
                </a:solidFill>
                <a:latin typeface="Montserrat" panose="02000505000000020004" pitchFamily="2" charset="0"/>
              </a:rPr>
              <a:t>Text Classification: Sentiment Analysis</a:t>
            </a:r>
          </a:p>
          <a:p>
            <a:r>
              <a:rPr lang="en-US" sz="1800" dirty="0">
                <a:latin typeface="Montserrat" panose="02000505000000020004" pitchFamily="2" charset="0"/>
              </a:rPr>
              <a:t>Topic Modelling</a:t>
            </a:r>
          </a:p>
          <a:p>
            <a:r>
              <a:rPr lang="en-US" sz="1800" dirty="0">
                <a:latin typeface="Montserrat" panose="02000505000000020004" pitchFamily="2" charset="0"/>
              </a:rPr>
              <a:t>Text Network Analysis</a:t>
            </a:r>
          </a:p>
        </p:txBody>
      </p:sp>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1487452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7A39B"/>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585788" y="931727"/>
            <a:ext cx="10865984" cy="888830"/>
          </a:xfrm>
        </p:spPr>
        <p:txBody>
          <a:bodyPr>
            <a:noAutofit/>
          </a:bodyPr>
          <a:lstStyle/>
          <a:p>
            <a:pPr algn="ctr"/>
            <a:r>
              <a:rPr lang="en-US" sz="5400" dirty="0">
                <a:solidFill>
                  <a:schemeClr val="bg1"/>
                </a:solidFill>
                <a:latin typeface="Montserrat" panose="02000505000000020004" pitchFamily="2" charset="0"/>
              </a:rPr>
              <a:t>Muhammad</a:t>
            </a:r>
            <a:r>
              <a:rPr lang="en-US" sz="5400" b="1" dirty="0">
                <a:solidFill>
                  <a:schemeClr val="bg1"/>
                </a:solidFill>
                <a:latin typeface="Montserrat" panose="02000505000000020004" pitchFamily="2" charset="0"/>
              </a:rPr>
              <a:t> </a:t>
            </a:r>
            <a:r>
              <a:rPr lang="en-US" sz="5400" b="1" dirty="0" err="1">
                <a:solidFill>
                  <a:schemeClr val="bg1"/>
                </a:solidFill>
                <a:latin typeface="Montserrat" panose="02000505000000020004" pitchFamily="2" charset="0"/>
              </a:rPr>
              <a:t>Rizqy</a:t>
            </a:r>
            <a:r>
              <a:rPr lang="en-US" sz="5400" b="1" dirty="0">
                <a:solidFill>
                  <a:schemeClr val="bg1"/>
                </a:solidFill>
                <a:latin typeface="Montserrat" panose="02000505000000020004" pitchFamily="2" charset="0"/>
              </a:rPr>
              <a:t> </a:t>
            </a:r>
            <a:r>
              <a:rPr lang="en-US" sz="5400" dirty="0" err="1">
                <a:solidFill>
                  <a:schemeClr val="bg1"/>
                </a:solidFill>
                <a:latin typeface="Montserrat" panose="02000505000000020004" pitchFamily="2" charset="0"/>
              </a:rPr>
              <a:t>Dwi</a:t>
            </a:r>
            <a:r>
              <a:rPr lang="en-US" sz="5400" dirty="0">
                <a:solidFill>
                  <a:schemeClr val="bg1"/>
                </a:solidFill>
                <a:latin typeface="Montserrat" panose="02000505000000020004" pitchFamily="2" charset="0"/>
              </a:rPr>
              <a:t> Putra</a:t>
            </a: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4286523" y="2490144"/>
            <a:ext cx="7930529" cy="3384739"/>
          </a:xfrm>
          <a:noFill/>
        </p:spPr>
        <p:txBody>
          <a:bodyPr>
            <a:normAutofit/>
          </a:bodyPr>
          <a:lstStyle/>
          <a:p>
            <a:pPr>
              <a:lnSpc>
                <a:spcPct val="110000"/>
              </a:lnSpc>
            </a:pPr>
            <a:r>
              <a:rPr lang="en-US" sz="1600" dirty="0">
                <a:solidFill>
                  <a:schemeClr val="bg1"/>
                </a:solidFill>
                <a:latin typeface="Montserrat" panose="02000505000000020004" pitchFamily="2" charset="0"/>
              </a:rPr>
              <a:t>Product Development at Digital Business Ecosystem Research Center</a:t>
            </a:r>
          </a:p>
          <a:p>
            <a:pPr>
              <a:lnSpc>
                <a:spcPct val="110000"/>
              </a:lnSpc>
            </a:pPr>
            <a:r>
              <a:rPr lang="en-ID" sz="1600" dirty="0">
                <a:solidFill>
                  <a:schemeClr val="bg1"/>
                </a:solidFill>
                <a:latin typeface="Montserrat" panose="02000505000000020004" pitchFamily="2" charset="0"/>
              </a:rPr>
              <a:t>Researcher at Social Computing &amp; Big Data Laboratory</a:t>
            </a:r>
          </a:p>
          <a:p>
            <a:pPr>
              <a:lnSpc>
                <a:spcPct val="110000"/>
              </a:lnSpc>
            </a:pPr>
            <a:r>
              <a:rPr lang="en-US" sz="1600" dirty="0">
                <a:solidFill>
                  <a:schemeClr val="bg1"/>
                </a:solidFill>
                <a:latin typeface="Montserrat" panose="02000505000000020004" pitchFamily="2" charset="0"/>
              </a:rPr>
              <a:t>International Big Data Analyst Certification Assistant</a:t>
            </a:r>
            <a:endParaRPr lang="en-ID" sz="1600" dirty="0">
              <a:solidFill>
                <a:schemeClr val="bg1"/>
              </a:solidFill>
              <a:latin typeface="Montserrat" panose="02000505000000020004" pitchFamily="2" charset="0"/>
            </a:endParaRPr>
          </a:p>
          <a:p>
            <a:pPr>
              <a:lnSpc>
                <a:spcPct val="110000"/>
              </a:lnSpc>
            </a:pPr>
            <a:r>
              <a:rPr lang="en-ID" sz="1600" dirty="0">
                <a:solidFill>
                  <a:schemeClr val="bg1"/>
                </a:solidFill>
                <a:latin typeface="Montserrat" panose="02000505000000020004" pitchFamily="2" charset="0"/>
              </a:rPr>
              <a:t>Bachelor of Management, Telkom University</a:t>
            </a:r>
          </a:p>
          <a:p>
            <a:pPr>
              <a:lnSpc>
                <a:spcPct val="110000"/>
              </a:lnSpc>
            </a:pPr>
            <a:r>
              <a:rPr lang="en-ID" sz="1600" dirty="0">
                <a:solidFill>
                  <a:schemeClr val="bg1"/>
                </a:solidFill>
                <a:latin typeface="Montserrat" panose="02000505000000020004" pitchFamily="2" charset="0"/>
              </a:rPr>
              <a:t>Master of Management, Telkom University</a:t>
            </a:r>
          </a:p>
          <a:p>
            <a:pPr>
              <a:lnSpc>
                <a:spcPct val="110000"/>
              </a:lnSpc>
            </a:pPr>
            <a:endParaRPr lang="en-ID" sz="1600" dirty="0">
              <a:solidFill>
                <a:schemeClr val="bg1"/>
              </a:solidFill>
              <a:latin typeface="Montserrat" panose="02000505000000020004" pitchFamily="2" charset="0"/>
            </a:endParaRPr>
          </a:p>
          <a:p>
            <a:pPr marL="0" indent="0">
              <a:lnSpc>
                <a:spcPct val="110000"/>
              </a:lnSpc>
              <a:buNone/>
            </a:pPr>
            <a:endParaRPr lang="en-US" sz="1100" i="1" dirty="0">
              <a:solidFill>
                <a:schemeClr val="bg1"/>
              </a:solidFill>
              <a:latin typeface="Montserrat" panose="02000505000000020004" pitchFamily="2" charset="0"/>
            </a:endParaRPr>
          </a:p>
          <a:p>
            <a:pPr marL="0" indent="0">
              <a:lnSpc>
                <a:spcPct val="110000"/>
              </a:lnSpc>
              <a:buNone/>
            </a:pPr>
            <a:endParaRPr lang="en-ID" sz="1600" dirty="0">
              <a:solidFill>
                <a:schemeClr val="bg1"/>
              </a:solidFill>
              <a:latin typeface="Montserrat" panose="02000505000000020004" pitchFamily="2" charset="0"/>
            </a:endParaRPr>
          </a:p>
        </p:txBody>
      </p:sp>
      <p:sp>
        <p:nvSpPr>
          <p:cNvPr id="5" name="Content Placeholder 6">
            <a:extLst>
              <a:ext uri="{FF2B5EF4-FFF2-40B4-BE49-F238E27FC236}">
                <a16:creationId xmlns="" xmlns:a16="http://schemas.microsoft.com/office/drawing/2014/main" id="{E8A6C5D6-AE3A-4E0E-94D2-D54C1CD3DD74}"/>
              </a:ext>
            </a:extLst>
          </p:cNvPr>
          <p:cNvSpPr txBox="1">
            <a:spLocks/>
          </p:cNvSpPr>
          <p:nvPr/>
        </p:nvSpPr>
        <p:spPr>
          <a:xfrm>
            <a:off x="4529471" y="4654180"/>
            <a:ext cx="5153905" cy="770647"/>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b="1" dirty="0">
                <a:solidFill>
                  <a:schemeClr val="bg1"/>
                </a:solidFill>
                <a:latin typeface="Montserrat" panose="02000505000000020004" pitchFamily="2" charset="0"/>
              </a:rPr>
              <a:t>Email	: </a:t>
            </a:r>
            <a:r>
              <a:rPr lang="id-ID" sz="1400" b="1" dirty="0">
                <a:solidFill>
                  <a:schemeClr val="bg1"/>
                </a:solidFill>
                <a:latin typeface="Montserrat" panose="02000505000000020004" pitchFamily="2" charset="0"/>
              </a:rPr>
              <a:t>rizqydwip</a:t>
            </a:r>
            <a:r>
              <a:rPr lang="en-US" sz="1400" b="1" dirty="0">
                <a:solidFill>
                  <a:schemeClr val="bg1"/>
                </a:solidFill>
                <a:latin typeface="Montserrat" panose="02000505000000020004" pitchFamily="2" charset="0"/>
              </a:rPr>
              <a:t>@gmail.com</a:t>
            </a:r>
          </a:p>
          <a:p>
            <a:pPr marL="0" indent="0">
              <a:lnSpc>
                <a:spcPct val="100000"/>
              </a:lnSpc>
              <a:buNone/>
            </a:pPr>
            <a:r>
              <a:rPr lang="en-US" sz="1400" b="1" dirty="0">
                <a:solidFill>
                  <a:schemeClr val="bg1"/>
                </a:solidFill>
                <a:latin typeface="Montserrat" panose="02000505000000020004" pitchFamily="2" charset="0"/>
              </a:rPr>
              <a:t>Phone	: 08</a:t>
            </a:r>
            <a:r>
              <a:rPr lang="id-ID" sz="1400" b="1" dirty="0">
                <a:solidFill>
                  <a:schemeClr val="bg1"/>
                </a:solidFill>
                <a:latin typeface="Montserrat" panose="02000505000000020004" pitchFamily="2" charset="0"/>
              </a:rPr>
              <a:t>5861839096</a:t>
            </a:r>
            <a:endParaRPr lang="en-US" sz="1400" b="1" dirty="0">
              <a:solidFill>
                <a:schemeClr val="bg1"/>
              </a:solidFill>
              <a:latin typeface="Montserrat" panose="02000505000000020004" pitchFamily="2" charset="0"/>
            </a:endParaRPr>
          </a:p>
        </p:txBody>
      </p:sp>
      <p:pic>
        <p:nvPicPr>
          <p:cNvPr id="3" name="Picture 2">
            <a:extLst>
              <a:ext uri="{FF2B5EF4-FFF2-40B4-BE49-F238E27FC236}">
                <a16:creationId xmlns="" xmlns:a16="http://schemas.microsoft.com/office/drawing/2014/main" id="{51914655-6371-4DF3-B774-08683447C1C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260" r="17008"/>
          <a:stretch/>
        </p:blipFill>
        <p:spPr>
          <a:xfrm rot="21352687">
            <a:off x="968712" y="2441976"/>
            <a:ext cx="2970231" cy="2879827"/>
          </a:xfrm>
          <a:prstGeom prst="rect">
            <a:avLst/>
          </a:prstGeom>
          <a:solidFill>
            <a:srgbClr val="FFFFFF">
              <a:shade val="85000"/>
            </a:srgbClr>
          </a:solidFill>
          <a:ln w="88900" cap="sq">
            <a:solidFill>
              <a:srgbClr val="FFFFFF"/>
            </a:solidFill>
            <a:miter lim="800000"/>
          </a:ln>
          <a:effectLst>
            <a:innerShdw blurRad="63500" dist="50800" dir="13500000">
              <a:prstClr val="black">
                <a:alpha val="50000"/>
              </a:prstClr>
            </a:innerShdw>
          </a:effectLst>
          <a:scene3d>
            <a:camera prst="orthographicFront"/>
            <a:lightRig rig="twoPt" dir="t">
              <a:rot lat="0" lon="0" rev="7200000"/>
            </a:lightRig>
          </a:scene3d>
          <a:sp3d>
            <a:bevelT w="25400" h="19050"/>
            <a:contourClr>
              <a:srgbClr val="FFFFFF"/>
            </a:contourClr>
          </a:sp3d>
        </p:spPr>
      </p:pic>
      <p:pic>
        <p:nvPicPr>
          <p:cNvPr id="15" name="Picture 14"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6" name="Picture 15"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17860200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A415B0AB-1488-49A6-AF13-14258CEC7A66}"/>
              </a:ext>
            </a:extLst>
          </p:cNvPr>
          <p:cNvSpPr>
            <a:spLocks noGrp="1"/>
          </p:cNvSpPr>
          <p:nvPr>
            <p:ph type="title"/>
          </p:nvPr>
        </p:nvSpPr>
        <p:spPr/>
        <p:txBody>
          <a:bodyPr/>
          <a:lstStyle/>
          <a:p>
            <a:r>
              <a:rPr lang="en-US" b="1" dirty="0">
                <a:solidFill>
                  <a:srgbClr val="FFC000"/>
                </a:solidFill>
                <a:latin typeface="Montserrat" panose="02000505000000020004" pitchFamily="2" charset="0"/>
              </a:rPr>
              <a:t>Text Classification</a:t>
            </a:r>
            <a:endParaRPr lang="en-ID" b="1" dirty="0">
              <a:solidFill>
                <a:srgbClr val="FFC000"/>
              </a:solidFill>
              <a:latin typeface="Montserrat" panose="02000505000000020004" pitchFamily="2" charset="0"/>
            </a:endParaRPr>
          </a:p>
        </p:txBody>
      </p:sp>
      <p:sp>
        <p:nvSpPr>
          <p:cNvPr id="3" name="Content Placeholder 2">
            <a:extLst>
              <a:ext uri="{FF2B5EF4-FFF2-40B4-BE49-F238E27FC236}">
                <a16:creationId xmlns="" xmlns:a16="http://schemas.microsoft.com/office/drawing/2014/main" id="{DA16B8B6-B833-40F2-A966-38CAD8E32388}"/>
              </a:ext>
            </a:extLst>
          </p:cNvPr>
          <p:cNvSpPr>
            <a:spLocks noGrp="1"/>
          </p:cNvSpPr>
          <p:nvPr>
            <p:ph idx="1"/>
          </p:nvPr>
        </p:nvSpPr>
        <p:spPr>
          <a:xfrm>
            <a:off x="838200" y="1825625"/>
            <a:ext cx="9859027" cy="1733501"/>
          </a:xfrm>
        </p:spPr>
        <p:txBody>
          <a:bodyPr>
            <a:normAutofit fontScale="92500"/>
          </a:bodyPr>
          <a:lstStyle/>
          <a:p>
            <a:pPr marL="0" indent="0">
              <a:lnSpc>
                <a:spcPct val="150000"/>
              </a:lnSpc>
              <a:buNone/>
            </a:pPr>
            <a:r>
              <a:rPr lang="en-US" sz="2000" dirty="0">
                <a:latin typeface="Montserrat" panose="02000505000000020004" pitchFamily="2" charset="0"/>
              </a:rPr>
              <a:t>Text classification also known as text tagging or text categorization is the process of categorizing text into organized groups. Some of the most common examples and use cases for automatic text classification is </a:t>
            </a:r>
            <a:r>
              <a:rPr lang="en-US" sz="2000" b="1" dirty="0">
                <a:latin typeface="Montserrat" panose="02000505000000020004" pitchFamily="2" charset="0"/>
              </a:rPr>
              <a:t>Sentiment Analysis. </a:t>
            </a:r>
            <a:endParaRPr lang="en-ID" sz="2000" b="1" dirty="0">
              <a:latin typeface="Montserrat" panose="02000505000000020004" pitchFamily="2" charset="0"/>
            </a:endParaRPr>
          </a:p>
        </p:txBody>
      </p:sp>
      <p:sp>
        <p:nvSpPr>
          <p:cNvPr id="4" name="Rectangle 3"/>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6" name="Picture 5"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pic>
        <p:nvPicPr>
          <p:cNvPr id="8" name="Picture 2" descr="Gambar terkait">
            <a:extLst>
              <a:ext uri="{FF2B5EF4-FFF2-40B4-BE49-F238E27FC236}">
                <a16:creationId xmlns="" xmlns:a16="http://schemas.microsoft.com/office/drawing/2014/main" id="{99245E6B-B55C-4CB6-B8C6-793BC3E4E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6821" y="3586646"/>
            <a:ext cx="3105326" cy="20681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 xmlns:a16="http://schemas.microsoft.com/office/drawing/2014/main" id="{B9CE1E7F-8B1B-494D-AB88-5F44270989D5}"/>
              </a:ext>
            </a:extLst>
          </p:cNvPr>
          <p:cNvPicPr>
            <a:picLocks noChangeAspect="1"/>
          </p:cNvPicPr>
          <p:nvPr/>
        </p:nvPicPr>
        <p:blipFill>
          <a:blip r:embed="rId5"/>
          <a:stretch>
            <a:fillRect/>
          </a:stretch>
        </p:blipFill>
        <p:spPr>
          <a:xfrm>
            <a:off x="944027" y="3640712"/>
            <a:ext cx="5632137" cy="1905000"/>
          </a:xfrm>
          <a:prstGeom prst="rect">
            <a:avLst/>
          </a:prstGeom>
        </p:spPr>
      </p:pic>
    </p:spTree>
    <p:extLst>
      <p:ext uri="{BB962C8B-B14F-4D97-AF65-F5344CB8AC3E}">
        <p14:creationId xmlns:p14="http://schemas.microsoft.com/office/powerpoint/2010/main" val="33521058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54EA4FE-5B4D-4835-99B6-8F530A5EF31C}"/>
              </a:ext>
            </a:extLst>
          </p:cNvPr>
          <p:cNvSpPr>
            <a:spLocks noGrp="1"/>
          </p:cNvSpPr>
          <p:nvPr>
            <p:ph type="title"/>
          </p:nvPr>
        </p:nvSpPr>
        <p:spPr/>
        <p:txBody>
          <a:bodyPr/>
          <a:lstStyle/>
          <a:p>
            <a:r>
              <a:rPr lang="en-US" b="1" dirty="0">
                <a:solidFill>
                  <a:srgbClr val="FFC000"/>
                </a:solidFill>
                <a:latin typeface="Montserrat" panose="02000505000000020004" pitchFamily="2" charset="0"/>
              </a:rPr>
              <a:t>Create Sentiment Analysis Model</a:t>
            </a:r>
            <a:endParaRPr lang="en-ID" b="1" dirty="0">
              <a:solidFill>
                <a:srgbClr val="FFC000"/>
              </a:solidFill>
              <a:latin typeface="Montserrat" panose="02000505000000020004" pitchFamily="2" charset="0"/>
            </a:endParaRPr>
          </a:p>
        </p:txBody>
      </p:sp>
      <p:sp>
        <p:nvSpPr>
          <p:cNvPr id="3" name="Content Placeholder 2">
            <a:extLst>
              <a:ext uri="{FF2B5EF4-FFF2-40B4-BE49-F238E27FC236}">
                <a16:creationId xmlns="" xmlns:a16="http://schemas.microsoft.com/office/drawing/2014/main" id="{34B3BBC0-D3F6-4D48-B0AB-8C56A635C2F5}"/>
              </a:ext>
            </a:extLst>
          </p:cNvPr>
          <p:cNvSpPr>
            <a:spLocks noGrp="1"/>
          </p:cNvSpPr>
          <p:nvPr>
            <p:ph idx="1"/>
          </p:nvPr>
        </p:nvSpPr>
        <p:spPr>
          <a:xfrm>
            <a:off x="923312" y="1825625"/>
            <a:ext cx="10515600" cy="4351338"/>
          </a:xfrm>
        </p:spPr>
        <p:txBody>
          <a:bodyPr/>
          <a:lstStyle/>
          <a:p>
            <a:pPr marL="0" indent="0">
              <a:buNone/>
            </a:pPr>
            <a:r>
              <a:rPr lang="en-US" dirty="0"/>
              <a:t>It is using Machine Learning Principle</a:t>
            </a:r>
            <a:endParaRPr lang="en-ID" dirty="0"/>
          </a:p>
        </p:txBody>
      </p:sp>
      <p:sp>
        <p:nvSpPr>
          <p:cNvPr id="4" name="Rectangle 3"/>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6" name="Picture 5"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pic>
        <p:nvPicPr>
          <p:cNvPr id="8" name="Picture 7" descr="A screenshot of a cell phone&#10;&#10;Description automatically generated">
            <a:extLst>
              <a:ext uri="{FF2B5EF4-FFF2-40B4-BE49-F238E27FC236}">
                <a16:creationId xmlns="" xmlns:a16="http://schemas.microsoft.com/office/drawing/2014/main" id="{8FA297B2-9A07-4B28-A975-620134D1E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1011" y="2748897"/>
            <a:ext cx="4667901" cy="2855522"/>
          </a:xfrm>
          <a:prstGeom prst="rect">
            <a:avLst/>
          </a:prstGeom>
        </p:spPr>
      </p:pic>
      <p:pic>
        <p:nvPicPr>
          <p:cNvPr id="10" name="Picture 9" descr="A screenshot of a cell phone&#10;&#10;Description automatically generated">
            <a:extLst>
              <a:ext uri="{FF2B5EF4-FFF2-40B4-BE49-F238E27FC236}">
                <a16:creationId xmlns="" xmlns:a16="http://schemas.microsoft.com/office/drawing/2014/main" id="{9B57E603-0484-4799-824A-795292963F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545" y="2604259"/>
            <a:ext cx="2784707" cy="3144798"/>
          </a:xfrm>
          <a:prstGeom prst="rect">
            <a:avLst/>
          </a:prstGeom>
        </p:spPr>
      </p:pic>
      <p:sp>
        <p:nvSpPr>
          <p:cNvPr id="11" name="Arrow: Right 10">
            <a:extLst>
              <a:ext uri="{FF2B5EF4-FFF2-40B4-BE49-F238E27FC236}">
                <a16:creationId xmlns="" xmlns:a16="http://schemas.microsoft.com/office/drawing/2014/main" id="{B7FA6716-9307-40CA-8EA4-9E11836618A3}"/>
              </a:ext>
            </a:extLst>
          </p:cNvPr>
          <p:cNvSpPr/>
          <p:nvPr/>
        </p:nvSpPr>
        <p:spPr>
          <a:xfrm>
            <a:off x="3898604" y="3873647"/>
            <a:ext cx="458836" cy="4446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p>
        </p:txBody>
      </p:sp>
      <p:sp>
        <p:nvSpPr>
          <p:cNvPr id="12" name="Arrow: Right 11">
            <a:extLst>
              <a:ext uri="{FF2B5EF4-FFF2-40B4-BE49-F238E27FC236}">
                <a16:creationId xmlns="" xmlns:a16="http://schemas.microsoft.com/office/drawing/2014/main" id="{14F52D97-BB00-4E9A-9843-0D73BE1292F2}"/>
              </a:ext>
            </a:extLst>
          </p:cNvPr>
          <p:cNvSpPr/>
          <p:nvPr/>
        </p:nvSpPr>
        <p:spPr>
          <a:xfrm>
            <a:off x="6227063" y="3873647"/>
            <a:ext cx="458836" cy="4446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D"/>
          </a:p>
        </p:txBody>
      </p:sp>
      <p:sp>
        <p:nvSpPr>
          <p:cNvPr id="13" name="TextBox 12">
            <a:extLst>
              <a:ext uri="{FF2B5EF4-FFF2-40B4-BE49-F238E27FC236}">
                <a16:creationId xmlns="" xmlns:a16="http://schemas.microsoft.com/office/drawing/2014/main" id="{A51F721D-D1D8-4D66-9556-00F98AA17BC5}"/>
              </a:ext>
            </a:extLst>
          </p:cNvPr>
          <p:cNvSpPr txBox="1"/>
          <p:nvPr/>
        </p:nvSpPr>
        <p:spPr>
          <a:xfrm>
            <a:off x="4437968" y="3680478"/>
            <a:ext cx="1743144" cy="830997"/>
          </a:xfrm>
          <a:prstGeom prst="rect">
            <a:avLst/>
          </a:prstGeom>
          <a:solidFill>
            <a:schemeClr val="bg1">
              <a:lumMod val="85000"/>
            </a:schemeClr>
          </a:solidFill>
        </p:spPr>
        <p:txBody>
          <a:bodyPr wrap="square" rtlCol="0">
            <a:spAutoFit/>
          </a:bodyPr>
          <a:lstStyle/>
          <a:p>
            <a:pPr algn="ctr"/>
            <a:r>
              <a:rPr lang="en-US" sz="1600" dirty="0">
                <a:latin typeface="Montserrat" panose="02000505000000020004" pitchFamily="2" charset="0"/>
              </a:rPr>
              <a:t>Machine Learning Algorithm </a:t>
            </a:r>
            <a:endParaRPr lang="en-ID" sz="1600" dirty="0">
              <a:latin typeface="Montserrat" panose="02000505000000020004" pitchFamily="2" charset="0"/>
            </a:endParaRPr>
          </a:p>
        </p:txBody>
      </p:sp>
    </p:spTree>
    <p:extLst>
      <p:ext uri="{BB962C8B-B14F-4D97-AF65-F5344CB8AC3E}">
        <p14:creationId xmlns:p14="http://schemas.microsoft.com/office/powerpoint/2010/main" val="41779814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sign&#10;&#10;Description automatically generated">
            <a:extLst>
              <a:ext uri="{FF2B5EF4-FFF2-40B4-BE49-F238E27FC236}">
                <a16:creationId xmlns="" xmlns:a16="http://schemas.microsoft.com/office/drawing/2014/main" id="{C5B94009-7987-4636-AA34-F2042D973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943906"/>
            <a:ext cx="5084298" cy="1785403"/>
          </a:xfrm>
          <a:prstGeom prst="rect">
            <a:avLst/>
          </a:prstGeom>
        </p:spPr>
      </p:pic>
      <p:sp>
        <p:nvSpPr>
          <p:cNvPr id="6" name="Title 1">
            <a:extLst>
              <a:ext uri="{FF2B5EF4-FFF2-40B4-BE49-F238E27FC236}">
                <a16:creationId xmlns="" xmlns:a16="http://schemas.microsoft.com/office/drawing/2014/main" id="{1BB968CC-BCB1-427D-AB34-30B8536553D9}"/>
              </a:ext>
            </a:extLst>
          </p:cNvPr>
          <p:cNvSpPr>
            <a:spLocks noGrp="1"/>
          </p:cNvSpPr>
          <p:nvPr>
            <p:ph type="title"/>
          </p:nvPr>
        </p:nvSpPr>
        <p:spPr>
          <a:xfrm>
            <a:off x="838200" y="618343"/>
            <a:ext cx="10515600" cy="1325563"/>
          </a:xfrm>
        </p:spPr>
        <p:txBody>
          <a:bodyPr>
            <a:normAutofit/>
          </a:bodyPr>
          <a:lstStyle/>
          <a:p>
            <a:r>
              <a:rPr lang="en-US" sz="3200" b="1" dirty="0">
                <a:solidFill>
                  <a:srgbClr val="FFC000"/>
                </a:solidFill>
                <a:latin typeface="Montserrat" panose="02000505000000020004" pitchFamily="2" charset="0"/>
              </a:rPr>
              <a:t>Practice: Sentiment Analysis Using R</a:t>
            </a:r>
          </a:p>
        </p:txBody>
      </p:sp>
      <p:sp>
        <p:nvSpPr>
          <p:cNvPr id="7" name="Content Placeholder 6">
            <a:extLst>
              <a:ext uri="{FF2B5EF4-FFF2-40B4-BE49-F238E27FC236}">
                <a16:creationId xmlns="" xmlns:a16="http://schemas.microsoft.com/office/drawing/2014/main" id="{ED6DC25D-08D5-49BE-8EFC-8BE81144E919}"/>
              </a:ext>
            </a:extLst>
          </p:cNvPr>
          <p:cNvSpPr>
            <a:spLocks noGrp="1"/>
          </p:cNvSpPr>
          <p:nvPr>
            <p:ph idx="1"/>
          </p:nvPr>
        </p:nvSpPr>
        <p:spPr>
          <a:xfrm>
            <a:off x="961180" y="4111625"/>
            <a:ext cx="7644618" cy="375969"/>
          </a:xfrm>
          <a:noFill/>
        </p:spPr>
        <p:txBody>
          <a:bodyPr>
            <a:normAutofit/>
          </a:bodyPr>
          <a:lstStyle/>
          <a:p>
            <a:pPr marL="0" indent="0">
              <a:buNone/>
            </a:pPr>
            <a:r>
              <a:rPr lang="en-US" sz="1800" dirty="0">
                <a:latin typeface="Montserrat" panose="02000505000000020004" pitchFamily="2" charset="0"/>
              </a:rPr>
              <a:t>Practice Link: </a:t>
            </a:r>
            <a:r>
              <a:rPr lang="en-ID" sz="1800" dirty="0">
                <a:latin typeface="Montserrat" panose="02000505000000020004" pitchFamily="2" charset="0"/>
                <a:hlinkClick r:id="rId3"/>
              </a:rPr>
              <a:t>https://</a:t>
            </a:r>
            <a:r>
              <a:rPr lang="en-ID" sz="1800" dirty="0" smtClean="0">
                <a:latin typeface="Montserrat" panose="02000505000000020004" pitchFamily="2" charset="0"/>
                <a:hlinkClick r:id="rId3"/>
              </a:rPr>
              <a:t>github.com/sma-workshop/r</a:t>
            </a:r>
            <a:r>
              <a:rPr lang="en-ID" sz="1800" dirty="0" smtClean="0">
                <a:latin typeface="Montserrat" panose="02000505000000020004" pitchFamily="2" charset="0"/>
              </a:rPr>
              <a:t> </a:t>
            </a:r>
            <a:endParaRPr lang="en-ID" sz="1800" dirty="0">
              <a:latin typeface="Montserrat" panose="02000505000000020004" pitchFamily="2" charset="0"/>
            </a:endParaRPr>
          </a:p>
        </p:txBody>
      </p:sp>
      <p:sp>
        <p:nvSpPr>
          <p:cNvPr id="8" name="Rectangle 7"/>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2861130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1BB968CC-BCB1-427D-AB34-30B8536553D9}"/>
              </a:ext>
            </a:extLst>
          </p:cNvPr>
          <p:cNvSpPr>
            <a:spLocks noGrp="1"/>
          </p:cNvSpPr>
          <p:nvPr>
            <p:ph type="title"/>
          </p:nvPr>
        </p:nvSpPr>
        <p:spPr>
          <a:xfrm>
            <a:off x="838200" y="618343"/>
            <a:ext cx="10515600" cy="1325563"/>
          </a:xfrm>
        </p:spPr>
        <p:txBody>
          <a:bodyPr>
            <a:normAutofit/>
          </a:bodyPr>
          <a:lstStyle/>
          <a:p>
            <a:r>
              <a:rPr lang="en-US" sz="3200" b="1" dirty="0">
                <a:solidFill>
                  <a:srgbClr val="FFC000"/>
                </a:solidFill>
                <a:latin typeface="Montserrat" panose="02000505000000020004" pitchFamily="2" charset="0"/>
              </a:rPr>
              <a:t>Practice: Sentiment Analysis Using Python</a:t>
            </a:r>
          </a:p>
        </p:txBody>
      </p:sp>
      <p:sp>
        <p:nvSpPr>
          <p:cNvPr id="7" name="Content Placeholder 6">
            <a:extLst>
              <a:ext uri="{FF2B5EF4-FFF2-40B4-BE49-F238E27FC236}">
                <a16:creationId xmlns="" xmlns:a16="http://schemas.microsoft.com/office/drawing/2014/main" id="{ED6DC25D-08D5-49BE-8EFC-8BE81144E919}"/>
              </a:ext>
            </a:extLst>
          </p:cNvPr>
          <p:cNvSpPr>
            <a:spLocks noGrp="1"/>
          </p:cNvSpPr>
          <p:nvPr>
            <p:ph idx="1"/>
          </p:nvPr>
        </p:nvSpPr>
        <p:spPr>
          <a:xfrm>
            <a:off x="961180" y="4111625"/>
            <a:ext cx="7644618" cy="375969"/>
          </a:xfrm>
          <a:noFill/>
        </p:spPr>
        <p:txBody>
          <a:bodyPr>
            <a:normAutofit/>
          </a:bodyPr>
          <a:lstStyle/>
          <a:p>
            <a:pPr marL="0" indent="0">
              <a:buNone/>
            </a:pPr>
            <a:r>
              <a:rPr lang="en-US" sz="1800" dirty="0">
                <a:latin typeface="Montserrat" panose="02000505000000020004" pitchFamily="2" charset="0"/>
              </a:rPr>
              <a:t>Practice Link: </a:t>
            </a:r>
            <a:r>
              <a:rPr lang="en-ID" sz="1800" dirty="0">
                <a:latin typeface="Montserrat" panose="02000505000000020004" pitchFamily="2" charset="0"/>
                <a:hlinkClick r:id="rId2"/>
              </a:rPr>
              <a:t>https://</a:t>
            </a:r>
            <a:r>
              <a:rPr lang="en-ID" sz="1800" dirty="0" smtClean="0">
                <a:latin typeface="Montserrat" panose="02000505000000020004" pitchFamily="2" charset="0"/>
                <a:hlinkClick r:id="rId2"/>
              </a:rPr>
              <a:t>github.com/sma-workshop/python</a:t>
            </a:r>
            <a:r>
              <a:rPr lang="en-ID" sz="1800" dirty="0" smtClean="0">
                <a:latin typeface="Montserrat" panose="02000505000000020004" pitchFamily="2" charset="0"/>
              </a:rPr>
              <a:t> </a:t>
            </a:r>
            <a:endParaRPr lang="en-ID" sz="1800" dirty="0">
              <a:latin typeface="Montserrat" panose="02000505000000020004" pitchFamily="2" charset="0"/>
            </a:endParaRPr>
          </a:p>
        </p:txBody>
      </p:sp>
      <p:sp>
        <p:nvSpPr>
          <p:cNvPr id="8" name="Rectangle 7"/>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pic>
        <p:nvPicPr>
          <p:cNvPr id="12" name="Picture 11">
            <a:extLst>
              <a:ext uri="{FF2B5EF4-FFF2-40B4-BE49-F238E27FC236}">
                <a16:creationId xmlns="" xmlns:a16="http://schemas.microsoft.com/office/drawing/2014/main" id="{040A3F93-2BF7-478C-A759-14E9C3F7E0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537" y="2166574"/>
            <a:ext cx="4687964" cy="1325562"/>
          </a:xfrm>
          <a:prstGeom prst="rect">
            <a:avLst/>
          </a:prstGeom>
        </p:spPr>
      </p:pic>
      <p:pic>
        <p:nvPicPr>
          <p:cNvPr id="13" name="Picture 12">
            <a:extLst>
              <a:ext uri="{FF2B5EF4-FFF2-40B4-BE49-F238E27FC236}">
                <a16:creationId xmlns="" xmlns:a16="http://schemas.microsoft.com/office/drawing/2014/main" id="{9E03AC5F-DF1C-499A-9C8C-6512C11C51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8499" y="1747484"/>
            <a:ext cx="4180629" cy="1847881"/>
          </a:xfrm>
          <a:prstGeom prst="rect">
            <a:avLst/>
          </a:prstGeom>
        </p:spPr>
      </p:pic>
    </p:spTree>
    <p:extLst>
      <p:ext uri="{BB962C8B-B14F-4D97-AF65-F5344CB8AC3E}">
        <p14:creationId xmlns:p14="http://schemas.microsoft.com/office/powerpoint/2010/main" val="34238045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1310455" y="1292957"/>
            <a:ext cx="10515600" cy="888830"/>
          </a:xfrm>
        </p:spPr>
        <p:txBody>
          <a:bodyPr/>
          <a:lstStyle/>
          <a:p>
            <a:r>
              <a:rPr lang="en-US" b="1" dirty="0">
                <a:solidFill>
                  <a:schemeClr val="accent4"/>
                </a:solidFill>
                <a:latin typeface="Montserrat" panose="02000505000000020004" pitchFamily="2" charset="0"/>
              </a:rPr>
              <a:t>Learning Outline</a:t>
            </a:r>
            <a:endParaRPr lang="en-ID" b="1" dirty="0">
              <a:solidFill>
                <a:schemeClr val="accent4"/>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1310455" y="2380711"/>
            <a:ext cx="7644618" cy="2746375"/>
          </a:xfrm>
          <a:noFill/>
        </p:spPr>
        <p:txBody>
          <a:bodyPr>
            <a:normAutofit/>
          </a:bodyPr>
          <a:lstStyle/>
          <a:p>
            <a:r>
              <a:rPr lang="en-US" sz="1800" dirty="0">
                <a:latin typeface="Montserrat" panose="02000505000000020004" pitchFamily="2" charset="0"/>
              </a:rPr>
              <a:t>Introduction to Text Mining</a:t>
            </a:r>
          </a:p>
          <a:p>
            <a:r>
              <a:rPr lang="en-US" sz="1800" dirty="0">
                <a:latin typeface="Montserrat" panose="02000505000000020004" pitchFamily="2" charset="0"/>
              </a:rPr>
              <a:t>Text Preprocessing</a:t>
            </a:r>
          </a:p>
          <a:p>
            <a:r>
              <a:rPr lang="en-US" sz="1800" dirty="0">
                <a:latin typeface="Montserrat" panose="02000505000000020004" pitchFamily="2" charset="0"/>
              </a:rPr>
              <a:t>Text Classification: Sentiment Analysis</a:t>
            </a:r>
          </a:p>
          <a:p>
            <a:r>
              <a:rPr lang="en-US" sz="2400" b="1" dirty="0">
                <a:solidFill>
                  <a:srgbClr val="37A39B"/>
                </a:solidFill>
                <a:latin typeface="Montserrat" panose="02000505000000020004" pitchFamily="2" charset="0"/>
              </a:rPr>
              <a:t>Topic Modelling</a:t>
            </a:r>
            <a:endParaRPr lang="en-US" sz="1800" b="1" dirty="0">
              <a:solidFill>
                <a:srgbClr val="37A39B"/>
              </a:solidFill>
              <a:latin typeface="Montserrat" panose="02000505000000020004" pitchFamily="2" charset="0"/>
            </a:endParaRPr>
          </a:p>
          <a:p>
            <a:r>
              <a:rPr lang="en-US" sz="1800" dirty="0">
                <a:latin typeface="Montserrat" panose="02000505000000020004" pitchFamily="2" charset="0"/>
              </a:rPr>
              <a:t>Text Network Analysis</a:t>
            </a:r>
          </a:p>
          <a:p>
            <a:endParaRPr lang="en-US" sz="1800" dirty="0">
              <a:latin typeface="Montserrat" panose="02000505000000020004" pitchFamily="2" charset="0"/>
            </a:endParaRPr>
          </a:p>
        </p:txBody>
      </p:sp>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1967110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1B2E96CF-E9E1-4C0B-AA6A-36C3B6D164A9}"/>
              </a:ext>
            </a:extLst>
          </p:cNvPr>
          <p:cNvSpPr>
            <a:spLocks noGrp="1"/>
          </p:cNvSpPr>
          <p:nvPr>
            <p:ph type="title"/>
          </p:nvPr>
        </p:nvSpPr>
        <p:spPr/>
        <p:txBody>
          <a:bodyPr/>
          <a:lstStyle/>
          <a:p>
            <a:r>
              <a:rPr lang="en-US" b="1" dirty="0">
                <a:solidFill>
                  <a:srgbClr val="FFC000"/>
                </a:solidFill>
                <a:latin typeface="Montserrat" panose="02000505000000020004" pitchFamily="2" charset="0"/>
              </a:rPr>
              <a:t>Topic Modelling</a:t>
            </a:r>
            <a:endParaRPr lang="en-ID" b="1" dirty="0">
              <a:solidFill>
                <a:srgbClr val="FFC000"/>
              </a:solidFill>
              <a:latin typeface="Montserrat" panose="02000505000000020004" pitchFamily="2" charset="0"/>
            </a:endParaRPr>
          </a:p>
        </p:txBody>
      </p:sp>
      <p:sp>
        <p:nvSpPr>
          <p:cNvPr id="3" name="Content Placeholder 2">
            <a:extLst>
              <a:ext uri="{FF2B5EF4-FFF2-40B4-BE49-F238E27FC236}">
                <a16:creationId xmlns="" xmlns:a16="http://schemas.microsoft.com/office/drawing/2014/main" id="{26625CAC-DB23-40BF-97F8-D6D00830301D}"/>
              </a:ext>
            </a:extLst>
          </p:cNvPr>
          <p:cNvSpPr>
            <a:spLocks noGrp="1"/>
          </p:cNvSpPr>
          <p:nvPr>
            <p:ph idx="1"/>
          </p:nvPr>
        </p:nvSpPr>
        <p:spPr>
          <a:xfrm>
            <a:off x="963460" y="1808956"/>
            <a:ext cx="10515600" cy="4351338"/>
          </a:xfrm>
        </p:spPr>
        <p:txBody>
          <a:bodyPr>
            <a:normAutofit/>
          </a:bodyPr>
          <a:lstStyle/>
          <a:p>
            <a:r>
              <a:rPr lang="en-US" sz="2000" dirty="0">
                <a:latin typeface="Montserrat" panose="02000505000000020004" pitchFamily="2" charset="0"/>
                <a:cs typeface="Times New Roman" panose="02020603050405020304" pitchFamily="18" charset="0"/>
              </a:rPr>
              <a:t>Topic modeling is a type of statistical modeling for discovering the abstract “topics” that occur in a collection of documents.</a:t>
            </a:r>
            <a:r>
              <a:rPr lang="en-US" sz="1600" dirty="0">
                <a:latin typeface="Montserrat" panose="02000505000000020004" pitchFamily="2" charset="0"/>
                <a:cs typeface="Times New Roman" panose="02020603050405020304" pitchFamily="18" charset="0"/>
              </a:rPr>
              <a:t>.</a:t>
            </a:r>
          </a:p>
          <a:p>
            <a:r>
              <a:rPr lang="en-US" sz="2000" dirty="0">
                <a:latin typeface="Montserrat" panose="02000505000000020004" pitchFamily="2" charset="0"/>
                <a:cs typeface="Times New Roman" panose="02020603050405020304" pitchFamily="18" charset="0"/>
              </a:rPr>
              <a:t>LDA is easily the most popular (and typically most effective) topic modeling technique out there. </a:t>
            </a:r>
          </a:p>
          <a:p>
            <a:endParaRPr lang="en-ID" sz="2000" dirty="0">
              <a:latin typeface="Montserrat" panose="02000505000000020004" pitchFamily="2" charset="0"/>
            </a:endParaRPr>
          </a:p>
        </p:txBody>
      </p:sp>
      <p:sp>
        <p:nvSpPr>
          <p:cNvPr id="4" name="Rectangle 3"/>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6" name="Picture 5"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pic>
        <p:nvPicPr>
          <p:cNvPr id="7" name="Picture 6">
            <a:extLst>
              <a:ext uri="{FF2B5EF4-FFF2-40B4-BE49-F238E27FC236}">
                <a16:creationId xmlns="" xmlns:a16="http://schemas.microsoft.com/office/drawing/2014/main" id="{428A88CE-1EFB-469B-B662-F815E7F3E7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003" y="3562933"/>
            <a:ext cx="3967818" cy="19598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DD915E77-2C8D-4734-B2B3-EB14E5468F84}"/>
              </a:ext>
            </a:extLst>
          </p:cNvPr>
          <p:cNvPicPr>
            <a:picLocks noChangeAspect="1"/>
          </p:cNvPicPr>
          <p:nvPr/>
        </p:nvPicPr>
        <p:blipFill>
          <a:blip r:embed="rId5"/>
          <a:stretch>
            <a:fillRect/>
          </a:stretch>
        </p:blipFill>
        <p:spPr>
          <a:xfrm>
            <a:off x="5388571" y="3468689"/>
            <a:ext cx="5996207" cy="2054057"/>
          </a:xfrm>
          <a:prstGeom prst="rect">
            <a:avLst/>
          </a:prstGeom>
        </p:spPr>
      </p:pic>
    </p:spTree>
    <p:extLst>
      <p:ext uri="{BB962C8B-B14F-4D97-AF65-F5344CB8AC3E}">
        <p14:creationId xmlns:p14="http://schemas.microsoft.com/office/powerpoint/2010/main" val="20897867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1BB968CC-BCB1-427D-AB34-30B8536553D9}"/>
              </a:ext>
            </a:extLst>
          </p:cNvPr>
          <p:cNvSpPr>
            <a:spLocks noGrp="1"/>
          </p:cNvSpPr>
          <p:nvPr>
            <p:ph type="title"/>
          </p:nvPr>
        </p:nvSpPr>
        <p:spPr>
          <a:xfrm>
            <a:off x="838200" y="618343"/>
            <a:ext cx="10515600" cy="1325563"/>
          </a:xfrm>
        </p:spPr>
        <p:txBody>
          <a:bodyPr>
            <a:normAutofit/>
          </a:bodyPr>
          <a:lstStyle/>
          <a:p>
            <a:r>
              <a:rPr lang="en-US" sz="3200" b="1" dirty="0">
                <a:solidFill>
                  <a:srgbClr val="FFC000"/>
                </a:solidFill>
                <a:latin typeface="Montserrat" panose="02000505000000020004" pitchFamily="2" charset="0"/>
              </a:rPr>
              <a:t>Practice: LDA Topic Modelling Using Python</a:t>
            </a:r>
          </a:p>
        </p:txBody>
      </p:sp>
      <p:sp>
        <p:nvSpPr>
          <p:cNvPr id="7" name="Content Placeholder 6">
            <a:extLst>
              <a:ext uri="{FF2B5EF4-FFF2-40B4-BE49-F238E27FC236}">
                <a16:creationId xmlns="" xmlns:a16="http://schemas.microsoft.com/office/drawing/2014/main" id="{ED6DC25D-08D5-49BE-8EFC-8BE81144E919}"/>
              </a:ext>
            </a:extLst>
          </p:cNvPr>
          <p:cNvSpPr>
            <a:spLocks noGrp="1"/>
          </p:cNvSpPr>
          <p:nvPr>
            <p:ph idx="1"/>
          </p:nvPr>
        </p:nvSpPr>
        <p:spPr>
          <a:xfrm>
            <a:off x="961180" y="4111625"/>
            <a:ext cx="7644618" cy="375969"/>
          </a:xfrm>
          <a:noFill/>
        </p:spPr>
        <p:txBody>
          <a:bodyPr>
            <a:normAutofit/>
          </a:bodyPr>
          <a:lstStyle/>
          <a:p>
            <a:pPr marL="0" indent="0">
              <a:buNone/>
            </a:pPr>
            <a:r>
              <a:rPr lang="en-US" sz="1800" dirty="0">
                <a:latin typeface="Montserrat" panose="02000505000000020004" pitchFamily="2" charset="0"/>
              </a:rPr>
              <a:t>Practice Link: </a:t>
            </a:r>
            <a:r>
              <a:rPr lang="en-ID" sz="1800" dirty="0">
                <a:latin typeface="Montserrat" panose="02000505000000020004" pitchFamily="2" charset="0"/>
                <a:hlinkClick r:id="rId2"/>
              </a:rPr>
              <a:t>https://</a:t>
            </a:r>
            <a:r>
              <a:rPr lang="en-ID" sz="1800" dirty="0" smtClean="0">
                <a:latin typeface="Montserrat" panose="02000505000000020004" pitchFamily="2" charset="0"/>
                <a:hlinkClick r:id="rId2"/>
              </a:rPr>
              <a:t>github.com/sma-workshop/python</a:t>
            </a:r>
            <a:r>
              <a:rPr lang="en-ID" sz="1800" dirty="0" smtClean="0">
                <a:latin typeface="Montserrat" panose="02000505000000020004" pitchFamily="2" charset="0"/>
              </a:rPr>
              <a:t> </a:t>
            </a:r>
            <a:endParaRPr lang="en-ID" sz="1800" dirty="0">
              <a:latin typeface="Montserrat" panose="02000505000000020004" pitchFamily="2" charset="0"/>
            </a:endParaRPr>
          </a:p>
        </p:txBody>
      </p:sp>
      <p:sp>
        <p:nvSpPr>
          <p:cNvPr id="8" name="Rectangle 7"/>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pic>
        <p:nvPicPr>
          <p:cNvPr id="12" name="Picture 11">
            <a:extLst>
              <a:ext uri="{FF2B5EF4-FFF2-40B4-BE49-F238E27FC236}">
                <a16:creationId xmlns="" xmlns:a16="http://schemas.microsoft.com/office/drawing/2014/main" id="{040A3F93-2BF7-478C-A759-14E9C3F7E0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537" y="2166574"/>
            <a:ext cx="4687964" cy="1325562"/>
          </a:xfrm>
          <a:prstGeom prst="rect">
            <a:avLst/>
          </a:prstGeom>
        </p:spPr>
      </p:pic>
      <p:pic>
        <p:nvPicPr>
          <p:cNvPr id="13" name="Picture 12">
            <a:extLst>
              <a:ext uri="{FF2B5EF4-FFF2-40B4-BE49-F238E27FC236}">
                <a16:creationId xmlns="" xmlns:a16="http://schemas.microsoft.com/office/drawing/2014/main" id="{9E03AC5F-DF1C-499A-9C8C-6512C11C51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8499" y="1747484"/>
            <a:ext cx="4180629" cy="1847881"/>
          </a:xfrm>
          <a:prstGeom prst="rect">
            <a:avLst/>
          </a:prstGeom>
        </p:spPr>
      </p:pic>
    </p:spTree>
    <p:extLst>
      <p:ext uri="{BB962C8B-B14F-4D97-AF65-F5344CB8AC3E}">
        <p14:creationId xmlns:p14="http://schemas.microsoft.com/office/powerpoint/2010/main" val="38606467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sign&#10;&#10;Description automatically generated">
            <a:extLst>
              <a:ext uri="{FF2B5EF4-FFF2-40B4-BE49-F238E27FC236}">
                <a16:creationId xmlns="" xmlns:a16="http://schemas.microsoft.com/office/drawing/2014/main" id="{C5B94009-7987-4636-AA34-F2042D973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943906"/>
            <a:ext cx="5084298" cy="1785403"/>
          </a:xfrm>
          <a:prstGeom prst="rect">
            <a:avLst/>
          </a:prstGeom>
        </p:spPr>
      </p:pic>
      <p:sp>
        <p:nvSpPr>
          <p:cNvPr id="6" name="Title 1">
            <a:extLst>
              <a:ext uri="{FF2B5EF4-FFF2-40B4-BE49-F238E27FC236}">
                <a16:creationId xmlns="" xmlns:a16="http://schemas.microsoft.com/office/drawing/2014/main" id="{1BB968CC-BCB1-427D-AB34-30B8536553D9}"/>
              </a:ext>
            </a:extLst>
          </p:cNvPr>
          <p:cNvSpPr>
            <a:spLocks noGrp="1"/>
          </p:cNvSpPr>
          <p:nvPr>
            <p:ph type="title"/>
          </p:nvPr>
        </p:nvSpPr>
        <p:spPr>
          <a:xfrm>
            <a:off x="838200" y="618343"/>
            <a:ext cx="10515600" cy="1325563"/>
          </a:xfrm>
        </p:spPr>
        <p:txBody>
          <a:bodyPr>
            <a:normAutofit/>
          </a:bodyPr>
          <a:lstStyle/>
          <a:p>
            <a:r>
              <a:rPr lang="en-US" sz="3200" b="1" dirty="0">
                <a:solidFill>
                  <a:srgbClr val="FFC000"/>
                </a:solidFill>
                <a:latin typeface="Montserrat" panose="02000505000000020004" pitchFamily="2" charset="0"/>
              </a:rPr>
              <a:t>Practice: LDA Topic Modelling Using R</a:t>
            </a:r>
          </a:p>
        </p:txBody>
      </p:sp>
      <p:sp>
        <p:nvSpPr>
          <p:cNvPr id="7" name="Content Placeholder 6">
            <a:extLst>
              <a:ext uri="{FF2B5EF4-FFF2-40B4-BE49-F238E27FC236}">
                <a16:creationId xmlns="" xmlns:a16="http://schemas.microsoft.com/office/drawing/2014/main" id="{ED6DC25D-08D5-49BE-8EFC-8BE81144E919}"/>
              </a:ext>
            </a:extLst>
          </p:cNvPr>
          <p:cNvSpPr>
            <a:spLocks noGrp="1"/>
          </p:cNvSpPr>
          <p:nvPr>
            <p:ph idx="1"/>
          </p:nvPr>
        </p:nvSpPr>
        <p:spPr>
          <a:xfrm>
            <a:off x="961180" y="4111625"/>
            <a:ext cx="7644618" cy="375969"/>
          </a:xfrm>
          <a:noFill/>
        </p:spPr>
        <p:txBody>
          <a:bodyPr>
            <a:normAutofit/>
          </a:bodyPr>
          <a:lstStyle/>
          <a:p>
            <a:pPr marL="0" indent="0">
              <a:buNone/>
            </a:pPr>
            <a:r>
              <a:rPr lang="en-US" sz="1800" dirty="0">
                <a:latin typeface="Montserrat" panose="02000505000000020004" pitchFamily="2" charset="0"/>
              </a:rPr>
              <a:t>Practice Link: </a:t>
            </a:r>
            <a:r>
              <a:rPr lang="en-ID" sz="1800" dirty="0">
                <a:latin typeface="Montserrat" panose="02000505000000020004" pitchFamily="2" charset="0"/>
                <a:hlinkClick r:id="rId3"/>
              </a:rPr>
              <a:t>https://</a:t>
            </a:r>
            <a:r>
              <a:rPr lang="en-ID" sz="1800" dirty="0" smtClean="0">
                <a:latin typeface="Montserrat" panose="02000505000000020004" pitchFamily="2" charset="0"/>
                <a:hlinkClick r:id="rId3"/>
              </a:rPr>
              <a:t>github.com/sma-workshop/r</a:t>
            </a:r>
            <a:r>
              <a:rPr lang="en-ID" sz="1800" dirty="0" smtClean="0">
                <a:latin typeface="Montserrat" panose="02000505000000020004" pitchFamily="2" charset="0"/>
              </a:rPr>
              <a:t> </a:t>
            </a:r>
            <a:endParaRPr lang="en-ID" sz="1800" dirty="0">
              <a:latin typeface="Montserrat" panose="02000505000000020004" pitchFamily="2" charset="0"/>
            </a:endParaRPr>
          </a:p>
        </p:txBody>
      </p:sp>
      <p:sp>
        <p:nvSpPr>
          <p:cNvPr id="8" name="Rectangle 7"/>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9672893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1310455" y="1292957"/>
            <a:ext cx="10515600" cy="888830"/>
          </a:xfrm>
        </p:spPr>
        <p:txBody>
          <a:bodyPr/>
          <a:lstStyle/>
          <a:p>
            <a:r>
              <a:rPr lang="en-US" b="1" dirty="0">
                <a:solidFill>
                  <a:schemeClr val="accent4"/>
                </a:solidFill>
                <a:latin typeface="Montserrat" panose="02000505000000020004" pitchFamily="2" charset="0"/>
              </a:rPr>
              <a:t>Learning Outline</a:t>
            </a:r>
            <a:endParaRPr lang="en-ID" b="1" dirty="0">
              <a:solidFill>
                <a:schemeClr val="accent4"/>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1310455" y="2380711"/>
            <a:ext cx="7644618" cy="2746375"/>
          </a:xfrm>
          <a:noFill/>
        </p:spPr>
        <p:txBody>
          <a:bodyPr>
            <a:normAutofit/>
          </a:bodyPr>
          <a:lstStyle/>
          <a:p>
            <a:r>
              <a:rPr lang="en-US" sz="1800" dirty="0">
                <a:latin typeface="Montserrat" panose="02000505000000020004" pitchFamily="2" charset="0"/>
              </a:rPr>
              <a:t>Introduction to Text Mining</a:t>
            </a:r>
          </a:p>
          <a:p>
            <a:r>
              <a:rPr lang="en-US" sz="1800" dirty="0">
                <a:latin typeface="Montserrat" panose="02000505000000020004" pitchFamily="2" charset="0"/>
              </a:rPr>
              <a:t>Text Preprocessing</a:t>
            </a:r>
          </a:p>
          <a:p>
            <a:r>
              <a:rPr lang="en-US" sz="1800" dirty="0">
                <a:latin typeface="Montserrat" panose="02000505000000020004" pitchFamily="2" charset="0"/>
              </a:rPr>
              <a:t>Text Classification: Sentiment Analysis</a:t>
            </a:r>
          </a:p>
          <a:p>
            <a:r>
              <a:rPr lang="en-US" sz="1800" dirty="0">
                <a:latin typeface="Montserrat" panose="02000505000000020004" pitchFamily="2" charset="0"/>
              </a:rPr>
              <a:t>Topic Modelling</a:t>
            </a:r>
          </a:p>
          <a:p>
            <a:r>
              <a:rPr lang="en-US" sz="2400" b="1" dirty="0">
                <a:solidFill>
                  <a:srgbClr val="37A39B"/>
                </a:solidFill>
                <a:latin typeface="Montserrat" panose="02000505000000020004" pitchFamily="2" charset="0"/>
              </a:rPr>
              <a:t>Text Network Analysis</a:t>
            </a:r>
            <a:endParaRPr lang="en-US" sz="1800" b="1" dirty="0">
              <a:solidFill>
                <a:srgbClr val="37A39B"/>
              </a:solidFill>
              <a:latin typeface="Montserrat" panose="02000505000000020004" pitchFamily="2" charset="0"/>
            </a:endParaRPr>
          </a:p>
          <a:p>
            <a:endParaRPr lang="en-US" sz="1800" dirty="0">
              <a:latin typeface="Montserrat" panose="02000505000000020004" pitchFamily="2" charset="0"/>
            </a:endParaRPr>
          </a:p>
        </p:txBody>
      </p:sp>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3776571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sp>
        <p:nvSpPr>
          <p:cNvPr id="8" name="Rectangle 7"/>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1" name="Picture 10"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
        <p:nvSpPr>
          <p:cNvPr id="2" name="Rectangle 1"/>
          <p:cNvSpPr/>
          <p:nvPr/>
        </p:nvSpPr>
        <p:spPr>
          <a:xfrm>
            <a:off x="848465" y="2055162"/>
            <a:ext cx="7830207" cy="2964145"/>
          </a:xfrm>
          <a:prstGeom prst="rect">
            <a:avLst/>
          </a:prstGeom>
        </p:spPr>
        <p:txBody>
          <a:bodyPr wrap="square">
            <a:spAutoFit/>
          </a:bodyPr>
          <a:lstStyle/>
          <a:p>
            <a:pPr marL="285750" indent="-285750">
              <a:lnSpc>
                <a:spcPct val="150000"/>
              </a:lnSpc>
              <a:spcBef>
                <a:spcPts val="1200"/>
              </a:spcBef>
              <a:buFont typeface="Arial" panose="020B0604020202020204" pitchFamily="34" charset="0"/>
              <a:buChar char="•"/>
            </a:pPr>
            <a:r>
              <a:rPr lang="en-US" sz="2000" dirty="0">
                <a:solidFill>
                  <a:srgbClr val="37A39B"/>
                </a:solidFill>
                <a:latin typeface="Montserrat" panose="02000505000000020004" pitchFamily="2" charset="0"/>
                <a:ea typeface="Times New Roman" panose="02020603050405020304" pitchFamily="18" charset="0"/>
              </a:rPr>
              <a:t>The analysis of text describing various kinds of "computer support solution" that allows the analyst to "extract networks of concepts" from text</a:t>
            </a:r>
          </a:p>
          <a:p>
            <a:pPr marL="285750" indent="-285750">
              <a:lnSpc>
                <a:spcPct val="150000"/>
              </a:lnSpc>
              <a:spcBef>
                <a:spcPts val="1200"/>
              </a:spcBef>
              <a:buFont typeface="Arial" panose="020B0604020202020204" pitchFamily="34" charset="0"/>
              <a:buChar char="•"/>
            </a:pPr>
            <a:r>
              <a:rPr lang="en-US" sz="2000" dirty="0">
                <a:solidFill>
                  <a:srgbClr val="37A39B"/>
                </a:solidFill>
                <a:latin typeface="Montserrat" panose="02000505000000020004" pitchFamily="2" charset="0"/>
                <a:ea typeface="Times New Roman" panose="02020603050405020304" pitchFamily="18" charset="0"/>
              </a:rPr>
              <a:t>The assumption underlying the emergence text network is a relationship that is contained in every word so that it produces a pattern that can be analyzed</a:t>
            </a:r>
          </a:p>
        </p:txBody>
      </p:sp>
      <p:sp>
        <p:nvSpPr>
          <p:cNvPr id="12" name="Title 1">
            <a:extLst>
              <a:ext uri="{FF2B5EF4-FFF2-40B4-BE49-F238E27FC236}">
                <a16:creationId xmlns="" xmlns:a16="http://schemas.microsoft.com/office/drawing/2014/main" id="{1BB968CC-BCB1-427D-AB34-30B8536553D9}"/>
              </a:ext>
            </a:extLst>
          </p:cNvPr>
          <p:cNvSpPr>
            <a:spLocks noGrp="1"/>
          </p:cNvSpPr>
          <p:nvPr>
            <p:ph type="title"/>
          </p:nvPr>
        </p:nvSpPr>
        <p:spPr>
          <a:xfrm>
            <a:off x="838200" y="618343"/>
            <a:ext cx="10515600" cy="1325563"/>
          </a:xfrm>
        </p:spPr>
        <p:txBody>
          <a:bodyPr>
            <a:normAutofit/>
          </a:bodyPr>
          <a:lstStyle/>
          <a:p>
            <a:r>
              <a:rPr lang="en-US" altLang="en-US" sz="4000" b="1" dirty="0">
                <a:solidFill>
                  <a:schemeClr val="accent4"/>
                </a:solidFill>
                <a:latin typeface="Montserrat" panose="02000505000000020004" pitchFamily="2" charset="0"/>
              </a:rPr>
              <a:t>Text Network Analysis</a:t>
            </a:r>
            <a:endParaRPr lang="en-US" sz="4000" b="1" dirty="0">
              <a:solidFill>
                <a:schemeClr val="accent4"/>
              </a:solidFill>
              <a:latin typeface="Montserrat" panose="02000505000000020004" pitchFamily="2" charset="0"/>
            </a:endParaRPr>
          </a:p>
        </p:txBody>
      </p:sp>
    </p:spTree>
    <p:extLst>
      <p:ext uri="{BB962C8B-B14F-4D97-AF65-F5344CB8AC3E}">
        <p14:creationId xmlns:p14="http://schemas.microsoft.com/office/powerpoint/2010/main" val="3761182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CDD72C72-BF32-4A4A-AE46-97E594158D68}"/>
              </a:ext>
            </a:extLst>
          </p:cNvPr>
          <p:cNvSpPr>
            <a:spLocks noGrp="1"/>
          </p:cNvSpPr>
          <p:nvPr>
            <p:ph idx="1"/>
          </p:nvPr>
        </p:nvSpPr>
        <p:spPr>
          <a:xfrm>
            <a:off x="520466" y="2088140"/>
            <a:ext cx="8694971" cy="4351338"/>
          </a:xfrm>
        </p:spPr>
        <p:txBody>
          <a:bodyPr>
            <a:normAutofit/>
          </a:bodyPr>
          <a:lstStyle/>
          <a:p>
            <a:pPr>
              <a:lnSpc>
                <a:spcPct val="150000"/>
              </a:lnSpc>
            </a:pPr>
            <a:r>
              <a:rPr lang="en-US" sz="1600" dirty="0">
                <a:solidFill>
                  <a:srgbClr val="37A39B"/>
                </a:solidFill>
                <a:latin typeface="Montserrat" panose="02000505000000020004" pitchFamily="2" charset="0"/>
              </a:rPr>
              <a:t>Ontology Modelling Approach for Personality Measurement based on Social Media Activity</a:t>
            </a:r>
          </a:p>
          <a:p>
            <a:pPr>
              <a:lnSpc>
                <a:spcPct val="150000"/>
              </a:lnSpc>
            </a:pPr>
            <a:r>
              <a:rPr lang="en-US" sz="1600" dirty="0">
                <a:solidFill>
                  <a:srgbClr val="37A39B"/>
                </a:solidFill>
                <a:latin typeface="Montserrat" panose="02000505000000020004" pitchFamily="2" charset="0"/>
              </a:rPr>
              <a:t>Measuring Information Dissemination Mechanism on Retweet Network for Marketing Communication Effort</a:t>
            </a:r>
          </a:p>
          <a:p>
            <a:pPr>
              <a:lnSpc>
                <a:spcPct val="150000"/>
              </a:lnSpc>
            </a:pPr>
            <a:r>
              <a:rPr lang="en-US" sz="1600" dirty="0">
                <a:solidFill>
                  <a:srgbClr val="37A39B"/>
                </a:solidFill>
                <a:latin typeface="Montserrat" panose="02000505000000020004" pitchFamily="2" charset="0"/>
              </a:rPr>
              <a:t>Penentuan Top Brand Menggunakan Social Network Analysis pada E-Commerce Bukalapak dan Tokopedia</a:t>
            </a:r>
          </a:p>
          <a:p>
            <a:pPr>
              <a:lnSpc>
                <a:spcPct val="150000"/>
              </a:lnSpc>
            </a:pPr>
            <a:r>
              <a:rPr lang="en-US" sz="1600" dirty="0">
                <a:solidFill>
                  <a:srgbClr val="37A39B"/>
                </a:solidFill>
                <a:latin typeface="Montserrat" panose="02000505000000020004" pitchFamily="2" charset="0"/>
              </a:rPr>
              <a:t>Event Driven Motif Exploration of Dynamic Banking Transaction Network</a:t>
            </a:r>
            <a:endParaRPr lang="en-GB" sz="1600" dirty="0">
              <a:solidFill>
                <a:srgbClr val="37A39B"/>
              </a:solidFill>
              <a:latin typeface="Montserrat" panose="02000505000000020004" pitchFamily="2" charset="0"/>
            </a:endParaRPr>
          </a:p>
        </p:txBody>
      </p:sp>
      <p:sp>
        <p:nvSpPr>
          <p:cNvPr id="8" name="Title 5">
            <a:extLst>
              <a:ext uri="{FF2B5EF4-FFF2-40B4-BE49-F238E27FC236}">
                <a16:creationId xmlns="" xmlns:a16="http://schemas.microsoft.com/office/drawing/2014/main" id="{E699E870-CB73-4493-9DDE-25F0B6CC9015}"/>
              </a:ext>
            </a:extLst>
          </p:cNvPr>
          <p:cNvSpPr>
            <a:spLocks noGrp="1"/>
          </p:cNvSpPr>
          <p:nvPr>
            <p:ph type="title"/>
          </p:nvPr>
        </p:nvSpPr>
        <p:spPr>
          <a:xfrm>
            <a:off x="491891" y="703385"/>
            <a:ext cx="10885562" cy="1197431"/>
          </a:xfrm>
        </p:spPr>
        <p:txBody>
          <a:bodyPr>
            <a:normAutofit/>
          </a:bodyPr>
          <a:lstStyle/>
          <a:p>
            <a:r>
              <a:rPr lang="en-US" sz="5400" b="1" dirty="0">
                <a:solidFill>
                  <a:srgbClr val="37A39B"/>
                </a:solidFill>
                <a:latin typeface="Montserrat" panose="02000505000000020004" pitchFamily="2" charset="0"/>
              </a:rPr>
              <a:t>Research And Publication</a:t>
            </a:r>
            <a:endParaRPr lang="en-ID" sz="5400" b="1" dirty="0">
              <a:solidFill>
                <a:srgbClr val="37A39B"/>
              </a:solidFill>
              <a:latin typeface="Montserrat" panose="02000505000000020004" pitchFamily="2" charset="0"/>
            </a:endParaRPr>
          </a:p>
        </p:txBody>
      </p:sp>
      <p:pic>
        <p:nvPicPr>
          <p:cNvPr id="16" name="Picture 15"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7" name="Picture 16"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2166166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1BB968CC-BCB1-427D-AB34-30B8536553D9}"/>
              </a:ext>
            </a:extLst>
          </p:cNvPr>
          <p:cNvSpPr>
            <a:spLocks noGrp="1"/>
          </p:cNvSpPr>
          <p:nvPr>
            <p:ph type="title"/>
          </p:nvPr>
        </p:nvSpPr>
        <p:spPr>
          <a:xfrm>
            <a:off x="838200" y="618343"/>
            <a:ext cx="10515600" cy="1325563"/>
          </a:xfrm>
        </p:spPr>
        <p:txBody>
          <a:bodyPr>
            <a:normAutofit/>
          </a:bodyPr>
          <a:lstStyle/>
          <a:p>
            <a:r>
              <a:rPr lang="en-US" sz="3200" b="1" dirty="0" smtClean="0">
                <a:solidFill>
                  <a:srgbClr val="FFC000"/>
                </a:solidFill>
                <a:latin typeface="Montserrat" panose="02000505000000020004" pitchFamily="2" charset="0"/>
              </a:rPr>
              <a:t>Practice: Text Network Analysis</a:t>
            </a:r>
            <a:endParaRPr lang="en-US" sz="3200" b="1" dirty="0">
              <a:solidFill>
                <a:srgbClr val="FFC000"/>
              </a:solidFill>
              <a:latin typeface="Montserrat" panose="02000505000000020004" pitchFamily="2" charset="0"/>
            </a:endParaRPr>
          </a:p>
        </p:txBody>
      </p:sp>
      <p:pic>
        <p:nvPicPr>
          <p:cNvPr id="1026" name="Picture 2" descr="Image result for wordij"/>
          <p:cNvPicPr>
            <a:picLocks noChangeAspect="1" noChangeArrowheads="1"/>
          </p:cNvPicPr>
          <p:nvPr/>
        </p:nvPicPr>
        <p:blipFill rotWithShape="1">
          <a:blip r:embed="rId2">
            <a:extLst>
              <a:ext uri="{28A0092B-C50C-407E-A947-70E740481C1C}">
                <a14:useLocalDpi xmlns:a14="http://schemas.microsoft.com/office/drawing/2010/main" val="0"/>
              </a:ext>
            </a:extLst>
          </a:blip>
          <a:srcRect l="33722" t="37125" r="43162" b="52083"/>
          <a:stretch/>
        </p:blipFill>
        <p:spPr bwMode="auto">
          <a:xfrm>
            <a:off x="1064713" y="2956142"/>
            <a:ext cx="2254684" cy="7894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asil gambar untuk gephi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345" y="2482081"/>
            <a:ext cx="2855639" cy="285563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2" name="Picture 11"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48150608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ambar 9" descr="Sebuah gambar berisi teks&#10;&#10;Deskripsi dihasilkan secara otomatis">
            <a:extLst>
              <a:ext uri="{FF2B5EF4-FFF2-40B4-BE49-F238E27FC236}">
                <a16:creationId xmlns="" xmlns:a16="http://schemas.microsoft.com/office/drawing/2014/main" id="{5ADD29DC-D178-4047-AC04-D57E1EFE190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142" r="18671" b="39395"/>
          <a:stretch/>
        </p:blipFill>
        <p:spPr>
          <a:xfrm>
            <a:off x="5173980" y="1195910"/>
            <a:ext cx="1844040" cy="2384709"/>
          </a:xfrm>
          <a:prstGeom prst="rect">
            <a:avLst/>
          </a:prstGeom>
        </p:spPr>
      </p:pic>
      <p:sp>
        <p:nvSpPr>
          <p:cNvPr id="6" name="Title 5">
            <a:extLst>
              <a:ext uri="{FF2B5EF4-FFF2-40B4-BE49-F238E27FC236}">
                <a16:creationId xmlns="" xmlns:a16="http://schemas.microsoft.com/office/drawing/2014/main" id="{E699E870-CB73-4493-9DDE-25F0B6CC9015}"/>
              </a:ext>
            </a:extLst>
          </p:cNvPr>
          <p:cNvSpPr txBox="1">
            <a:spLocks/>
          </p:cNvSpPr>
          <p:nvPr/>
        </p:nvSpPr>
        <p:spPr>
          <a:xfrm>
            <a:off x="0" y="3840480"/>
            <a:ext cx="12192000" cy="15653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solidFill>
                  <a:schemeClr val="bg2">
                    <a:lumMod val="50000"/>
                  </a:schemeClr>
                </a:solidFill>
                <a:latin typeface="Montserrat" panose="02000505000000020004" pitchFamily="2" charset="0"/>
              </a:rPr>
              <a:t>See You Again at</a:t>
            </a:r>
            <a:r>
              <a:rPr lang="en-US" sz="6000" dirty="0" smtClean="0">
                <a:solidFill>
                  <a:schemeClr val="bg2">
                    <a:lumMod val="50000"/>
                  </a:schemeClr>
                </a:solidFill>
                <a:latin typeface="Montserrat" panose="02000505000000020004" pitchFamily="2" charset="0"/>
              </a:rPr>
              <a:t/>
            </a:r>
            <a:br>
              <a:rPr lang="en-US" sz="6000" dirty="0" smtClean="0">
                <a:solidFill>
                  <a:schemeClr val="bg2">
                    <a:lumMod val="50000"/>
                  </a:schemeClr>
                </a:solidFill>
                <a:latin typeface="Montserrat" panose="02000505000000020004" pitchFamily="2" charset="0"/>
              </a:rPr>
            </a:br>
            <a:r>
              <a:rPr lang="en-US" sz="7200" b="1" dirty="0" smtClean="0">
                <a:solidFill>
                  <a:srgbClr val="ED3237"/>
                </a:solidFill>
                <a:latin typeface="Montserrat" panose="02000505000000020004" pitchFamily="2" charset="0"/>
              </a:rPr>
              <a:t>Telkom University</a:t>
            </a:r>
            <a:endParaRPr lang="en-ID" sz="6000" b="1" dirty="0">
              <a:solidFill>
                <a:srgbClr val="ED3237"/>
              </a:solidFill>
              <a:latin typeface="Montserrat" panose="02000505000000020004" pitchFamily="2" charset="0"/>
            </a:endParaRPr>
          </a:p>
        </p:txBody>
      </p:sp>
    </p:spTree>
    <p:extLst>
      <p:ext uri="{BB962C8B-B14F-4D97-AF65-F5344CB8AC3E}">
        <p14:creationId xmlns:p14="http://schemas.microsoft.com/office/powerpoint/2010/main" val="33948814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68160"/>
          </a:xfrm>
          <a:prstGeom prst="rect">
            <a:avLst/>
          </a:prstGeom>
        </p:spPr>
      </p:pic>
    </p:spTree>
    <p:extLst>
      <p:ext uri="{BB962C8B-B14F-4D97-AF65-F5344CB8AC3E}">
        <p14:creationId xmlns:p14="http://schemas.microsoft.com/office/powerpoint/2010/main" val="1433058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 xmlns:a16="http://schemas.microsoft.com/office/drawing/2014/main" id="{91FC1741-D585-49FC-B619-19FACCEE9C9D}"/>
              </a:ext>
            </a:extLst>
          </p:cNvPr>
          <p:cNvSpPr/>
          <p:nvPr/>
        </p:nvSpPr>
        <p:spPr>
          <a:xfrm>
            <a:off x="745180" y="744719"/>
            <a:ext cx="10512454" cy="954107"/>
          </a:xfrm>
          <a:prstGeom prst="rect">
            <a:avLst/>
          </a:prstGeom>
        </p:spPr>
        <p:txBody>
          <a:bodyPr wrap="square">
            <a:spAutoFit/>
          </a:bodyPr>
          <a:lstStyle/>
          <a:p>
            <a:pPr algn="ctr"/>
            <a:r>
              <a:rPr lang="en-US" sz="2800" b="1" dirty="0">
                <a:solidFill>
                  <a:srgbClr val="FFC000"/>
                </a:solidFill>
                <a:latin typeface="Montserrat" panose="02000505000000020004" pitchFamily="2" charset="0"/>
              </a:rPr>
              <a:t>Ontology Modelling Approach for Personality Measurement based on Social Media Activity</a:t>
            </a:r>
          </a:p>
        </p:txBody>
      </p:sp>
      <p:graphicFrame>
        <p:nvGraphicFramePr>
          <p:cNvPr id="44" name="Diagram 43">
            <a:extLst>
              <a:ext uri="{FF2B5EF4-FFF2-40B4-BE49-F238E27FC236}">
                <a16:creationId xmlns="" xmlns:a16="http://schemas.microsoft.com/office/drawing/2014/main" id="{1317BB6A-89C2-4202-BB74-3A073E981444}"/>
              </a:ext>
            </a:extLst>
          </p:cNvPr>
          <p:cNvGraphicFramePr/>
          <p:nvPr>
            <p:extLst>
              <p:ext uri="{D42A27DB-BD31-4B8C-83A1-F6EECF244321}">
                <p14:modId xmlns:p14="http://schemas.microsoft.com/office/powerpoint/2010/main" val="722560986"/>
              </p:ext>
            </p:extLst>
          </p:nvPr>
        </p:nvGraphicFramePr>
        <p:xfrm>
          <a:off x="532507" y="2538012"/>
          <a:ext cx="5534585" cy="3068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5" name="Picture 44" descr="Description: D:\300dpi insyallah\jokoanwar.jpg">
            <a:extLst>
              <a:ext uri="{FF2B5EF4-FFF2-40B4-BE49-F238E27FC236}">
                <a16:creationId xmlns="" xmlns:a16="http://schemas.microsoft.com/office/drawing/2014/main" id="{B3AF1D2F-B9E2-4F95-B3BE-1F39CFB44DA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2402" b="6326"/>
          <a:stretch/>
        </p:blipFill>
        <p:spPr bwMode="auto">
          <a:xfrm>
            <a:off x="6351496" y="2403551"/>
            <a:ext cx="5129379" cy="3117159"/>
          </a:xfrm>
          <a:prstGeom prst="rect">
            <a:avLst/>
          </a:prstGeom>
          <a:noFill/>
          <a:ln>
            <a:noFill/>
          </a:ln>
          <a:extLst>
            <a:ext uri="{53640926-AAD7-44D8-BBD7-CCE9431645EC}">
              <a14:shadowObscured xmlns:a14="http://schemas.microsoft.com/office/drawing/2010/main"/>
            </a:ext>
          </a:extLst>
        </p:spPr>
      </p:pic>
      <p:sp>
        <p:nvSpPr>
          <p:cNvPr id="10" name="Rectangle 9"/>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2" name="Picture 11"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463370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1467617" y="1592995"/>
            <a:ext cx="10515600" cy="888830"/>
          </a:xfrm>
        </p:spPr>
        <p:txBody>
          <a:bodyPr/>
          <a:lstStyle/>
          <a:p>
            <a:r>
              <a:rPr lang="en-US" b="1" dirty="0">
                <a:solidFill>
                  <a:srgbClr val="FFC000"/>
                </a:solidFill>
                <a:latin typeface="Montserrat" panose="02000505000000020004" pitchFamily="2" charset="0"/>
              </a:rPr>
              <a:t>Learning Outline</a:t>
            </a:r>
            <a:endParaRPr lang="en-ID" b="1" dirty="0">
              <a:solidFill>
                <a:srgbClr val="FFC000"/>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1467617" y="2680749"/>
            <a:ext cx="7644618" cy="2746375"/>
          </a:xfrm>
          <a:noFill/>
        </p:spPr>
        <p:txBody>
          <a:bodyPr>
            <a:normAutofit/>
          </a:bodyPr>
          <a:lstStyle/>
          <a:p>
            <a:r>
              <a:rPr lang="id-ID" sz="2400" b="1" dirty="0">
                <a:solidFill>
                  <a:srgbClr val="37A39B"/>
                </a:solidFill>
                <a:latin typeface="Montserrat" panose="02000505000000020004" pitchFamily="2" charset="0"/>
              </a:rPr>
              <a:t>Social Media Analytic Definition</a:t>
            </a:r>
            <a:endParaRPr lang="en-ID" sz="2400" b="1" dirty="0">
              <a:solidFill>
                <a:srgbClr val="37A39B"/>
              </a:solidFill>
              <a:latin typeface="Montserrat" panose="02000505000000020004" pitchFamily="2" charset="0"/>
            </a:endParaRPr>
          </a:p>
          <a:p>
            <a:r>
              <a:rPr lang="en-US" sz="1800" dirty="0">
                <a:latin typeface="Montserrat" panose="02000505000000020004" pitchFamily="2" charset="0"/>
              </a:rPr>
              <a:t>Background</a:t>
            </a:r>
          </a:p>
          <a:p>
            <a:r>
              <a:rPr lang="id-ID" sz="1800" dirty="0">
                <a:latin typeface="Montserrat" panose="02000505000000020004" pitchFamily="2" charset="0"/>
              </a:rPr>
              <a:t>The Benefits of Social Media Analytic</a:t>
            </a:r>
            <a:endParaRPr lang="en-ID" sz="1800" dirty="0">
              <a:latin typeface="Montserrat" panose="02000505000000020004" pitchFamily="2" charset="0"/>
            </a:endParaRPr>
          </a:p>
          <a:p>
            <a:r>
              <a:rPr lang="id-ID" sz="1800" dirty="0">
                <a:latin typeface="Montserrat" panose="02000505000000020004" pitchFamily="2" charset="0"/>
              </a:rPr>
              <a:t>Challenges and Opportunity</a:t>
            </a:r>
            <a:endParaRPr lang="en-ID" sz="1800" dirty="0">
              <a:latin typeface="Montserrat" panose="02000505000000020004" pitchFamily="2" charset="0"/>
            </a:endParaRPr>
          </a:p>
          <a:p>
            <a:r>
              <a:rPr lang="id-ID" sz="1800" dirty="0">
                <a:latin typeface="Montserrat" panose="02000505000000020004" pitchFamily="2" charset="0"/>
              </a:rPr>
              <a:t>Understanding Data</a:t>
            </a:r>
          </a:p>
          <a:p>
            <a:r>
              <a:rPr lang="id-ID" sz="1800" dirty="0">
                <a:latin typeface="Montserrat" panose="02000505000000020004" pitchFamily="2" charset="0"/>
              </a:rPr>
              <a:t>Social Media Analytic Workflow</a:t>
            </a:r>
            <a:endParaRPr lang="en-ID" sz="1800" dirty="0">
              <a:latin typeface="Montserrat" panose="02000505000000020004" pitchFamily="2" charset="0"/>
            </a:endParaRPr>
          </a:p>
          <a:p>
            <a:r>
              <a:rPr lang="id-ID" sz="1800" dirty="0">
                <a:latin typeface="Montserrat" panose="02000505000000020004" pitchFamily="2" charset="0"/>
              </a:rPr>
              <a:t>Social Media Analytic Implementation</a:t>
            </a:r>
            <a:endParaRPr lang="en-ID" sz="1400" dirty="0">
              <a:latin typeface="Montserrat" panose="02000505000000020004" pitchFamily="2" charset="0"/>
            </a:endParaRPr>
          </a:p>
          <a:p>
            <a:endParaRPr lang="en-ID" sz="1800" dirty="0">
              <a:latin typeface="Montserrat" panose="02000505000000020004" pitchFamily="2" charset="0"/>
            </a:endParaRPr>
          </a:p>
          <a:p>
            <a:endParaRPr lang="en-ID" sz="1800" dirty="0">
              <a:latin typeface="Montserrat" panose="02000505000000020004" pitchFamily="2" charset="0"/>
            </a:endParaRPr>
          </a:p>
        </p:txBody>
      </p:sp>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893863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sp>
        <p:nvSpPr>
          <p:cNvPr id="9" name="Title 1"/>
          <p:cNvSpPr txBox="1">
            <a:spLocks/>
          </p:cNvSpPr>
          <p:nvPr/>
        </p:nvSpPr>
        <p:spPr>
          <a:xfrm>
            <a:off x="589611" y="1131661"/>
            <a:ext cx="9292345" cy="1345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altLang="en-US" sz="4000" b="1" dirty="0">
                <a:solidFill>
                  <a:schemeClr val="accent4"/>
                </a:solidFill>
                <a:latin typeface="Montserrat" panose="02000505000000020004" pitchFamily="2" charset="0"/>
              </a:rPr>
              <a:t>Social Media Analytic Definition</a:t>
            </a:r>
            <a:endParaRPr lang="en-US" sz="4000" dirty="0">
              <a:solidFill>
                <a:schemeClr val="accent4"/>
              </a:solidFill>
              <a:latin typeface="Montserrat" panose="02000505000000020004" pitchFamily="2" charset="0"/>
            </a:endParaRPr>
          </a:p>
        </p:txBody>
      </p:sp>
      <p:sp>
        <p:nvSpPr>
          <p:cNvPr id="3" name="Rectangle 2">
            <a:extLst>
              <a:ext uri="{FF2B5EF4-FFF2-40B4-BE49-F238E27FC236}">
                <a16:creationId xmlns="" xmlns:a16="http://schemas.microsoft.com/office/drawing/2014/main" id="{B4324054-41A8-4238-8715-3339CC0EE598}"/>
              </a:ext>
            </a:extLst>
          </p:cNvPr>
          <p:cNvSpPr/>
          <p:nvPr/>
        </p:nvSpPr>
        <p:spPr>
          <a:xfrm>
            <a:off x="589611" y="2530993"/>
            <a:ext cx="680791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latin typeface="Montserrat" panose="02000505000000020004" pitchFamily="2" charset="0"/>
              </a:rPr>
              <a:t>Social media analytics (SMA) refers to the approach of collecting data from social media sites and blogs and evaluating that data to make </a:t>
            </a:r>
            <a:r>
              <a:rPr lang="id-ID" dirty="0">
                <a:latin typeface="Montserrat" panose="02000505000000020004" pitchFamily="2" charset="0"/>
              </a:rPr>
              <a:t>insightful decision making</a:t>
            </a:r>
            <a:r>
              <a:rPr lang="en-US" dirty="0">
                <a:latin typeface="Montserrat" panose="02000505000000020004" pitchFamily="2" charset="0"/>
              </a:rPr>
              <a:t>.</a:t>
            </a:r>
          </a:p>
          <a:p>
            <a:pPr marL="285750" indent="-285750">
              <a:lnSpc>
                <a:spcPct val="150000"/>
              </a:lnSpc>
              <a:buFont typeface="Arial" panose="020B0604020202020204" pitchFamily="34" charset="0"/>
              <a:buChar char="•"/>
            </a:pPr>
            <a:r>
              <a:rPr lang="en-US" dirty="0">
                <a:latin typeface="Montserrat" panose="02000505000000020004" pitchFamily="2" charset="0"/>
              </a:rPr>
              <a:t>It can also analyze online media channels such as news websites, blogs, and forums.</a:t>
            </a:r>
            <a:endParaRPr lang="en-GB" dirty="0">
              <a:latin typeface="Montserrat" panose="02000505000000020004" pitchFamily="2" charset="0"/>
            </a:endParaRPr>
          </a:p>
        </p:txBody>
      </p:sp>
      <p:sp>
        <p:nvSpPr>
          <p:cNvPr id="7" name="Rectangle 6"/>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pic>
        <p:nvPicPr>
          <p:cNvPr id="12" name="Picture 11">
            <a:extLst>
              <a:ext uri="{FF2B5EF4-FFF2-40B4-BE49-F238E27FC236}">
                <a16:creationId xmlns="" xmlns:a16="http://schemas.microsoft.com/office/drawing/2014/main" id="{D0B76009-DF1A-4C8F-B0EB-7EA1305CB7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87865" y="2043481"/>
            <a:ext cx="3706105" cy="3130720"/>
          </a:xfrm>
          <a:prstGeom prst="rect">
            <a:avLst/>
          </a:prstGeom>
        </p:spPr>
      </p:pic>
    </p:spTree>
    <p:extLst>
      <p:ext uri="{BB962C8B-B14F-4D97-AF65-F5344CB8AC3E}">
        <p14:creationId xmlns:p14="http://schemas.microsoft.com/office/powerpoint/2010/main" val="3770772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1467617" y="1592995"/>
            <a:ext cx="10515600" cy="888830"/>
          </a:xfrm>
        </p:spPr>
        <p:txBody>
          <a:bodyPr/>
          <a:lstStyle/>
          <a:p>
            <a:r>
              <a:rPr lang="en-US" b="1" dirty="0">
                <a:solidFill>
                  <a:srgbClr val="FFC000"/>
                </a:solidFill>
                <a:latin typeface="Montserrat" panose="02000505000000020004" pitchFamily="2" charset="0"/>
              </a:rPr>
              <a:t>Learning Outline</a:t>
            </a:r>
            <a:endParaRPr lang="en-ID" b="1" dirty="0">
              <a:solidFill>
                <a:srgbClr val="FFC000"/>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1467617" y="2680749"/>
            <a:ext cx="7644618" cy="2746375"/>
          </a:xfrm>
          <a:noFill/>
        </p:spPr>
        <p:txBody>
          <a:bodyPr>
            <a:normAutofit/>
          </a:bodyPr>
          <a:lstStyle/>
          <a:p>
            <a:r>
              <a:rPr lang="id-ID" sz="1800" dirty="0">
                <a:latin typeface="Montserrat" panose="02000505000000020004" pitchFamily="2" charset="0"/>
              </a:rPr>
              <a:t>Social Media Analytic Definition</a:t>
            </a:r>
            <a:endParaRPr lang="en-ID" sz="1800" dirty="0">
              <a:latin typeface="Montserrat" panose="02000505000000020004" pitchFamily="2" charset="0"/>
            </a:endParaRPr>
          </a:p>
          <a:p>
            <a:r>
              <a:rPr lang="en-US" sz="2400" b="1" dirty="0">
                <a:solidFill>
                  <a:srgbClr val="37A39B"/>
                </a:solidFill>
                <a:latin typeface="Montserrat" panose="02000505000000020004" pitchFamily="2" charset="0"/>
              </a:rPr>
              <a:t>Background</a:t>
            </a:r>
          </a:p>
          <a:p>
            <a:r>
              <a:rPr lang="id-ID" sz="1800" dirty="0">
                <a:latin typeface="Montserrat" panose="02000505000000020004" pitchFamily="2" charset="0"/>
              </a:rPr>
              <a:t>The Benefits of Social Media Analytic</a:t>
            </a:r>
            <a:endParaRPr lang="en-ID" sz="1800" dirty="0">
              <a:latin typeface="Montserrat" panose="02000505000000020004" pitchFamily="2" charset="0"/>
            </a:endParaRPr>
          </a:p>
          <a:p>
            <a:r>
              <a:rPr lang="id-ID" sz="1800" dirty="0">
                <a:latin typeface="Montserrat" panose="02000505000000020004" pitchFamily="2" charset="0"/>
              </a:rPr>
              <a:t>Challenges and Opportunity</a:t>
            </a:r>
            <a:endParaRPr lang="en-ID" sz="1800" dirty="0">
              <a:latin typeface="Montserrat" panose="02000505000000020004" pitchFamily="2" charset="0"/>
            </a:endParaRPr>
          </a:p>
          <a:p>
            <a:r>
              <a:rPr lang="id-ID" sz="1800" dirty="0">
                <a:latin typeface="Montserrat" panose="02000505000000020004" pitchFamily="2" charset="0"/>
              </a:rPr>
              <a:t>Understanding Data</a:t>
            </a:r>
          </a:p>
          <a:p>
            <a:r>
              <a:rPr lang="id-ID" sz="1800" dirty="0">
                <a:latin typeface="Montserrat" panose="02000505000000020004" pitchFamily="2" charset="0"/>
              </a:rPr>
              <a:t>Social Media Analytic Workflow</a:t>
            </a:r>
            <a:endParaRPr lang="en-ID" sz="1800" dirty="0">
              <a:latin typeface="Montserrat" panose="02000505000000020004" pitchFamily="2" charset="0"/>
            </a:endParaRPr>
          </a:p>
          <a:p>
            <a:r>
              <a:rPr lang="id-ID" sz="1800" dirty="0">
                <a:latin typeface="Montserrat" panose="02000505000000020004" pitchFamily="2" charset="0"/>
              </a:rPr>
              <a:t>Social Media Analytic Implementation</a:t>
            </a:r>
            <a:endParaRPr lang="en-ID" sz="1400" dirty="0">
              <a:latin typeface="Montserrat" panose="02000505000000020004" pitchFamily="2" charset="0"/>
            </a:endParaRPr>
          </a:p>
          <a:p>
            <a:endParaRPr lang="en-ID" sz="1800" dirty="0">
              <a:latin typeface="Montserrat" panose="02000505000000020004" pitchFamily="2" charset="0"/>
            </a:endParaRPr>
          </a:p>
          <a:p>
            <a:endParaRPr lang="en-ID" sz="1800" dirty="0">
              <a:latin typeface="Montserrat" panose="02000505000000020004" pitchFamily="2" charset="0"/>
            </a:endParaRPr>
          </a:p>
        </p:txBody>
      </p:sp>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380417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sp>
        <p:nvSpPr>
          <p:cNvPr id="9" name="Title 1"/>
          <p:cNvSpPr txBox="1">
            <a:spLocks/>
          </p:cNvSpPr>
          <p:nvPr/>
        </p:nvSpPr>
        <p:spPr>
          <a:xfrm>
            <a:off x="527031" y="1111465"/>
            <a:ext cx="9206748" cy="8165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altLang="en-US" sz="4000" b="1" dirty="0">
                <a:solidFill>
                  <a:schemeClr val="accent4"/>
                </a:solidFill>
                <a:latin typeface="Montserrat" panose="02000505000000020004" pitchFamily="2" charset="0"/>
              </a:rPr>
              <a:t>Background</a:t>
            </a:r>
            <a:endParaRPr lang="en-US" sz="4000" dirty="0">
              <a:solidFill>
                <a:schemeClr val="accent4"/>
              </a:solidFill>
              <a:latin typeface="Montserrat" panose="02000505000000020004" pitchFamily="2" charset="0"/>
            </a:endParaRPr>
          </a:p>
        </p:txBody>
      </p:sp>
      <p:sp>
        <p:nvSpPr>
          <p:cNvPr id="6" name="Content Placeholder 6">
            <a:extLst>
              <a:ext uri="{FF2B5EF4-FFF2-40B4-BE49-F238E27FC236}">
                <a16:creationId xmlns="" xmlns:a16="http://schemas.microsoft.com/office/drawing/2014/main" id="{1969D514-E842-4E78-80CC-68963D28F170}"/>
              </a:ext>
            </a:extLst>
          </p:cNvPr>
          <p:cNvSpPr>
            <a:spLocks noGrp="1"/>
          </p:cNvSpPr>
          <p:nvPr>
            <p:ph idx="1"/>
          </p:nvPr>
        </p:nvSpPr>
        <p:spPr>
          <a:xfrm>
            <a:off x="1088373" y="2182321"/>
            <a:ext cx="7644618" cy="2618279"/>
          </a:xfrm>
          <a:noFill/>
        </p:spPr>
        <p:txBody>
          <a:bodyPr>
            <a:normAutofit/>
          </a:bodyPr>
          <a:lstStyle/>
          <a:p>
            <a:r>
              <a:rPr lang="id-ID" sz="2000" dirty="0">
                <a:latin typeface="Montserrat" panose="02000505000000020004" pitchFamily="2" charset="0"/>
              </a:rPr>
              <a:t>Active Social Media User</a:t>
            </a:r>
          </a:p>
          <a:p>
            <a:r>
              <a:rPr lang="id-ID" sz="2000" dirty="0">
                <a:latin typeface="Montserrat" panose="02000505000000020004" pitchFamily="2" charset="0"/>
              </a:rPr>
              <a:t>Time Spent with Social Media</a:t>
            </a:r>
          </a:p>
          <a:p>
            <a:r>
              <a:rPr lang="id-ID" sz="2000" dirty="0">
                <a:latin typeface="Montserrat" panose="02000505000000020004" pitchFamily="2" charset="0"/>
              </a:rPr>
              <a:t>Human Data Production</a:t>
            </a:r>
          </a:p>
          <a:p>
            <a:pPr marL="0" indent="0">
              <a:buNone/>
            </a:pPr>
            <a:endParaRPr lang="id-ID" sz="2000" dirty="0">
              <a:latin typeface="Montserrat" panose="02000505000000020004" pitchFamily="2" charset="0"/>
            </a:endParaRPr>
          </a:p>
        </p:txBody>
      </p:sp>
      <p:pic>
        <p:nvPicPr>
          <p:cNvPr id="7" name="Picture 2" descr="Image result for learning vector">
            <a:extLst>
              <a:ext uri="{FF2B5EF4-FFF2-40B4-BE49-F238E27FC236}">
                <a16:creationId xmlns="" xmlns:a16="http://schemas.microsoft.com/office/drawing/2014/main" id="{710EB4E2-D35B-4E35-A880-55FD86DAFA5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6581022" y="1315537"/>
            <a:ext cx="4862834" cy="42269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2" name="Picture 11"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1566471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pic>
        <p:nvPicPr>
          <p:cNvPr id="8" name="Picture 7">
            <a:extLst>
              <a:ext uri="{FF2B5EF4-FFF2-40B4-BE49-F238E27FC236}">
                <a16:creationId xmlns="" xmlns:a16="http://schemas.microsoft.com/office/drawing/2014/main" id="{4A8445A1-8976-4EED-B8B0-3BC228C5968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74426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pic>
        <p:nvPicPr>
          <p:cNvPr id="2050" name="Picture 2">
            <a:extLst>
              <a:ext uri="{FF2B5EF4-FFF2-40B4-BE49-F238E27FC236}">
                <a16:creationId xmlns="" xmlns:a16="http://schemas.microsoft.com/office/drawing/2014/main" id="{3E74C610-2335-4868-B7F9-AE43FE36F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063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 xmlns:a16="http://schemas.microsoft.com/office/drawing/2014/main" id="{E699E870-CB73-4493-9DDE-25F0B6CC9015}"/>
              </a:ext>
            </a:extLst>
          </p:cNvPr>
          <p:cNvSpPr>
            <a:spLocks noGrp="1"/>
          </p:cNvSpPr>
          <p:nvPr>
            <p:ph type="title"/>
          </p:nvPr>
        </p:nvSpPr>
        <p:spPr>
          <a:xfrm>
            <a:off x="0" y="3840480"/>
            <a:ext cx="12192000" cy="1565305"/>
          </a:xfrm>
        </p:spPr>
        <p:txBody>
          <a:bodyPr>
            <a:noAutofit/>
          </a:bodyPr>
          <a:lstStyle/>
          <a:p>
            <a:pPr algn="ctr"/>
            <a:r>
              <a:rPr lang="en-US" sz="4800" dirty="0">
                <a:solidFill>
                  <a:schemeClr val="bg2">
                    <a:lumMod val="50000"/>
                  </a:schemeClr>
                </a:solidFill>
                <a:latin typeface="Montserrat" panose="02000505000000020004" pitchFamily="2" charset="0"/>
              </a:rPr>
              <a:t>Welcome To </a:t>
            </a:r>
            <a:r>
              <a:rPr lang="en-US" sz="6000" dirty="0">
                <a:solidFill>
                  <a:schemeClr val="bg2">
                    <a:lumMod val="50000"/>
                  </a:schemeClr>
                </a:solidFill>
                <a:latin typeface="Montserrat" panose="02000505000000020004" pitchFamily="2" charset="0"/>
              </a:rPr>
              <a:t/>
            </a:r>
            <a:br>
              <a:rPr lang="en-US" sz="6000" dirty="0">
                <a:solidFill>
                  <a:schemeClr val="bg2">
                    <a:lumMod val="50000"/>
                  </a:schemeClr>
                </a:solidFill>
                <a:latin typeface="Montserrat" panose="02000505000000020004" pitchFamily="2" charset="0"/>
              </a:rPr>
            </a:br>
            <a:r>
              <a:rPr lang="en-US" sz="7200" b="1" dirty="0">
                <a:solidFill>
                  <a:srgbClr val="ED3237"/>
                </a:solidFill>
                <a:latin typeface="Montserrat" panose="02000505000000020004" pitchFamily="2" charset="0"/>
              </a:rPr>
              <a:t>Telkom University</a:t>
            </a:r>
            <a:endParaRPr lang="en-ID" sz="6000" b="1" dirty="0">
              <a:solidFill>
                <a:srgbClr val="ED3237"/>
              </a:solidFill>
              <a:latin typeface="Montserrat" panose="02000505000000020004" pitchFamily="2" charset="0"/>
            </a:endParaRPr>
          </a:p>
        </p:txBody>
      </p:sp>
      <p:pic>
        <p:nvPicPr>
          <p:cNvPr id="8" name="Gambar 9" descr="Sebuah gambar berisi teks&#10;&#10;Deskripsi dihasilkan secara otomatis">
            <a:extLst>
              <a:ext uri="{FF2B5EF4-FFF2-40B4-BE49-F238E27FC236}">
                <a16:creationId xmlns="" xmlns:a16="http://schemas.microsoft.com/office/drawing/2014/main" id="{5ADD29DC-D178-4047-AC04-D57E1EFE190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142" r="18671" b="39395"/>
          <a:stretch/>
        </p:blipFill>
        <p:spPr>
          <a:xfrm>
            <a:off x="5173980" y="1187982"/>
            <a:ext cx="1844040" cy="2384709"/>
          </a:xfrm>
          <a:prstGeom prst="rect">
            <a:avLst/>
          </a:prstGeom>
        </p:spPr>
      </p:pic>
    </p:spTree>
    <p:extLst>
      <p:ext uri="{BB962C8B-B14F-4D97-AF65-F5344CB8AC3E}">
        <p14:creationId xmlns:p14="http://schemas.microsoft.com/office/powerpoint/2010/main" val="874323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A0371A7B-5EE6-4FC8-8DF6-B610A58A2FF7}"/>
              </a:ext>
            </a:extLst>
          </p:cNvPr>
          <p:cNvPicPr>
            <a:picLocks noChangeAspect="1"/>
          </p:cNvPicPr>
          <p:nvPr/>
        </p:nvPicPr>
        <p:blipFill rotWithShape="1">
          <a:blip r:embed="rId2"/>
          <a:srcRect l="97" r="86473" b="81035"/>
          <a:stretch/>
        </p:blipFill>
        <p:spPr>
          <a:xfrm>
            <a:off x="0" y="0"/>
            <a:ext cx="12191999" cy="6858000"/>
          </a:xfrm>
          <a:prstGeom prst="rect">
            <a:avLst/>
          </a:prstGeom>
        </p:spPr>
      </p:pic>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pic>
        <p:nvPicPr>
          <p:cNvPr id="4" name="Picture 3">
            <a:extLst>
              <a:ext uri="{FF2B5EF4-FFF2-40B4-BE49-F238E27FC236}">
                <a16:creationId xmlns="" xmlns:a16="http://schemas.microsoft.com/office/drawing/2014/main" id="{A0371A7B-5EE6-4FC8-8DF6-B610A58A2FF7}"/>
              </a:ext>
            </a:extLst>
          </p:cNvPr>
          <p:cNvPicPr>
            <a:picLocks noChangeAspect="1"/>
          </p:cNvPicPr>
          <p:nvPr/>
        </p:nvPicPr>
        <p:blipFill>
          <a:blip r:embed="rId2"/>
          <a:stretch>
            <a:fillRect/>
          </a:stretch>
        </p:blipFill>
        <p:spPr>
          <a:xfrm>
            <a:off x="1973317" y="0"/>
            <a:ext cx="8638953" cy="6858000"/>
          </a:xfrm>
          <a:prstGeom prst="rect">
            <a:avLst/>
          </a:prstGeom>
        </p:spPr>
      </p:pic>
      <p:sp>
        <p:nvSpPr>
          <p:cNvPr id="6" name="Rectangle 5">
            <a:extLst>
              <a:ext uri="{FF2B5EF4-FFF2-40B4-BE49-F238E27FC236}">
                <a16:creationId xmlns="" xmlns:a16="http://schemas.microsoft.com/office/drawing/2014/main" id="{8ABD3B0E-E8D1-4DCC-8710-8D78A1E140C9}"/>
              </a:ext>
            </a:extLst>
          </p:cNvPr>
          <p:cNvSpPr/>
          <p:nvPr/>
        </p:nvSpPr>
        <p:spPr>
          <a:xfrm>
            <a:off x="158965" y="6433191"/>
            <a:ext cx="8484795" cy="307777"/>
          </a:xfrm>
          <a:prstGeom prst="rect">
            <a:avLst/>
          </a:prstGeom>
        </p:spPr>
        <p:txBody>
          <a:bodyPr wrap="square">
            <a:spAutoFit/>
          </a:bodyPr>
          <a:lstStyle/>
          <a:p>
            <a:r>
              <a:rPr lang="en-ID" sz="1400" dirty="0">
                <a:solidFill>
                  <a:schemeClr val="bg1"/>
                </a:solidFill>
                <a:latin typeface="open sans"/>
              </a:rPr>
              <a:t>https://www-01.ibm.com/common/ssi/cgi-bin/ssialias?htmlfid=WRL12345USEN</a:t>
            </a:r>
            <a:endParaRPr lang="en-ID" sz="1400" dirty="0">
              <a:solidFill>
                <a:schemeClr val="bg1"/>
              </a:solidFill>
            </a:endParaRPr>
          </a:p>
        </p:txBody>
      </p:sp>
      <p:pic>
        <p:nvPicPr>
          <p:cNvPr id="8" name="Picture 7">
            <a:extLst>
              <a:ext uri="{FF2B5EF4-FFF2-40B4-BE49-F238E27FC236}">
                <a16:creationId xmlns="" xmlns:a16="http://schemas.microsoft.com/office/drawing/2014/main" id="{A0371A7B-5EE6-4FC8-8DF6-B610A58A2FF7}"/>
              </a:ext>
            </a:extLst>
          </p:cNvPr>
          <p:cNvPicPr>
            <a:picLocks noChangeAspect="1"/>
          </p:cNvPicPr>
          <p:nvPr/>
        </p:nvPicPr>
        <p:blipFill rotWithShape="1">
          <a:blip r:embed="rId2"/>
          <a:srcRect l="68340" t="91585"/>
          <a:stretch/>
        </p:blipFill>
        <p:spPr>
          <a:xfrm>
            <a:off x="9244732" y="6268834"/>
            <a:ext cx="2735076" cy="577081"/>
          </a:xfrm>
          <a:prstGeom prst="rect">
            <a:avLst/>
          </a:prstGeom>
        </p:spPr>
      </p:pic>
    </p:spTree>
    <p:extLst>
      <p:ext uri="{BB962C8B-B14F-4D97-AF65-F5344CB8AC3E}">
        <p14:creationId xmlns:p14="http://schemas.microsoft.com/office/powerpoint/2010/main" val="2546573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1467617" y="1592995"/>
            <a:ext cx="10515600" cy="888830"/>
          </a:xfrm>
        </p:spPr>
        <p:txBody>
          <a:bodyPr/>
          <a:lstStyle/>
          <a:p>
            <a:r>
              <a:rPr lang="en-US" b="1" dirty="0">
                <a:solidFill>
                  <a:srgbClr val="FFC000"/>
                </a:solidFill>
                <a:latin typeface="Montserrat" panose="02000505000000020004" pitchFamily="2" charset="0"/>
              </a:rPr>
              <a:t>Learning Outline</a:t>
            </a:r>
            <a:endParaRPr lang="en-ID" b="1" dirty="0">
              <a:solidFill>
                <a:srgbClr val="FFC000"/>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1467617" y="2518630"/>
            <a:ext cx="7644618" cy="2746375"/>
          </a:xfrm>
          <a:noFill/>
        </p:spPr>
        <p:txBody>
          <a:bodyPr>
            <a:normAutofit/>
          </a:bodyPr>
          <a:lstStyle/>
          <a:p>
            <a:r>
              <a:rPr lang="id-ID" sz="1800" dirty="0">
                <a:latin typeface="Montserrat" panose="02000505000000020004" pitchFamily="2" charset="0"/>
              </a:rPr>
              <a:t>Social Media Analytic Definition</a:t>
            </a:r>
            <a:endParaRPr lang="en-US" sz="1800" dirty="0">
              <a:latin typeface="Montserrat" panose="02000505000000020004" pitchFamily="2" charset="0"/>
            </a:endParaRPr>
          </a:p>
          <a:p>
            <a:r>
              <a:rPr lang="id-ID" sz="1800" dirty="0">
                <a:latin typeface="Montserrat" panose="02000505000000020004" pitchFamily="2" charset="0"/>
              </a:rPr>
              <a:t>Background</a:t>
            </a:r>
            <a:endParaRPr lang="en-ID" sz="1800" dirty="0">
              <a:latin typeface="Montserrat" panose="02000505000000020004" pitchFamily="2" charset="0"/>
            </a:endParaRPr>
          </a:p>
          <a:p>
            <a:r>
              <a:rPr lang="id-ID" sz="2400" b="1" dirty="0">
                <a:solidFill>
                  <a:srgbClr val="37A39B"/>
                </a:solidFill>
                <a:latin typeface="Montserrat" panose="02000505000000020004" pitchFamily="2" charset="0"/>
              </a:rPr>
              <a:t>The Benefits of Social Media Analytic</a:t>
            </a:r>
            <a:endParaRPr lang="en-ID" sz="2400" b="1" dirty="0">
              <a:solidFill>
                <a:srgbClr val="37A39B"/>
              </a:solidFill>
              <a:latin typeface="Montserrat" panose="02000505000000020004" pitchFamily="2" charset="0"/>
            </a:endParaRPr>
          </a:p>
          <a:p>
            <a:r>
              <a:rPr lang="id-ID" sz="1800" dirty="0">
                <a:latin typeface="Montserrat" panose="02000505000000020004" pitchFamily="2" charset="0"/>
              </a:rPr>
              <a:t>Challenges and Opportunity</a:t>
            </a:r>
            <a:endParaRPr lang="en-ID" sz="1800" dirty="0">
              <a:latin typeface="Montserrat" panose="02000505000000020004" pitchFamily="2" charset="0"/>
            </a:endParaRPr>
          </a:p>
          <a:p>
            <a:r>
              <a:rPr lang="id-ID" sz="1800" dirty="0">
                <a:latin typeface="Montserrat" panose="02000505000000020004" pitchFamily="2" charset="0"/>
              </a:rPr>
              <a:t>Understanding Data</a:t>
            </a:r>
          </a:p>
          <a:p>
            <a:r>
              <a:rPr lang="id-ID" sz="1800" dirty="0">
                <a:latin typeface="Montserrat" panose="02000505000000020004" pitchFamily="2" charset="0"/>
              </a:rPr>
              <a:t>Social Media Analytic Workflow</a:t>
            </a:r>
          </a:p>
          <a:p>
            <a:r>
              <a:rPr lang="id-ID" sz="1800" dirty="0">
                <a:latin typeface="Montserrat" panose="02000505000000020004" pitchFamily="2" charset="0"/>
              </a:rPr>
              <a:t>Social Media Analytic Implementation</a:t>
            </a:r>
            <a:endParaRPr lang="en-ID" sz="1800" dirty="0">
              <a:latin typeface="Montserrat" panose="02000505000000020004" pitchFamily="2" charset="0"/>
            </a:endParaRPr>
          </a:p>
          <a:p>
            <a:pPr marL="0" indent="0">
              <a:buNone/>
            </a:pPr>
            <a:endParaRPr lang="en-ID" sz="1400" dirty="0">
              <a:latin typeface="Montserrat" panose="02000505000000020004" pitchFamily="2" charset="0"/>
            </a:endParaRPr>
          </a:p>
          <a:p>
            <a:endParaRPr lang="en-ID" sz="1800" dirty="0">
              <a:latin typeface="Montserrat" panose="02000505000000020004" pitchFamily="2" charset="0"/>
            </a:endParaRPr>
          </a:p>
          <a:p>
            <a:endParaRPr lang="en-ID" sz="1800" dirty="0">
              <a:latin typeface="Montserrat" panose="02000505000000020004" pitchFamily="2" charset="0"/>
            </a:endParaRPr>
          </a:p>
        </p:txBody>
      </p:sp>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447253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sp>
        <p:nvSpPr>
          <p:cNvPr id="9" name="Title 1"/>
          <p:cNvSpPr txBox="1">
            <a:spLocks/>
          </p:cNvSpPr>
          <p:nvPr/>
        </p:nvSpPr>
        <p:spPr>
          <a:xfrm>
            <a:off x="658882" y="449150"/>
            <a:ext cx="10113502" cy="1345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dirty="0">
              <a:solidFill>
                <a:srgbClr val="FFC000"/>
              </a:solidFill>
              <a:latin typeface="Montserrat" panose="02000505000000020004" pitchFamily="2" charset="0"/>
            </a:endParaRPr>
          </a:p>
        </p:txBody>
      </p:sp>
      <p:sp>
        <p:nvSpPr>
          <p:cNvPr id="3" name="Rectangle 2">
            <a:extLst>
              <a:ext uri="{FF2B5EF4-FFF2-40B4-BE49-F238E27FC236}">
                <a16:creationId xmlns="" xmlns:a16="http://schemas.microsoft.com/office/drawing/2014/main" id="{B4324054-41A8-4238-8715-3339CC0EE598}"/>
              </a:ext>
            </a:extLst>
          </p:cNvPr>
          <p:cNvSpPr/>
          <p:nvPr/>
        </p:nvSpPr>
        <p:spPr>
          <a:xfrm>
            <a:off x="658882" y="2484324"/>
            <a:ext cx="6517772"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US" sz="2000" dirty="0">
                <a:latin typeface="Montserrat" panose="02000505000000020004" pitchFamily="2" charset="0"/>
              </a:rPr>
              <a:t>Create winning social media campaigns</a:t>
            </a:r>
          </a:p>
          <a:p>
            <a:pPr marL="285750" indent="-285750">
              <a:lnSpc>
                <a:spcPct val="150000"/>
              </a:lnSpc>
              <a:buFont typeface="Arial" panose="020B0604020202020204" pitchFamily="34" charset="0"/>
              <a:buChar char="•"/>
            </a:pPr>
            <a:r>
              <a:rPr lang="en-US" sz="2000" dirty="0">
                <a:latin typeface="Montserrat" panose="02000505000000020004" pitchFamily="2" charset="0"/>
              </a:rPr>
              <a:t>Find the best influencers for your brand</a:t>
            </a:r>
          </a:p>
          <a:p>
            <a:pPr marL="285750" indent="-285750">
              <a:lnSpc>
                <a:spcPct val="150000"/>
              </a:lnSpc>
              <a:buFont typeface="Arial" panose="020B0604020202020204" pitchFamily="34" charset="0"/>
              <a:buChar char="•"/>
            </a:pPr>
            <a:r>
              <a:rPr lang="en-US" sz="2000" dirty="0">
                <a:latin typeface="Montserrat" panose="02000505000000020004" pitchFamily="2" charset="0"/>
              </a:rPr>
              <a:t>Benchmark against your competitors</a:t>
            </a:r>
          </a:p>
          <a:p>
            <a:pPr marL="285750" indent="-285750">
              <a:lnSpc>
                <a:spcPct val="150000"/>
              </a:lnSpc>
              <a:buFont typeface="Arial" panose="020B0604020202020204" pitchFamily="34" charset="0"/>
              <a:buChar char="•"/>
            </a:pPr>
            <a:r>
              <a:rPr lang="en-US" sz="2000" dirty="0">
                <a:latin typeface="Montserrat" panose="02000505000000020004" pitchFamily="2" charset="0"/>
              </a:rPr>
              <a:t>Identify trending topics</a:t>
            </a:r>
            <a:endParaRPr lang="en-GB" sz="2000" dirty="0">
              <a:latin typeface="Montserrat" panose="02000505000000020004" pitchFamily="2" charset="0"/>
            </a:endParaRPr>
          </a:p>
        </p:txBody>
      </p:sp>
      <p:sp>
        <p:nvSpPr>
          <p:cNvPr id="7" name="Title 1"/>
          <p:cNvSpPr txBox="1">
            <a:spLocks/>
          </p:cNvSpPr>
          <p:nvPr/>
        </p:nvSpPr>
        <p:spPr>
          <a:xfrm>
            <a:off x="589610" y="1022635"/>
            <a:ext cx="9944779" cy="1345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altLang="en-US" sz="4000" b="1" dirty="0">
                <a:solidFill>
                  <a:srgbClr val="FFC000"/>
                </a:solidFill>
                <a:latin typeface="Montserrat" panose="02000505000000020004" pitchFamily="2" charset="0"/>
              </a:rPr>
              <a:t>The Benefits of Social Media Analytic</a:t>
            </a:r>
            <a:endParaRPr lang="en-US" sz="4000" dirty="0">
              <a:solidFill>
                <a:srgbClr val="FFC000"/>
              </a:solidFill>
              <a:latin typeface="Montserrat" panose="02000505000000020004" pitchFamily="2" charset="0"/>
            </a:endParaRPr>
          </a:p>
        </p:txBody>
      </p:sp>
      <p:sp>
        <p:nvSpPr>
          <p:cNvPr id="8" name="Rectangle 7"/>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1" name="Picture 10"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1287271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1467617" y="1592995"/>
            <a:ext cx="10515600" cy="888830"/>
          </a:xfrm>
        </p:spPr>
        <p:txBody>
          <a:bodyPr/>
          <a:lstStyle/>
          <a:p>
            <a:r>
              <a:rPr lang="en-US" b="1" dirty="0">
                <a:solidFill>
                  <a:srgbClr val="FFC000"/>
                </a:solidFill>
                <a:latin typeface="Montserrat" panose="02000505000000020004" pitchFamily="2" charset="0"/>
              </a:rPr>
              <a:t>Learning Outline</a:t>
            </a:r>
            <a:endParaRPr lang="en-ID" b="1" dirty="0">
              <a:solidFill>
                <a:srgbClr val="FFC000"/>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1467617" y="2518630"/>
            <a:ext cx="7644618" cy="2746375"/>
          </a:xfrm>
          <a:noFill/>
        </p:spPr>
        <p:txBody>
          <a:bodyPr>
            <a:normAutofit/>
          </a:bodyPr>
          <a:lstStyle/>
          <a:p>
            <a:r>
              <a:rPr lang="id-ID" sz="1800" dirty="0">
                <a:latin typeface="Montserrat" panose="02000505000000020004" pitchFamily="2" charset="0"/>
              </a:rPr>
              <a:t>Social Media Analytic Definition</a:t>
            </a:r>
            <a:endParaRPr lang="en-US" sz="1800" dirty="0">
              <a:latin typeface="Montserrat" panose="02000505000000020004" pitchFamily="2" charset="0"/>
            </a:endParaRPr>
          </a:p>
          <a:p>
            <a:r>
              <a:rPr lang="id-ID" sz="1800" dirty="0">
                <a:latin typeface="Montserrat" panose="02000505000000020004" pitchFamily="2" charset="0"/>
              </a:rPr>
              <a:t>Background</a:t>
            </a:r>
            <a:endParaRPr lang="en-ID" sz="1800" dirty="0">
              <a:latin typeface="Montserrat" panose="02000505000000020004" pitchFamily="2" charset="0"/>
            </a:endParaRPr>
          </a:p>
          <a:p>
            <a:r>
              <a:rPr lang="id-ID" sz="1800" dirty="0">
                <a:latin typeface="Montserrat" panose="02000505000000020004" pitchFamily="2" charset="0"/>
              </a:rPr>
              <a:t>The Benefits of Social Media Analytic</a:t>
            </a:r>
            <a:endParaRPr lang="en-ID" sz="1800" dirty="0">
              <a:latin typeface="Montserrat" panose="02000505000000020004" pitchFamily="2" charset="0"/>
            </a:endParaRPr>
          </a:p>
          <a:p>
            <a:r>
              <a:rPr lang="id-ID" sz="2400" b="1" dirty="0">
                <a:solidFill>
                  <a:srgbClr val="37A39B"/>
                </a:solidFill>
                <a:latin typeface="Montserrat" panose="02000505000000020004" pitchFamily="2" charset="0"/>
              </a:rPr>
              <a:t>Challenges and Opportunities</a:t>
            </a:r>
            <a:endParaRPr lang="en-ID" sz="2400" b="1" dirty="0">
              <a:solidFill>
                <a:srgbClr val="37A39B"/>
              </a:solidFill>
              <a:latin typeface="Montserrat" panose="02000505000000020004" pitchFamily="2" charset="0"/>
            </a:endParaRPr>
          </a:p>
          <a:p>
            <a:r>
              <a:rPr lang="id-ID" sz="1800" dirty="0">
                <a:latin typeface="Montserrat" panose="02000505000000020004" pitchFamily="2" charset="0"/>
              </a:rPr>
              <a:t>Understanding Data</a:t>
            </a:r>
          </a:p>
          <a:p>
            <a:r>
              <a:rPr lang="id-ID" sz="1800" dirty="0">
                <a:latin typeface="Montserrat" panose="02000505000000020004" pitchFamily="2" charset="0"/>
              </a:rPr>
              <a:t>Social Media Analytic Workflow</a:t>
            </a:r>
          </a:p>
          <a:p>
            <a:r>
              <a:rPr lang="id-ID" sz="1800" dirty="0">
                <a:latin typeface="Montserrat" panose="02000505000000020004" pitchFamily="2" charset="0"/>
              </a:rPr>
              <a:t>Social Media Analytic Implementation</a:t>
            </a:r>
          </a:p>
          <a:p>
            <a:pPr marL="0" indent="0">
              <a:buNone/>
            </a:pPr>
            <a:endParaRPr lang="en-ID" sz="1400" dirty="0">
              <a:latin typeface="Montserrat" panose="02000505000000020004" pitchFamily="2" charset="0"/>
            </a:endParaRPr>
          </a:p>
          <a:p>
            <a:endParaRPr lang="en-ID" sz="1800" dirty="0">
              <a:latin typeface="Montserrat" panose="02000505000000020004" pitchFamily="2" charset="0"/>
            </a:endParaRPr>
          </a:p>
          <a:p>
            <a:endParaRPr lang="en-ID" sz="1800" dirty="0">
              <a:latin typeface="Montserrat" panose="02000505000000020004" pitchFamily="2" charset="0"/>
            </a:endParaRPr>
          </a:p>
        </p:txBody>
      </p:sp>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24855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sp>
        <p:nvSpPr>
          <p:cNvPr id="9" name="Title 1"/>
          <p:cNvSpPr txBox="1">
            <a:spLocks/>
          </p:cNvSpPr>
          <p:nvPr/>
        </p:nvSpPr>
        <p:spPr>
          <a:xfrm>
            <a:off x="2111617" y="2055162"/>
            <a:ext cx="3412361" cy="59955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4000" b="1" dirty="0">
                <a:solidFill>
                  <a:srgbClr val="FFC000"/>
                </a:solidFill>
                <a:latin typeface="Montserrat" panose="02000505000000020004" pitchFamily="2" charset="0"/>
              </a:rPr>
              <a:t>Challenges</a:t>
            </a:r>
            <a:endParaRPr lang="en-US" sz="4000" dirty="0">
              <a:solidFill>
                <a:srgbClr val="FFC000"/>
              </a:solidFill>
              <a:latin typeface="Montserrat" panose="02000505000000020004" pitchFamily="2" charset="0"/>
            </a:endParaRPr>
          </a:p>
        </p:txBody>
      </p:sp>
      <p:sp>
        <p:nvSpPr>
          <p:cNvPr id="3" name="Rectangle 2">
            <a:extLst>
              <a:ext uri="{FF2B5EF4-FFF2-40B4-BE49-F238E27FC236}">
                <a16:creationId xmlns="" xmlns:a16="http://schemas.microsoft.com/office/drawing/2014/main" id="{B4324054-41A8-4238-8715-3339CC0EE598}"/>
              </a:ext>
            </a:extLst>
          </p:cNvPr>
          <p:cNvSpPr/>
          <p:nvPr/>
        </p:nvSpPr>
        <p:spPr>
          <a:xfrm>
            <a:off x="2111617" y="2762264"/>
            <a:ext cx="3225498"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id-ID" dirty="0">
                <a:latin typeface="Montserrat" panose="02000505000000020004" pitchFamily="2" charset="0"/>
              </a:rPr>
              <a:t>Huge volumes of data</a:t>
            </a:r>
          </a:p>
          <a:p>
            <a:pPr marL="342900" indent="-342900">
              <a:lnSpc>
                <a:spcPct val="150000"/>
              </a:lnSpc>
              <a:buFont typeface="Arial" panose="020B0604020202020204" pitchFamily="34" charset="0"/>
              <a:buChar char="•"/>
            </a:pPr>
            <a:r>
              <a:rPr lang="id-ID" dirty="0">
                <a:latin typeface="Montserrat" panose="02000505000000020004" pitchFamily="2" charset="0"/>
              </a:rPr>
              <a:t>Incomplete pictures</a:t>
            </a:r>
          </a:p>
          <a:p>
            <a:pPr marL="342900" indent="-342900">
              <a:lnSpc>
                <a:spcPct val="150000"/>
              </a:lnSpc>
              <a:buFont typeface="Arial" panose="020B0604020202020204" pitchFamily="34" charset="0"/>
              <a:buChar char="•"/>
            </a:pPr>
            <a:r>
              <a:rPr lang="id-ID" dirty="0">
                <a:latin typeface="Montserrat" panose="02000505000000020004" pitchFamily="2" charset="0"/>
              </a:rPr>
              <a:t>Data relevance</a:t>
            </a:r>
          </a:p>
          <a:p>
            <a:pPr marL="342900" indent="-342900">
              <a:lnSpc>
                <a:spcPct val="150000"/>
              </a:lnSpc>
              <a:buFont typeface="Arial" panose="020B0604020202020204" pitchFamily="34" charset="0"/>
              <a:buChar char="•"/>
            </a:pPr>
            <a:r>
              <a:rPr lang="id-ID" dirty="0">
                <a:latin typeface="Montserrat" panose="02000505000000020004" pitchFamily="2" charset="0"/>
              </a:rPr>
              <a:t>Data quality</a:t>
            </a:r>
          </a:p>
          <a:p>
            <a:pPr marL="342900" indent="-342900">
              <a:lnSpc>
                <a:spcPct val="150000"/>
              </a:lnSpc>
              <a:buFont typeface="Arial" panose="020B0604020202020204" pitchFamily="34" charset="0"/>
              <a:buChar char="•"/>
            </a:pPr>
            <a:endParaRPr lang="en-GB" dirty="0">
              <a:latin typeface="Montserrat" panose="02000505000000020004" pitchFamily="2" charset="0"/>
            </a:endParaRPr>
          </a:p>
        </p:txBody>
      </p:sp>
      <p:sp>
        <p:nvSpPr>
          <p:cNvPr id="6" name="Title 1">
            <a:extLst>
              <a:ext uri="{FF2B5EF4-FFF2-40B4-BE49-F238E27FC236}">
                <a16:creationId xmlns="" xmlns:a16="http://schemas.microsoft.com/office/drawing/2014/main" id="{E65FEA09-C6EB-4F2C-BE6D-ACB3CB052105}"/>
              </a:ext>
            </a:extLst>
          </p:cNvPr>
          <p:cNvSpPr txBox="1">
            <a:spLocks/>
          </p:cNvSpPr>
          <p:nvPr/>
        </p:nvSpPr>
        <p:spPr>
          <a:xfrm>
            <a:off x="6469235" y="2082049"/>
            <a:ext cx="5431579" cy="59955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sz="4000" b="1" dirty="0">
                <a:solidFill>
                  <a:srgbClr val="37A39B"/>
                </a:solidFill>
                <a:latin typeface="Montserrat" panose="02000505000000020004" pitchFamily="2" charset="0"/>
              </a:rPr>
              <a:t>Opportunities</a:t>
            </a:r>
            <a:endParaRPr lang="en-US" sz="4000" dirty="0">
              <a:solidFill>
                <a:srgbClr val="37A39B"/>
              </a:solidFill>
              <a:latin typeface="Montserrat" panose="02000505000000020004" pitchFamily="2" charset="0"/>
            </a:endParaRPr>
          </a:p>
        </p:txBody>
      </p:sp>
      <p:sp>
        <p:nvSpPr>
          <p:cNvPr id="7" name="Rectangle 6">
            <a:extLst>
              <a:ext uri="{FF2B5EF4-FFF2-40B4-BE49-F238E27FC236}">
                <a16:creationId xmlns="" xmlns:a16="http://schemas.microsoft.com/office/drawing/2014/main" id="{342E647C-4BCF-46A9-B028-712668AA0245}"/>
              </a:ext>
            </a:extLst>
          </p:cNvPr>
          <p:cNvSpPr/>
          <p:nvPr/>
        </p:nvSpPr>
        <p:spPr>
          <a:xfrm>
            <a:off x="6469235" y="2739153"/>
            <a:ext cx="4362450" cy="2542363"/>
          </a:xfrm>
          <a:prstGeom prst="rect">
            <a:avLst/>
          </a:prstGeom>
        </p:spPr>
        <p:txBody>
          <a:bodyPr wrap="square">
            <a:spAutoFit/>
          </a:bodyPr>
          <a:lstStyle/>
          <a:p>
            <a:pPr marL="342900" indent="-342900">
              <a:lnSpc>
                <a:spcPct val="150000"/>
              </a:lnSpc>
              <a:buFont typeface="Arial" panose="020B0604020202020204" pitchFamily="34" charset="0"/>
              <a:buChar char="•"/>
            </a:pPr>
            <a:r>
              <a:rPr lang="id-ID" dirty="0">
                <a:latin typeface="Montserrat" panose="02000505000000020004" pitchFamily="2" charset="0"/>
              </a:rPr>
              <a:t>Uncovering hidden truth</a:t>
            </a:r>
          </a:p>
          <a:p>
            <a:pPr marL="342900" indent="-342900">
              <a:lnSpc>
                <a:spcPct val="150000"/>
              </a:lnSpc>
              <a:buFont typeface="Arial" panose="020B0604020202020204" pitchFamily="34" charset="0"/>
              <a:buChar char="•"/>
            </a:pPr>
            <a:r>
              <a:rPr lang="id-ID" dirty="0">
                <a:latin typeface="Montserrat" panose="02000505000000020004" pitchFamily="2" charset="0"/>
              </a:rPr>
              <a:t>Track social campaigns</a:t>
            </a:r>
          </a:p>
          <a:p>
            <a:pPr marL="342900" indent="-342900">
              <a:lnSpc>
                <a:spcPct val="150000"/>
              </a:lnSpc>
              <a:buFont typeface="Arial" panose="020B0604020202020204" pitchFamily="34" charset="0"/>
              <a:buChar char="•"/>
            </a:pPr>
            <a:r>
              <a:rPr lang="id-ID" dirty="0">
                <a:latin typeface="Montserrat" panose="02000505000000020004" pitchFamily="2" charset="0"/>
              </a:rPr>
              <a:t>Create better content</a:t>
            </a:r>
          </a:p>
          <a:p>
            <a:pPr marL="342900" indent="-342900">
              <a:lnSpc>
                <a:spcPct val="150000"/>
              </a:lnSpc>
              <a:buFont typeface="Arial" panose="020B0604020202020204" pitchFamily="34" charset="0"/>
              <a:buChar char="•"/>
            </a:pPr>
            <a:r>
              <a:rPr lang="id-ID" dirty="0">
                <a:latin typeface="Montserrat" panose="02000505000000020004" pitchFamily="2" charset="0"/>
              </a:rPr>
              <a:t>Competitive benchmarking</a:t>
            </a:r>
          </a:p>
          <a:p>
            <a:pPr marL="342900" indent="-342900">
              <a:lnSpc>
                <a:spcPct val="150000"/>
              </a:lnSpc>
              <a:buFont typeface="Arial" panose="020B0604020202020204" pitchFamily="34" charset="0"/>
              <a:buChar char="•"/>
            </a:pPr>
            <a:endParaRPr lang="id-ID" dirty="0">
              <a:latin typeface="Montserrat" panose="02000505000000020004" pitchFamily="2" charset="0"/>
            </a:endParaRPr>
          </a:p>
          <a:p>
            <a:pPr marL="342900" indent="-342900">
              <a:lnSpc>
                <a:spcPct val="150000"/>
              </a:lnSpc>
              <a:buFont typeface="Arial" panose="020B0604020202020204" pitchFamily="34" charset="0"/>
              <a:buChar char="•"/>
            </a:pPr>
            <a:endParaRPr lang="en-GB" dirty="0">
              <a:latin typeface="Montserrat" panose="02000505000000020004" pitchFamily="2" charset="0"/>
            </a:endParaRPr>
          </a:p>
        </p:txBody>
      </p:sp>
      <p:sp>
        <p:nvSpPr>
          <p:cNvPr id="10" name="Rectangle 9"/>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2" name="Picture 11"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493592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1467617" y="1592995"/>
            <a:ext cx="10515600" cy="888830"/>
          </a:xfrm>
        </p:spPr>
        <p:txBody>
          <a:bodyPr/>
          <a:lstStyle/>
          <a:p>
            <a:r>
              <a:rPr lang="en-US" b="1" dirty="0">
                <a:solidFill>
                  <a:srgbClr val="FFC000"/>
                </a:solidFill>
                <a:latin typeface="Montserrat" panose="02000505000000020004" pitchFamily="2" charset="0"/>
              </a:rPr>
              <a:t>Learning Outline</a:t>
            </a:r>
            <a:endParaRPr lang="en-ID" b="1" dirty="0">
              <a:solidFill>
                <a:srgbClr val="FFC000"/>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1467617" y="2518630"/>
            <a:ext cx="7644618" cy="2746375"/>
          </a:xfrm>
          <a:noFill/>
        </p:spPr>
        <p:txBody>
          <a:bodyPr>
            <a:normAutofit/>
          </a:bodyPr>
          <a:lstStyle/>
          <a:p>
            <a:r>
              <a:rPr lang="id-ID" sz="1800" dirty="0">
                <a:latin typeface="Montserrat" panose="02000505000000020004" pitchFamily="2" charset="0"/>
              </a:rPr>
              <a:t>Background</a:t>
            </a:r>
          </a:p>
          <a:p>
            <a:r>
              <a:rPr lang="id-ID" sz="1800" dirty="0">
                <a:latin typeface="Montserrat" panose="02000505000000020004" pitchFamily="2" charset="0"/>
              </a:rPr>
              <a:t>Social Media Analytic Definition</a:t>
            </a:r>
            <a:endParaRPr lang="en-ID" sz="1800" dirty="0">
              <a:latin typeface="Montserrat" panose="02000505000000020004" pitchFamily="2" charset="0"/>
            </a:endParaRPr>
          </a:p>
          <a:p>
            <a:r>
              <a:rPr lang="id-ID" sz="1800" dirty="0">
                <a:latin typeface="Montserrat" panose="02000505000000020004" pitchFamily="2" charset="0"/>
              </a:rPr>
              <a:t>The Benefits of Social Media Analytic</a:t>
            </a:r>
            <a:endParaRPr lang="en-ID" sz="1800" dirty="0">
              <a:latin typeface="Montserrat" panose="02000505000000020004" pitchFamily="2" charset="0"/>
            </a:endParaRPr>
          </a:p>
          <a:p>
            <a:r>
              <a:rPr lang="id-ID" sz="1800" dirty="0">
                <a:latin typeface="Montserrat" panose="02000505000000020004" pitchFamily="2" charset="0"/>
              </a:rPr>
              <a:t>Challenges and Opportunities</a:t>
            </a:r>
            <a:endParaRPr lang="en-ID" sz="1800" dirty="0">
              <a:latin typeface="Montserrat" panose="02000505000000020004" pitchFamily="2" charset="0"/>
            </a:endParaRPr>
          </a:p>
          <a:p>
            <a:r>
              <a:rPr lang="id-ID" sz="2400" b="1" dirty="0">
                <a:solidFill>
                  <a:srgbClr val="37A39B"/>
                </a:solidFill>
                <a:latin typeface="Montserrat" panose="02000505000000020004" pitchFamily="2" charset="0"/>
              </a:rPr>
              <a:t>Understanding Data</a:t>
            </a:r>
          </a:p>
          <a:p>
            <a:r>
              <a:rPr lang="id-ID" sz="1800" dirty="0">
                <a:latin typeface="Montserrat" panose="02000505000000020004" pitchFamily="2" charset="0"/>
              </a:rPr>
              <a:t>Social Media Analytic Workflow</a:t>
            </a:r>
            <a:endParaRPr lang="id-ID" sz="2400" dirty="0">
              <a:latin typeface="Montserrat" panose="02000505000000020004" pitchFamily="2" charset="0"/>
            </a:endParaRPr>
          </a:p>
          <a:p>
            <a:r>
              <a:rPr lang="id-ID" sz="1800" dirty="0">
                <a:latin typeface="Montserrat" panose="02000505000000020004" pitchFamily="2" charset="0"/>
              </a:rPr>
              <a:t>Social Media Analytic Implementation</a:t>
            </a:r>
          </a:p>
          <a:p>
            <a:pPr marL="0" indent="0">
              <a:buNone/>
            </a:pPr>
            <a:endParaRPr lang="en-ID" sz="1400" dirty="0">
              <a:latin typeface="Montserrat" panose="02000505000000020004" pitchFamily="2" charset="0"/>
            </a:endParaRPr>
          </a:p>
          <a:p>
            <a:endParaRPr lang="en-ID" sz="1800" dirty="0">
              <a:latin typeface="Montserrat" panose="02000505000000020004" pitchFamily="2" charset="0"/>
            </a:endParaRPr>
          </a:p>
          <a:p>
            <a:endParaRPr lang="en-ID" sz="1800" dirty="0">
              <a:latin typeface="Montserrat" panose="02000505000000020004" pitchFamily="2" charset="0"/>
            </a:endParaRPr>
          </a:p>
        </p:txBody>
      </p:sp>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876220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1800" dirty="0">
              <a:latin typeface="Montserrat" panose="02000505000000020004" pitchFamily="2" charset="0"/>
            </a:endParaRPr>
          </a:p>
        </p:txBody>
      </p:sp>
      <p:sp>
        <p:nvSpPr>
          <p:cNvPr id="9" name="Title 1"/>
          <p:cNvSpPr txBox="1">
            <a:spLocks/>
          </p:cNvSpPr>
          <p:nvPr/>
        </p:nvSpPr>
        <p:spPr>
          <a:xfrm>
            <a:off x="1752794" y="659786"/>
            <a:ext cx="8686411" cy="59955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d-ID" sz="4000" b="1" dirty="0">
                <a:solidFill>
                  <a:srgbClr val="FFC000"/>
                </a:solidFill>
                <a:latin typeface="Montserrat" panose="02000505000000020004" pitchFamily="2" charset="0"/>
              </a:rPr>
              <a:t>Understanding Data</a:t>
            </a:r>
            <a:endParaRPr lang="en-US" sz="4000" dirty="0">
              <a:solidFill>
                <a:srgbClr val="FFC000"/>
              </a:solidFill>
              <a:latin typeface="Montserrat" panose="02000505000000020004" pitchFamily="2" charset="0"/>
            </a:endParaRPr>
          </a:p>
        </p:txBody>
      </p:sp>
      <p:sp>
        <p:nvSpPr>
          <p:cNvPr id="39" name="Text Placeholder 3">
            <a:extLst>
              <a:ext uri="{FF2B5EF4-FFF2-40B4-BE49-F238E27FC236}">
                <a16:creationId xmlns="" xmlns:a16="http://schemas.microsoft.com/office/drawing/2014/main" id="{D739D96F-EB9B-4769-A7C1-BFDF3B170946}"/>
              </a:ext>
            </a:extLst>
          </p:cNvPr>
          <p:cNvSpPr txBox="1">
            <a:spLocks/>
          </p:cNvSpPr>
          <p:nvPr/>
        </p:nvSpPr>
        <p:spPr>
          <a:xfrm>
            <a:off x="1147150" y="1855938"/>
            <a:ext cx="4519563" cy="639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solidFill>
                  <a:srgbClr val="37A39B"/>
                </a:solidFill>
                <a:latin typeface="Montserrat" panose="02000505000000020004" pitchFamily="2" charset="0"/>
              </a:rPr>
              <a:t>Structured Data</a:t>
            </a:r>
          </a:p>
        </p:txBody>
      </p:sp>
      <p:sp>
        <p:nvSpPr>
          <p:cNvPr id="40" name="Content Placeholder 4">
            <a:extLst>
              <a:ext uri="{FF2B5EF4-FFF2-40B4-BE49-F238E27FC236}">
                <a16:creationId xmlns="" xmlns:a16="http://schemas.microsoft.com/office/drawing/2014/main" id="{D3CE91C7-6F56-41F2-B4E8-92EB714A6474}"/>
              </a:ext>
            </a:extLst>
          </p:cNvPr>
          <p:cNvSpPr txBox="1">
            <a:spLocks/>
          </p:cNvSpPr>
          <p:nvPr/>
        </p:nvSpPr>
        <p:spPr>
          <a:xfrm>
            <a:off x="1147150" y="2509663"/>
            <a:ext cx="4519563" cy="7058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latin typeface="Montserrat" panose="02000505000000020004" pitchFamily="2" charset="0"/>
              </a:rPr>
              <a:t>High Degree of Organization, such as a relational database</a:t>
            </a:r>
          </a:p>
        </p:txBody>
      </p:sp>
      <p:sp>
        <p:nvSpPr>
          <p:cNvPr id="42" name="Text Placeholder 5">
            <a:extLst>
              <a:ext uri="{FF2B5EF4-FFF2-40B4-BE49-F238E27FC236}">
                <a16:creationId xmlns="" xmlns:a16="http://schemas.microsoft.com/office/drawing/2014/main" id="{ED94DBA4-E719-4B15-8C17-EA9D70D428A0}"/>
              </a:ext>
            </a:extLst>
          </p:cNvPr>
          <p:cNvSpPr txBox="1">
            <a:spLocks/>
          </p:cNvSpPr>
          <p:nvPr/>
        </p:nvSpPr>
        <p:spPr>
          <a:xfrm>
            <a:off x="6405703" y="1816843"/>
            <a:ext cx="4437988" cy="4195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solidFill>
                  <a:srgbClr val="37A39B"/>
                </a:solidFill>
                <a:latin typeface="Montserrat" panose="02000505000000020004" pitchFamily="2" charset="0"/>
              </a:rPr>
              <a:t>Unstructured Data</a:t>
            </a:r>
          </a:p>
        </p:txBody>
      </p:sp>
      <p:sp>
        <p:nvSpPr>
          <p:cNvPr id="43" name="Content Placeholder 6">
            <a:extLst>
              <a:ext uri="{FF2B5EF4-FFF2-40B4-BE49-F238E27FC236}">
                <a16:creationId xmlns="" xmlns:a16="http://schemas.microsoft.com/office/drawing/2014/main" id="{2B69AFB4-FF35-4F21-8772-277C6C51AE04}"/>
              </a:ext>
            </a:extLst>
          </p:cNvPr>
          <p:cNvSpPr txBox="1">
            <a:spLocks/>
          </p:cNvSpPr>
          <p:nvPr/>
        </p:nvSpPr>
        <p:spPr>
          <a:xfrm>
            <a:off x="6272494" y="2418714"/>
            <a:ext cx="4704405" cy="7940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latin typeface="Montserrat" panose="02000505000000020004" pitchFamily="2" charset="0"/>
              </a:rPr>
              <a:t>Information that is difficult to</a:t>
            </a:r>
            <a:r>
              <a:rPr lang="id-ID" sz="1800" dirty="0">
                <a:latin typeface="Montserrat" panose="02000505000000020004" pitchFamily="2" charset="0"/>
              </a:rPr>
              <a:t> </a:t>
            </a:r>
            <a:r>
              <a:rPr lang="en-US" sz="1800" dirty="0">
                <a:latin typeface="Montserrat" panose="02000505000000020004" pitchFamily="2" charset="0"/>
              </a:rPr>
              <a:t>organize using traditional</a:t>
            </a:r>
            <a:r>
              <a:rPr lang="id-ID" sz="1800" dirty="0">
                <a:latin typeface="Montserrat" panose="02000505000000020004" pitchFamily="2" charset="0"/>
              </a:rPr>
              <a:t> </a:t>
            </a:r>
            <a:r>
              <a:rPr lang="en-US" sz="1800" dirty="0">
                <a:latin typeface="Montserrat" panose="02000505000000020004" pitchFamily="2" charset="0"/>
              </a:rPr>
              <a:t>mechanisms </a:t>
            </a:r>
          </a:p>
        </p:txBody>
      </p:sp>
      <p:sp>
        <p:nvSpPr>
          <p:cNvPr id="44" name="TextBox 43">
            <a:extLst>
              <a:ext uri="{FF2B5EF4-FFF2-40B4-BE49-F238E27FC236}">
                <a16:creationId xmlns="" xmlns:a16="http://schemas.microsoft.com/office/drawing/2014/main" id="{BD19601A-8DF9-4158-B4CD-F281895B4128}"/>
              </a:ext>
            </a:extLst>
          </p:cNvPr>
          <p:cNvSpPr txBox="1"/>
          <p:nvPr/>
        </p:nvSpPr>
        <p:spPr>
          <a:xfrm>
            <a:off x="6405703" y="3360433"/>
            <a:ext cx="4437988" cy="2657509"/>
          </a:xfrm>
          <a:prstGeom prst="rect">
            <a:avLst/>
          </a:prstGeom>
          <a:solidFill>
            <a:srgbClr val="37A39B"/>
          </a:solidFill>
        </p:spPr>
        <p:style>
          <a:lnRef idx="2">
            <a:schemeClr val="accent5">
              <a:shade val="50000"/>
            </a:schemeClr>
          </a:lnRef>
          <a:fillRef idx="1">
            <a:schemeClr val="accent5"/>
          </a:fillRef>
          <a:effectRef idx="0">
            <a:schemeClr val="accent5"/>
          </a:effectRef>
          <a:fontRef idx="minor">
            <a:schemeClr val="lt1"/>
          </a:fontRef>
        </p:style>
        <p:txBody>
          <a:bodyPr wrap="square" lIns="117208" tIns="58604" rIns="117208" bIns="58604" rtlCol="0">
            <a:spAutoFit/>
          </a:bodyPr>
          <a:lstStyle/>
          <a:p>
            <a:pPr algn="ctr">
              <a:lnSpc>
                <a:spcPct val="150000"/>
              </a:lnSpc>
            </a:pPr>
            <a:endParaRPr lang="en-US" sz="600" dirty="0">
              <a:latin typeface="Montserrat" panose="02000505000000020004" pitchFamily="2" charset="0"/>
            </a:endParaRPr>
          </a:p>
          <a:p>
            <a:pPr algn="ctr">
              <a:lnSpc>
                <a:spcPct val="150000"/>
              </a:lnSpc>
            </a:pPr>
            <a:r>
              <a:rPr lang="en-US" sz="1600" dirty="0">
                <a:latin typeface="Montserrat" panose="02000505000000020004" pitchFamily="2" charset="0"/>
              </a:rPr>
              <a:t>“The patient came in complaining of chest pain, shortness of breath, and lingering headaches.. Smokes 2 packs a day.. Family history of heart disease.. Has been experiencing similar symptoms for the past 12 hours…”</a:t>
            </a:r>
          </a:p>
          <a:p>
            <a:pPr algn="ctr">
              <a:lnSpc>
                <a:spcPct val="150000"/>
              </a:lnSpc>
            </a:pPr>
            <a:endParaRPr lang="en-US" sz="800" dirty="0">
              <a:latin typeface="Montserrat" panose="02000505000000020004" pitchFamily="2" charset="0"/>
            </a:endParaRPr>
          </a:p>
        </p:txBody>
      </p:sp>
      <p:graphicFrame>
        <p:nvGraphicFramePr>
          <p:cNvPr id="45" name="Table 44">
            <a:extLst>
              <a:ext uri="{FF2B5EF4-FFF2-40B4-BE49-F238E27FC236}">
                <a16:creationId xmlns="" xmlns:a16="http://schemas.microsoft.com/office/drawing/2014/main" id="{9C9AAA96-1E40-4FD0-B29F-DEF1841766A4}"/>
              </a:ext>
            </a:extLst>
          </p:cNvPr>
          <p:cNvGraphicFramePr>
            <a:graphicFrameLocks noGrp="1"/>
          </p:cNvGraphicFramePr>
          <p:nvPr/>
        </p:nvGraphicFramePr>
        <p:xfrm>
          <a:off x="1237107" y="3345427"/>
          <a:ext cx="4429606" cy="2689164"/>
        </p:xfrm>
        <a:graphic>
          <a:graphicData uri="http://schemas.openxmlformats.org/drawingml/2006/table">
            <a:tbl>
              <a:tblPr firstRow="1" bandRow="1">
                <a:tableStyleId>{7DF18680-E054-41AD-8BC1-D1AEF772440D}</a:tableStyleId>
              </a:tblPr>
              <a:tblGrid>
                <a:gridCol w="2214803">
                  <a:extLst>
                    <a:ext uri="{9D8B030D-6E8A-4147-A177-3AD203B41FA5}">
                      <a16:colId xmlns="" xmlns:a16="http://schemas.microsoft.com/office/drawing/2014/main" val="20000"/>
                    </a:ext>
                  </a:extLst>
                </a:gridCol>
                <a:gridCol w="2214803">
                  <a:extLst>
                    <a:ext uri="{9D8B030D-6E8A-4147-A177-3AD203B41FA5}">
                      <a16:colId xmlns="" xmlns:a16="http://schemas.microsoft.com/office/drawing/2014/main" val="20001"/>
                    </a:ext>
                  </a:extLst>
                </a:gridCol>
              </a:tblGrid>
              <a:tr h="672291">
                <a:tc>
                  <a:txBody>
                    <a:bodyPr/>
                    <a:lstStyle/>
                    <a:p>
                      <a:pPr algn="ctr"/>
                      <a:r>
                        <a:rPr lang="en-US" sz="2000" dirty="0"/>
                        <a:t>Column</a:t>
                      </a:r>
                    </a:p>
                  </a:txBody>
                  <a:tcPr marT="54864" marB="54864" anchor="ctr">
                    <a:lnB w="12700" cap="flat" cmpd="sng" algn="ctr">
                      <a:solidFill>
                        <a:srgbClr val="37A39B"/>
                      </a:solidFill>
                      <a:prstDash val="solid"/>
                      <a:round/>
                      <a:headEnd type="none" w="med" len="med"/>
                      <a:tailEnd type="none" w="med" len="med"/>
                    </a:lnB>
                    <a:solidFill>
                      <a:srgbClr val="37A39B"/>
                    </a:solidFill>
                  </a:tcPr>
                </a:tc>
                <a:tc>
                  <a:txBody>
                    <a:bodyPr/>
                    <a:lstStyle/>
                    <a:p>
                      <a:pPr algn="ctr"/>
                      <a:r>
                        <a:rPr lang="en-US" sz="2000" dirty="0"/>
                        <a:t>Value</a:t>
                      </a:r>
                    </a:p>
                  </a:txBody>
                  <a:tcPr marT="54864" marB="54864" anchor="ctr">
                    <a:lnB w="12700" cap="flat" cmpd="sng" algn="ctr">
                      <a:solidFill>
                        <a:srgbClr val="37A39B"/>
                      </a:solidFill>
                      <a:prstDash val="solid"/>
                      <a:round/>
                      <a:headEnd type="none" w="med" len="med"/>
                      <a:tailEnd type="none" w="med" len="med"/>
                    </a:lnB>
                    <a:solidFill>
                      <a:srgbClr val="37A39B"/>
                    </a:solidFill>
                  </a:tcPr>
                </a:tc>
                <a:extLst>
                  <a:ext uri="{0D108BD9-81ED-4DB2-BD59-A6C34878D82A}">
                    <a16:rowId xmlns="" xmlns:a16="http://schemas.microsoft.com/office/drawing/2014/main" val="10000"/>
                  </a:ext>
                </a:extLst>
              </a:tr>
              <a:tr h="672291">
                <a:tc>
                  <a:txBody>
                    <a:bodyPr/>
                    <a:lstStyle/>
                    <a:p>
                      <a:pPr algn="ctr"/>
                      <a:r>
                        <a:rPr lang="en-US" sz="2000" dirty="0"/>
                        <a:t>Patient</a:t>
                      </a:r>
                    </a:p>
                  </a:txBody>
                  <a:tcPr marT="54864" marB="54864"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t>John Brown</a:t>
                      </a:r>
                    </a:p>
                  </a:txBody>
                  <a:tcPr marT="54864" marB="54864"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672291">
                <a:tc>
                  <a:txBody>
                    <a:bodyPr/>
                    <a:lstStyle/>
                    <a:p>
                      <a:pPr algn="ctr"/>
                      <a:r>
                        <a:rPr lang="en-US" sz="2000" dirty="0"/>
                        <a:t>Date of Birth</a:t>
                      </a:r>
                    </a:p>
                  </a:txBody>
                  <a:tcPr marT="54864" marB="54864"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t>12/07/1993</a:t>
                      </a:r>
                    </a:p>
                  </a:txBody>
                  <a:tcPr marT="54864" marB="54864"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672291">
                <a:tc>
                  <a:txBody>
                    <a:bodyPr/>
                    <a:lstStyle/>
                    <a:p>
                      <a:pPr algn="ctr"/>
                      <a:r>
                        <a:rPr lang="en-US" sz="2000" dirty="0"/>
                        <a:t>Date Admitted </a:t>
                      </a:r>
                    </a:p>
                  </a:txBody>
                  <a:tcPr marT="54864" marB="54864"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a:t>02/03/2011</a:t>
                      </a:r>
                    </a:p>
                  </a:txBody>
                  <a:tcPr marT="54864" marB="54864"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bl>
          </a:graphicData>
        </a:graphic>
      </p:graphicFrame>
      <p:sp>
        <p:nvSpPr>
          <p:cNvPr id="11" name="Rectangle 10"/>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3" name="Picture 12"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755978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1800" dirty="0">
              <a:latin typeface="Montserrat" panose="02000505000000020004" pitchFamily="2" charset="0"/>
            </a:endParaRPr>
          </a:p>
        </p:txBody>
      </p:sp>
      <p:sp>
        <p:nvSpPr>
          <p:cNvPr id="9" name="Title 1"/>
          <p:cNvSpPr txBox="1">
            <a:spLocks/>
          </p:cNvSpPr>
          <p:nvPr/>
        </p:nvSpPr>
        <p:spPr>
          <a:xfrm>
            <a:off x="1752794" y="659786"/>
            <a:ext cx="8686411" cy="59955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d-ID" sz="4000" b="1" dirty="0">
                <a:solidFill>
                  <a:srgbClr val="FFC000"/>
                </a:solidFill>
                <a:latin typeface="Montserrat" panose="02000505000000020004" pitchFamily="2" charset="0"/>
              </a:rPr>
              <a:t>Understanding Data</a:t>
            </a:r>
            <a:endParaRPr lang="en-US" sz="4000" dirty="0">
              <a:solidFill>
                <a:srgbClr val="FFC000"/>
              </a:solidFill>
              <a:latin typeface="Montserrat" panose="02000505000000020004" pitchFamily="2" charset="0"/>
            </a:endParaRPr>
          </a:p>
        </p:txBody>
      </p:sp>
      <p:sp>
        <p:nvSpPr>
          <p:cNvPr id="39" name="Text Placeholder 3">
            <a:extLst>
              <a:ext uri="{FF2B5EF4-FFF2-40B4-BE49-F238E27FC236}">
                <a16:creationId xmlns="" xmlns:a16="http://schemas.microsoft.com/office/drawing/2014/main" id="{D739D96F-EB9B-4769-A7C1-BFDF3B170946}"/>
              </a:ext>
            </a:extLst>
          </p:cNvPr>
          <p:cNvSpPr txBox="1">
            <a:spLocks/>
          </p:cNvSpPr>
          <p:nvPr/>
        </p:nvSpPr>
        <p:spPr>
          <a:xfrm>
            <a:off x="1100352" y="2039631"/>
            <a:ext cx="4519563" cy="639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solidFill>
                  <a:srgbClr val="37A39B"/>
                </a:solidFill>
                <a:latin typeface="Montserrat" panose="02000505000000020004" pitchFamily="2" charset="0"/>
              </a:rPr>
              <a:t>Structured Data</a:t>
            </a:r>
          </a:p>
        </p:txBody>
      </p:sp>
      <p:sp>
        <p:nvSpPr>
          <p:cNvPr id="42" name="Text Placeholder 5">
            <a:extLst>
              <a:ext uri="{FF2B5EF4-FFF2-40B4-BE49-F238E27FC236}">
                <a16:creationId xmlns="" xmlns:a16="http://schemas.microsoft.com/office/drawing/2014/main" id="{ED94DBA4-E719-4B15-8C17-EA9D70D428A0}"/>
              </a:ext>
            </a:extLst>
          </p:cNvPr>
          <p:cNvSpPr txBox="1">
            <a:spLocks/>
          </p:cNvSpPr>
          <p:nvPr/>
        </p:nvSpPr>
        <p:spPr>
          <a:xfrm>
            <a:off x="6553697" y="2039631"/>
            <a:ext cx="4437988" cy="4195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solidFill>
                  <a:srgbClr val="37A39B"/>
                </a:solidFill>
                <a:latin typeface="Montserrat" panose="02000505000000020004" pitchFamily="2" charset="0"/>
              </a:rPr>
              <a:t>Unstructured Data</a:t>
            </a:r>
          </a:p>
        </p:txBody>
      </p:sp>
      <p:sp>
        <p:nvSpPr>
          <p:cNvPr id="11" name="Rectangle 10"/>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3" name="Picture 12"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
        <p:nvSpPr>
          <p:cNvPr id="14" name="Content Placeholder 2">
            <a:extLst>
              <a:ext uri="{FF2B5EF4-FFF2-40B4-BE49-F238E27FC236}">
                <a16:creationId xmlns="" xmlns:a16="http://schemas.microsoft.com/office/drawing/2014/main" id="{18AAB403-AB88-49C6-8556-430DCDBC762B}"/>
              </a:ext>
            </a:extLst>
          </p:cNvPr>
          <p:cNvSpPr txBox="1">
            <a:spLocks/>
          </p:cNvSpPr>
          <p:nvPr/>
        </p:nvSpPr>
        <p:spPr>
          <a:xfrm>
            <a:off x="499265" y="2593701"/>
            <a:ext cx="4419598" cy="3762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4"/>
              </a:buBlip>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indent="-463550"/>
            <a:r>
              <a:rPr lang="id-ID" sz="1800" dirty="0"/>
              <a:t>Well defined content</a:t>
            </a:r>
          </a:p>
          <a:p>
            <a:pPr marL="463550" indent="-463550"/>
            <a:r>
              <a:rPr lang="id-ID" sz="1800" dirty="0"/>
              <a:t>Easily Understood</a:t>
            </a:r>
          </a:p>
          <a:p>
            <a:pPr marL="463550" indent="-463550"/>
            <a:r>
              <a:rPr lang="id-ID" sz="1800" dirty="0"/>
              <a:t>Stored in RDBMS</a:t>
            </a:r>
          </a:p>
          <a:p>
            <a:pPr marL="463550" indent="-463550"/>
            <a:r>
              <a:rPr lang="id-ID" sz="1800" dirty="0"/>
              <a:t>Easy to enter, store and analyze</a:t>
            </a:r>
          </a:p>
          <a:p>
            <a:pPr marL="463550" indent="-463550"/>
            <a:r>
              <a:rPr lang="id-ID" sz="1800" dirty="0"/>
              <a:t>Example: data in database table (customer data, sales data, sensor data)</a:t>
            </a:r>
            <a:endParaRPr lang="en-US" sz="1800" dirty="0"/>
          </a:p>
        </p:txBody>
      </p:sp>
      <p:sp>
        <p:nvSpPr>
          <p:cNvPr id="16" name="Content Placeholder 2">
            <a:extLst>
              <a:ext uri="{FF2B5EF4-FFF2-40B4-BE49-F238E27FC236}">
                <a16:creationId xmlns="" xmlns:a16="http://schemas.microsoft.com/office/drawing/2014/main" id="{733F14D5-ECCB-4D98-A13F-3096FC2D6D15}"/>
              </a:ext>
            </a:extLst>
          </p:cNvPr>
          <p:cNvSpPr txBox="1">
            <a:spLocks/>
          </p:cNvSpPr>
          <p:nvPr/>
        </p:nvSpPr>
        <p:spPr>
          <a:xfrm>
            <a:off x="5731857" y="2593012"/>
            <a:ext cx="5371770" cy="2552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4"/>
              </a:buBlip>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indent="-463550"/>
            <a:r>
              <a:rPr lang="id-ID" sz="1800" dirty="0"/>
              <a:t>Structure not obvious</a:t>
            </a:r>
          </a:p>
          <a:p>
            <a:pPr marL="463550" indent="-463550"/>
            <a:r>
              <a:rPr lang="id-ID" sz="1800" dirty="0"/>
              <a:t>Process data to understand</a:t>
            </a:r>
          </a:p>
          <a:p>
            <a:pPr marL="463550" indent="-463550"/>
            <a:r>
              <a:rPr lang="id-ID" sz="1800" dirty="0"/>
              <a:t>RDBMS not a good fit</a:t>
            </a:r>
          </a:p>
          <a:p>
            <a:pPr marL="463550" indent="-463550"/>
            <a:r>
              <a:rPr lang="id-ID" sz="1800" dirty="0"/>
              <a:t>Difficult and costly to analyze</a:t>
            </a:r>
          </a:p>
          <a:p>
            <a:pPr marL="463550" indent="-463550"/>
            <a:r>
              <a:rPr lang="id-ID" sz="1800" dirty="0"/>
              <a:t>Example: email, videos, audio, web pages, social media feeds, presentation</a:t>
            </a:r>
            <a:endParaRPr lang="en-US" sz="1800" dirty="0"/>
          </a:p>
          <a:p>
            <a:pPr marL="0" indent="0">
              <a:buNone/>
            </a:pPr>
            <a:endParaRPr lang="en-US" sz="1800" dirty="0"/>
          </a:p>
        </p:txBody>
      </p:sp>
    </p:spTree>
    <p:extLst>
      <p:ext uri="{BB962C8B-B14F-4D97-AF65-F5344CB8AC3E}">
        <p14:creationId xmlns:p14="http://schemas.microsoft.com/office/powerpoint/2010/main" val="2707529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92423" y="-276988"/>
            <a:ext cx="12684423" cy="7134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marR="0" lvl="0" indent="-569913"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Montserrat" panose="02000505000000020004" pitchFamily="2" charset="0"/>
              <a:ea typeface="+mn-ea"/>
              <a:cs typeface="+mn-cs"/>
            </a:endParaRPr>
          </a:p>
        </p:txBody>
      </p:sp>
      <p:sp>
        <p:nvSpPr>
          <p:cNvPr id="11" name="Rectangle 10"/>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3" name="Picture 12"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pic>
        <p:nvPicPr>
          <p:cNvPr id="2052" name="Picture 4" descr="Image result for idc unstructured data growth">
            <a:extLst>
              <a:ext uri="{FF2B5EF4-FFF2-40B4-BE49-F238E27FC236}">
                <a16:creationId xmlns="" xmlns:a16="http://schemas.microsoft.com/office/drawing/2014/main" id="{9E0C760F-1CF3-4C32-AB10-6900EB1EC1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055"/>
          <a:stretch/>
        </p:blipFill>
        <p:spPr bwMode="auto">
          <a:xfrm>
            <a:off x="1150038" y="556591"/>
            <a:ext cx="9891923" cy="5799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 xmlns:a16="http://schemas.microsoft.com/office/drawing/2014/main" id="{6477B7CB-0B15-4D77-978E-35E6E457EA40}"/>
              </a:ext>
            </a:extLst>
          </p:cNvPr>
          <p:cNvSpPr/>
          <p:nvPr/>
        </p:nvSpPr>
        <p:spPr>
          <a:xfrm>
            <a:off x="1225534" y="6270725"/>
            <a:ext cx="9740929" cy="307777"/>
          </a:xfrm>
          <a:prstGeom prst="rect">
            <a:avLst/>
          </a:prstGeom>
        </p:spPr>
        <p:txBody>
          <a:bodyPr wrap="square">
            <a:spAutoFit/>
          </a:bodyPr>
          <a:lstStyle/>
          <a:p>
            <a:r>
              <a:rPr lang="en-GB" sz="1400" dirty="0">
                <a:hlinkClick r:id="rId5"/>
              </a:rPr>
              <a:t>https://www.ibm.com/blogs/cloud-computing/2016/12/13/idc-stacks-top-object-storage-vendors/</a:t>
            </a:r>
            <a:endParaRPr lang="en-GB" sz="1400" dirty="0"/>
          </a:p>
        </p:txBody>
      </p:sp>
    </p:spTree>
    <p:extLst>
      <p:ext uri="{BB962C8B-B14F-4D97-AF65-F5344CB8AC3E}">
        <p14:creationId xmlns:p14="http://schemas.microsoft.com/office/powerpoint/2010/main" val="3586030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1467617" y="1592995"/>
            <a:ext cx="10515600" cy="888830"/>
          </a:xfrm>
        </p:spPr>
        <p:txBody>
          <a:bodyPr/>
          <a:lstStyle/>
          <a:p>
            <a:r>
              <a:rPr lang="en-US" b="1" dirty="0">
                <a:solidFill>
                  <a:srgbClr val="FFC000"/>
                </a:solidFill>
                <a:latin typeface="Montserrat" panose="02000505000000020004" pitchFamily="2" charset="0"/>
              </a:rPr>
              <a:t>Learning Outline</a:t>
            </a:r>
            <a:endParaRPr lang="en-ID" b="1" dirty="0">
              <a:solidFill>
                <a:srgbClr val="FFC000"/>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1467617" y="2518630"/>
            <a:ext cx="7644618" cy="2746375"/>
          </a:xfrm>
          <a:noFill/>
        </p:spPr>
        <p:txBody>
          <a:bodyPr>
            <a:normAutofit/>
          </a:bodyPr>
          <a:lstStyle/>
          <a:p>
            <a:r>
              <a:rPr lang="id-ID" sz="1800" dirty="0">
                <a:latin typeface="Montserrat" panose="02000505000000020004" pitchFamily="2" charset="0"/>
              </a:rPr>
              <a:t>Social Media Analytic Definition</a:t>
            </a:r>
            <a:endParaRPr lang="en-US" sz="1800" dirty="0">
              <a:latin typeface="Montserrat" panose="02000505000000020004" pitchFamily="2" charset="0"/>
            </a:endParaRPr>
          </a:p>
          <a:p>
            <a:r>
              <a:rPr lang="id-ID" sz="1800" dirty="0">
                <a:latin typeface="Montserrat" panose="02000505000000020004" pitchFamily="2" charset="0"/>
              </a:rPr>
              <a:t>Background</a:t>
            </a:r>
            <a:endParaRPr lang="en-ID" sz="1800" dirty="0">
              <a:latin typeface="Montserrat" panose="02000505000000020004" pitchFamily="2" charset="0"/>
            </a:endParaRPr>
          </a:p>
          <a:p>
            <a:r>
              <a:rPr lang="id-ID" sz="1800" dirty="0">
                <a:latin typeface="Montserrat" panose="02000505000000020004" pitchFamily="2" charset="0"/>
              </a:rPr>
              <a:t>The Benefits of Social Media Analytic</a:t>
            </a:r>
            <a:endParaRPr lang="en-ID" sz="1800" dirty="0">
              <a:latin typeface="Montserrat" panose="02000505000000020004" pitchFamily="2" charset="0"/>
            </a:endParaRPr>
          </a:p>
          <a:p>
            <a:r>
              <a:rPr lang="id-ID" sz="1800" dirty="0">
                <a:latin typeface="Montserrat" panose="02000505000000020004" pitchFamily="2" charset="0"/>
              </a:rPr>
              <a:t>Challenges and Opportunities</a:t>
            </a:r>
            <a:endParaRPr lang="en-ID" sz="1800" dirty="0">
              <a:latin typeface="Montserrat" panose="02000505000000020004" pitchFamily="2" charset="0"/>
            </a:endParaRPr>
          </a:p>
          <a:p>
            <a:r>
              <a:rPr lang="id-ID" sz="1800" dirty="0">
                <a:latin typeface="Montserrat" panose="02000505000000020004" pitchFamily="2" charset="0"/>
              </a:rPr>
              <a:t>Understanding Data</a:t>
            </a:r>
          </a:p>
          <a:p>
            <a:r>
              <a:rPr lang="id-ID" sz="2400" b="1" dirty="0">
                <a:solidFill>
                  <a:srgbClr val="37A39B"/>
                </a:solidFill>
                <a:latin typeface="Montserrat" panose="02000505000000020004" pitchFamily="2" charset="0"/>
              </a:rPr>
              <a:t>Social Media Analytic Workflow</a:t>
            </a:r>
            <a:endParaRPr lang="id-ID" sz="3200" b="1" dirty="0">
              <a:solidFill>
                <a:srgbClr val="37A39B"/>
              </a:solidFill>
              <a:latin typeface="Montserrat" panose="02000505000000020004" pitchFamily="2" charset="0"/>
            </a:endParaRPr>
          </a:p>
          <a:p>
            <a:r>
              <a:rPr lang="id-ID" sz="1800" dirty="0">
                <a:latin typeface="Montserrat" panose="02000505000000020004" pitchFamily="2" charset="0"/>
              </a:rPr>
              <a:t>Social Media Analytic Implementation</a:t>
            </a:r>
          </a:p>
          <a:p>
            <a:pPr marL="0" indent="0">
              <a:buNone/>
            </a:pPr>
            <a:endParaRPr lang="en-ID" sz="1400" dirty="0">
              <a:latin typeface="Montserrat" panose="02000505000000020004" pitchFamily="2" charset="0"/>
            </a:endParaRPr>
          </a:p>
          <a:p>
            <a:endParaRPr lang="en-ID" sz="1800" dirty="0">
              <a:latin typeface="Montserrat" panose="02000505000000020004" pitchFamily="2" charset="0"/>
            </a:endParaRPr>
          </a:p>
          <a:p>
            <a:endParaRPr lang="en-ID" sz="1800" dirty="0">
              <a:latin typeface="Montserrat" panose="02000505000000020004" pitchFamily="2" charset="0"/>
            </a:endParaRPr>
          </a:p>
        </p:txBody>
      </p:sp>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903254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1" name="Diagram 10">
            <a:extLst>
              <a:ext uri="{FF2B5EF4-FFF2-40B4-BE49-F238E27FC236}">
                <a16:creationId xmlns="" xmlns:a16="http://schemas.microsoft.com/office/drawing/2014/main" id="{346CE63B-7B22-40B8-8549-193DA83DD5EB}"/>
              </a:ext>
            </a:extLst>
          </p:cNvPr>
          <p:cNvGraphicFramePr/>
          <p:nvPr>
            <p:extLst>
              <p:ext uri="{D42A27DB-BD31-4B8C-83A1-F6EECF244321}">
                <p14:modId xmlns:p14="http://schemas.microsoft.com/office/powerpoint/2010/main" val="3932392462"/>
              </p:ext>
            </p:extLst>
          </p:nvPr>
        </p:nvGraphicFramePr>
        <p:xfrm>
          <a:off x="1966686" y="824169"/>
          <a:ext cx="928043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6059" y="6071553"/>
            <a:ext cx="1245278" cy="416333"/>
          </a:xfrm>
          <a:prstGeom prst="rect">
            <a:avLst/>
          </a:prstGeom>
        </p:spPr>
      </p:pic>
      <p:pic>
        <p:nvPicPr>
          <p:cNvPr id="5" name="Picture 4"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11337" y="6071553"/>
            <a:ext cx="1432365" cy="416333"/>
          </a:xfrm>
          <a:prstGeom prst="rect">
            <a:avLst/>
          </a:prstGeom>
        </p:spPr>
      </p:pic>
      <p:pic>
        <p:nvPicPr>
          <p:cNvPr id="8" name="Picture 7"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2647" y="1990155"/>
            <a:ext cx="3429744" cy="996893"/>
          </a:xfrm>
          <a:prstGeom prst="rect">
            <a:avLst/>
          </a:prstGeom>
        </p:spPr>
      </p:pic>
    </p:spTree>
    <p:extLst>
      <p:ext uri="{BB962C8B-B14F-4D97-AF65-F5344CB8AC3E}">
        <p14:creationId xmlns:p14="http://schemas.microsoft.com/office/powerpoint/2010/main" val="844107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402803" y="2165524"/>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sp>
        <p:nvSpPr>
          <p:cNvPr id="9" name="Title 1"/>
          <p:cNvSpPr txBox="1">
            <a:spLocks/>
          </p:cNvSpPr>
          <p:nvPr/>
        </p:nvSpPr>
        <p:spPr>
          <a:xfrm>
            <a:off x="481678" y="661573"/>
            <a:ext cx="11079845" cy="59955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d-ID" sz="4000" b="1" dirty="0">
                <a:solidFill>
                  <a:srgbClr val="FFC000"/>
                </a:solidFill>
                <a:latin typeface="Montserrat" panose="02000505000000020004" pitchFamily="2" charset="0"/>
              </a:rPr>
              <a:t>Social Media Analytics Workflow</a:t>
            </a:r>
            <a:endParaRPr lang="en-US" sz="4000" dirty="0">
              <a:solidFill>
                <a:srgbClr val="FFC000"/>
              </a:solidFill>
              <a:latin typeface="Montserrat" panose="02000505000000020004" pitchFamily="2" charset="0"/>
            </a:endParaRPr>
          </a:p>
        </p:txBody>
      </p:sp>
      <p:grpSp>
        <p:nvGrpSpPr>
          <p:cNvPr id="56" name="Group 55">
            <a:extLst>
              <a:ext uri="{FF2B5EF4-FFF2-40B4-BE49-F238E27FC236}">
                <a16:creationId xmlns="" xmlns:a16="http://schemas.microsoft.com/office/drawing/2014/main" id="{49D5A4EB-4BF6-48C6-9DD7-7A4F7421E7AD}"/>
              </a:ext>
            </a:extLst>
          </p:cNvPr>
          <p:cNvGrpSpPr/>
          <p:nvPr/>
        </p:nvGrpSpPr>
        <p:grpSpPr>
          <a:xfrm>
            <a:off x="587858" y="1872468"/>
            <a:ext cx="10781636" cy="4073259"/>
            <a:chOff x="587858" y="1762106"/>
            <a:chExt cx="10781636" cy="4073259"/>
          </a:xfrm>
        </p:grpSpPr>
        <p:cxnSp>
          <p:nvCxnSpPr>
            <p:cNvPr id="22" name="Straight Arrow Connector 21">
              <a:extLst>
                <a:ext uri="{FF2B5EF4-FFF2-40B4-BE49-F238E27FC236}">
                  <a16:creationId xmlns="" xmlns:a16="http://schemas.microsoft.com/office/drawing/2014/main" id="{9D7E72A9-6A67-42B9-BD62-EF195612FB3D}"/>
                </a:ext>
              </a:extLst>
            </p:cNvPr>
            <p:cNvCxnSpPr/>
            <p:nvPr/>
          </p:nvCxnSpPr>
          <p:spPr>
            <a:xfrm>
              <a:off x="1531307" y="2841131"/>
              <a:ext cx="0" cy="363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 xmlns:a16="http://schemas.microsoft.com/office/drawing/2014/main" id="{9B6713CD-6FFB-46E8-A23A-795FD691F49E}"/>
                </a:ext>
              </a:extLst>
            </p:cNvPr>
            <p:cNvGrpSpPr/>
            <p:nvPr/>
          </p:nvGrpSpPr>
          <p:grpSpPr>
            <a:xfrm>
              <a:off x="587858" y="1762106"/>
              <a:ext cx="10781636" cy="4073259"/>
              <a:chOff x="587858" y="1762106"/>
              <a:chExt cx="9994354" cy="3775827"/>
            </a:xfrm>
          </p:grpSpPr>
          <p:grpSp>
            <p:nvGrpSpPr>
              <p:cNvPr id="14" name="Group 13">
                <a:extLst>
                  <a:ext uri="{FF2B5EF4-FFF2-40B4-BE49-F238E27FC236}">
                    <a16:creationId xmlns="" xmlns:a16="http://schemas.microsoft.com/office/drawing/2014/main" id="{C4276D73-483F-4A80-9166-D00BED585B93}"/>
                  </a:ext>
                </a:extLst>
              </p:cNvPr>
              <p:cNvGrpSpPr/>
              <p:nvPr/>
            </p:nvGrpSpPr>
            <p:grpSpPr>
              <a:xfrm>
                <a:off x="587858" y="1762106"/>
                <a:ext cx="1814945" cy="1057294"/>
                <a:chOff x="728625" y="2371706"/>
                <a:chExt cx="1814945" cy="1057294"/>
              </a:xfrm>
            </p:grpSpPr>
            <p:grpSp>
              <p:nvGrpSpPr>
                <p:cNvPr id="12" name="Group 11">
                  <a:extLst>
                    <a:ext uri="{FF2B5EF4-FFF2-40B4-BE49-F238E27FC236}">
                      <a16:creationId xmlns="" xmlns:a16="http://schemas.microsoft.com/office/drawing/2014/main" id="{141A0CCB-E73A-4513-BC2A-3D994A9E8FD6}"/>
                    </a:ext>
                  </a:extLst>
                </p:cNvPr>
                <p:cNvGrpSpPr/>
                <p:nvPr/>
              </p:nvGrpSpPr>
              <p:grpSpPr>
                <a:xfrm>
                  <a:off x="728625" y="2371706"/>
                  <a:ext cx="1814945" cy="1057294"/>
                  <a:chOff x="728625" y="2371706"/>
                  <a:chExt cx="1814945" cy="1057294"/>
                </a:xfrm>
              </p:grpSpPr>
              <p:pic>
                <p:nvPicPr>
                  <p:cNvPr id="10" name="Picture 2" descr="Related image">
                    <a:extLst>
                      <a:ext uri="{FF2B5EF4-FFF2-40B4-BE49-F238E27FC236}">
                        <a16:creationId xmlns="" xmlns:a16="http://schemas.microsoft.com/office/drawing/2014/main" id="{55D1974B-10ED-45B6-81B6-BE0E4FB5B9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386" y="2442309"/>
                    <a:ext cx="1611595" cy="9866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 xmlns:a16="http://schemas.microsoft.com/office/drawing/2014/main" id="{9465495E-DAA3-4417-8FB2-1BA78E1A5134}"/>
                      </a:ext>
                    </a:extLst>
                  </p:cNvPr>
                  <p:cNvSpPr txBox="1"/>
                  <p:nvPr/>
                </p:nvSpPr>
                <p:spPr>
                  <a:xfrm>
                    <a:off x="728625" y="2371706"/>
                    <a:ext cx="1814945" cy="307777"/>
                  </a:xfrm>
                  <a:prstGeom prst="rect">
                    <a:avLst/>
                  </a:prstGeom>
                  <a:noFill/>
                </p:spPr>
                <p:txBody>
                  <a:bodyPr wrap="square" rtlCol="0">
                    <a:spAutoFit/>
                  </a:bodyPr>
                  <a:lstStyle/>
                  <a:p>
                    <a:r>
                      <a:rPr lang="id-ID" sz="1400" dirty="0"/>
                      <a:t>Social Media Platform</a:t>
                    </a:r>
                    <a:endParaRPr lang="en-GB" sz="1400" dirty="0"/>
                  </a:p>
                </p:txBody>
              </p:sp>
            </p:grpSp>
            <p:sp>
              <p:nvSpPr>
                <p:cNvPr id="13" name="Rectangle 12">
                  <a:extLst>
                    <a:ext uri="{FF2B5EF4-FFF2-40B4-BE49-F238E27FC236}">
                      <a16:creationId xmlns="" xmlns:a16="http://schemas.microsoft.com/office/drawing/2014/main" id="{C74FD04A-A98C-481B-8292-2A29B8715F58}"/>
                    </a:ext>
                  </a:extLst>
                </p:cNvPr>
                <p:cNvSpPr/>
                <p:nvPr/>
              </p:nvSpPr>
              <p:spPr>
                <a:xfrm>
                  <a:off x="728625" y="2371706"/>
                  <a:ext cx="1814945" cy="884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Rectangle: Rounded Corners 14">
                <a:extLst>
                  <a:ext uri="{FF2B5EF4-FFF2-40B4-BE49-F238E27FC236}">
                    <a16:creationId xmlns="" xmlns:a16="http://schemas.microsoft.com/office/drawing/2014/main" id="{F996E843-3A16-4F36-8D14-608B6E19EF39}"/>
                  </a:ext>
                </a:extLst>
              </p:cNvPr>
              <p:cNvSpPr/>
              <p:nvPr/>
            </p:nvSpPr>
            <p:spPr>
              <a:xfrm>
                <a:off x="725884" y="3172252"/>
                <a:ext cx="1490836" cy="65116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a:solidFill>
                      <a:schemeClr val="tx1"/>
                    </a:solidFill>
                  </a:rPr>
                  <a:t>API Access</a:t>
                </a:r>
                <a:endParaRPr lang="en-GB" sz="1600" dirty="0">
                  <a:solidFill>
                    <a:schemeClr val="tx1"/>
                  </a:solidFill>
                </a:endParaRPr>
              </a:p>
            </p:txBody>
          </p:sp>
          <p:sp>
            <p:nvSpPr>
              <p:cNvPr id="23" name="Cylinder 22">
                <a:extLst>
                  <a:ext uri="{FF2B5EF4-FFF2-40B4-BE49-F238E27FC236}">
                    <a16:creationId xmlns="" xmlns:a16="http://schemas.microsoft.com/office/drawing/2014/main" id="{29B6F5CE-1789-4B97-AC6C-9668CD96BAAA}"/>
                  </a:ext>
                </a:extLst>
              </p:cNvPr>
              <p:cNvSpPr/>
              <p:nvPr/>
            </p:nvSpPr>
            <p:spPr>
              <a:xfrm>
                <a:off x="5505959" y="4646056"/>
                <a:ext cx="1517662" cy="891877"/>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a:solidFill>
                      <a:schemeClr val="tx1"/>
                    </a:solidFill>
                  </a:rPr>
                  <a:t>Clean Data</a:t>
                </a:r>
                <a:endParaRPr lang="en-GB" sz="1600" dirty="0">
                  <a:solidFill>
                    <a:schemeClr val="tx1"/>
                  </a:solidFill>
                </a:endParaRPr>
              </a:p>
            </p:txBody>
          </p:sp>
          <p:cxnSp>
            <p:nvCxnSpPr>
              <p:cNvPr id="25" name="Straight Arrow Connector 24">
                <a:extLst>
                  <a:ext uri="{FF2B5EF4-FFF2-40B4-BE49-F238E27FC236}">
                    <a16:creationId xmlns="" xmlns:a16="http://schemas.microsoft.com/office/drawing/2014/main" id="{3C68FD46-B6C9-4CCD-BE8E-7C4958C80CE2}"/>
                  </a:ext>
                </a:extLst>
              </p:cNvPr>
              <p:cNvCxnSpPr>
                <a:cxnSpLocks/>
              </p:cNvCxnSpPr>
              <p:nvPr/>
            </p:nvCxnSpPr>
            <p:spPr>
              <a:xfrm>
                <a:off x="4390750" y="5184793"/>
                <a:ext cx="8970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Rounded Corners 25">
                <a:extLst>
                  <a:ext uri="{FF2B5EF4-FFF2-40B4-BE49-F238E27FC236}">
                    <a16:creationId xmlns="" xmlns:a16="http://schemas.microsoft.com/office/drawing/2014/main" id="{689CD301-8249-4BFD-BF8E-C02BAF66491B}"/>
                  </a:ext>
                </a:extLst>
              </p:cNvPr>
              <p:cNvSpPr/>
              <p:nvPr/>
            </p:nvSpPr>
            <p:spPr>
              <a:xfrm>
                <a:off x="2763596" y="4873906"/>
                <a:ext cx="1490836" cy="65116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a:solidFill>
                      <a:schemeClr val="tx1"/>
                    </a:solidFill>
                  </a:rPr>
                  <a:t>Pre-processing</a:t>
                </a:r>
                <a:endParaRPr lang="en-GB" sz="1600" dirty="0">
                  <a:solidFill>
                    <a:schemeClr val="tx1"/>
                  </a:solidFill>
                </a:endParaRPr>
              </a:p>
            </p:txBody>
          </p:sp>
          <p:sp>
            <p:nvSpPr>
              <p:cNvPr id="28" name="Cylinder 27">
                <a:extLst>
                  <a:ext uri="{FF2B5EF4-FFF2-40B4-BE49-F238E27FC236}">
                    <a16:creationId xmlns="" xmlns:a16="http://schemas.microsoft.com/office/drawing/2014/main" id="{B365F64A-28A2-429F-98E5-785D209F5D69}"/>
                  </a:ext>
                </a:extLst>
              </p:cNvPr>
              <p:cNvSpPr/>
              <p:nvPr/>
            </p:nvSpPr>
            <p:spPr>
              <a:xfrm>
                <a:off x="2958457" y="2781017"/>
                <a:ext cx="1021902" cy="1260953"/>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a:solidFill>
                      <a:schemeClr val="tx1"/>
                    </a:solidFill>
                  </a:rPr>
                  <a:t>Raw Data</a:t>
                </a:r>
                <a:endParaRPr lang="en-GB" sz="1600" dirty="0">
                  <a:solidFill>
                    <a:schemeClr val="tx1"/>
                  </a:solidFill>
                </a:endParaRPr>
              </a:p>
            </p:txBody>
          </p:sp>
          <p:cxnSp>
            <p:nvCxnSpPr>
              <p:cNvPr id="30" name="Straight Arrow Connector 29">
                <a:extLst>
                  <a:ext uri="{FF2B5EF4-FFF2-40B4-BE49-F238E27FC236}">
                    <a16:creationId xmlns="" xmlns:a16="http://schemas.microsoft.com/office/drawing/2014/main" id="{9169DFBC-AB03-4639-B35D-E7D08133F47A}"/>
                  </a:ext>
                </a:extLst>
              </p:cNvPr>
              <p:cNvCxnSpPr>
                <a:cxnSpLocks/>
              </p:cNvCxnSpPr>
              <p:nvPr/>
            </p:nvCxnSpPr>
            <p:spPr>
              <a:xfrm>
                <a:off x="2268214" y="3511634"/>
                <a:ext cx="55811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 xmlns:a16="http://schemas.microsoft.com/office/drawing/2014/main" id="{B994B4F2-7D16-4BBC-AA82-802195B679AB}"/>
                  </a:ext>
                </a:extLst>
              </p:cNvPr>
              <p:cNvCxnSpPr>
                <a:cxnSpLocks/>
              </p:cNvCxnSpPr>
              <p:nvPr/>
            </p:nvCxnSpPr>
            <p:spPr>
              <a:xfrm flipV="1">
                <a:off x="6278332" y="4133833"/>
                <a:ext cx="0" cy="3983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 xmlns:a16="http://schemas.microsoft.com/office/drawing/2014/main" id="{89F2E715-90E5-412C-90C4-F42A128484E5}"/>
                  </a:ext>
                </a:extLst>
              </p:cNvPr>
              <p:cNvCxnSpPr>
                <a:cxnSpLocks/>
              </p:cNvCxnSpPr>
              <p:nvPr/>
            </p:nvCxnSpPr>
            <p:spPr>
              <a:xfrm>
                <a:off x="3454458" y="4133833"/>
                <a:ext cx="7280" cy="6584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2" name="Picture 51">
                <a:extLst>
                  <a:ext uri="{FF2B5EF4-FFF2-40B4-BE49-F238E27FC236}">
                    <a16:creationId xmlns="" xmlns:a16="http://schemas.microsoft.com/office/drawing/2014/main" id="{647E7CD0-147B-4E27-99A8-24875ED09C2C}"/>
                  </a:ext>
                </a:extLst>
              </p:cNvPr>
              <p:cNvPicPr>
                <a:picLocks noChangeAspect="1"/>
              </p:cNvPicPr>
              <p:nvPr/>
            </p:nvPicPr>
            <p:blipFill rotWithShape="1">
              <a:blip r:embed="rId3">
                <a:extLst>
                  <a:ext uri="{28A0092B-C50C-407E-A947-70E740481C1C}">
                    <a14:useLocalDpi xmlns:a14="http://schemas.microsoft.com/office/drawing/2010/main" val="0"/>
                  </a:ext>
                </a:extLst>
              </a:blip>
              <a:srcRect l="79052" t="18601" r="3225" b="30080"/>
              <a:stretch/>
            </p:blipFill>
            <p:spPr>
              <a:xfrm>
                <a:off x="8996181" y="2326156"/>
                <a:ext cx="1586031" cy="1818596"/>
              </a:xfrm>
              <a:prstGeom prst="rect">
                <a:avLst/>
              </a:prstGeom>
            </p:spPr>
          </p:pic>
          <p:cxnSp>
            <p:nvCxnSpPr>
              <p:cNvPr id="53" name="Straight Arrow Connector 52">
                <a:extLst>
                  <a:ext uri="{FF2B5EF4-FFF2-40B4-BE49-F238E27FC236}">
                    <a16:creationId xmlns="" xmlns:a16="http://schemas.microsoft.com/office/drawing/2014/main" id="{643E3D0C-FB51-4678-988C-5713CAF7434B}"/>
                  </a:ext>
                </a:extLst>
              </p:cNvPr>
              <p:cNvCxnSpPr>
                <a:cxnSpLocks/>
              </p:cNvCxnSpPr>
              <p:nvPr/>
            </p:nvCxnSpPr>
            <p:spPr>
              <a:xfrm>
                <a:off x="8153400" y="3230840"/>
                <a:ext cx="6689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 xmlns:a16="http://schemas.microsoft.com/office/drawing/2014/main" id="{7690A796-EF20-4A49-8AEB-CCA799A89C10}"/>
                  </a:ext>
                </a:extLst>
              </p:cNvPr>
              <p:cNvGrpSpPr/>
              <p:nvPr/>
            </p:nvGrpSpPr>
            <p:grpSpPr>
              <a:xfrm>
                <a:off x="4737039" y="2402111"/>
                <a:ext cx="3240303" cy="1657459"/>
                <a:chOff x="4737039" y="2402111"/>
                <a:chExt cx="3240303" cy="1657459"/>
              </a:xfrm>
            </p:grpSpPr>
            <p:grpSp>
              <p:nvGrpSpPr>
                <p:cNvPr id="41" name="Group 40">
                  <a:extLst>
                    <a:ext uri="{FF2B5EF4-FFF2-40B4-BE49-F238E27FC236}">
                      <a16:creationId xmlns="" xmlns:a16="http://schemas.microsoft.com/office/drawing/2014/main" id="{79B49DE4-1086-4D9D-87CB-D9EC8135C3C8}"/>
                    </a:ext>
                  </a:extLst>
                </p:cNvPr>
                <p:cNvGrpSpPr/>
                <p:nvPr/>
              </p:nvGrpSpPr>
              <p:grpSpPr>
                <a:xfrm>
                  <a:off x="4737039" y="2402111"/>
                  <a:ext cx="3240303" cy="1657459"/>
                  <a:chOff x="4144168" y="1785914"/>
                  <a:chExt cx="3905324" cy="1997626"/>
                </a:xfrm>
              </p:grpSpPr>
              <p:sp>
                <p:nvSpPr>
                  <p:cNvPr id="32" name="Rectangle: Rounded Corners 31">
                    <a:extLst>
                      <a:ext uri="{FF2B5EF4-FFF2-40B4-BE49-F238E27FC236}">
                        <a16:creationId xmlns="" xmlns:a16="http://schemas.microsoft.com/office/drawing/2014/main" id="{68361479-7221-42EE-A010-7751DAA9E4E9}"/>
                      </a:ext>
                    </a:extLst>
                  </p:cNvPr>
                  <p:cNvSpPr/>
                  <p:nvPr/>
                </p:nvSpPr>
                <p:spPr>
                  <a:xfrm>
                    <a:off x="4144168" y="1785914"/>
                    <a:ext cx="3905324" cy="199762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1600" dirty="0">
                        <a:solidFill>
                          <a:schemeClr val="tx1"/>
                        </a:solidFill>
                      </a:rPr>
                      <a:t>Analytics</a:t>
                    </a:r>
                    <a:endParaRPr lang="en-GB" sz="1600" dirty="0">
                      <a:solidFill>
                        <a:schemeClr val="tx1"/>
                      </a:solidFill>
                    </a:endParaRPr>
                  </a:p>
                </p:txBody>
              </p:sp>
              <p:sp>
                <p:nvSpPr>
                  <p:cNvPr id="34" name="Rectangle 33">
                    <a:extLst>
                      <a:ext uri="{FF2B5EF4-FFF2-40B4-BE49-F238E27FC236}">
                        <a16:creationId xmlns="" xmlns:a16="http://schemas.microsoft.com/office/drawing/2014/main" id="{EB52D141-312F-4F53-AC75-63EE2F5F31F1}"/>
                      </a:ext>
                    </a:extLst>
                  </p:cNvPr>
                  <p:cNvSpPr/>
                  <p:nvPr/>
                </p:nvSpPr>
                <p:spPr>
                  <a:xfrm>
                    <a:off x="4582613" y="2327565"/>
                    <a:ext cx="1419174" cy="13110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1600" dirty="0">
                        <a:solidFill>
                          <a:schemeClr val="tx1"/>
                        </a:solidFill>
                      </a:rPr>
                      <a:t>Interaction</a:t>
                    </a:r>
                    <a:endParaRPr lang="en-GB" dirty="0">
                      <a:solidFill>
                        <a:schemeClr val="tx1"/>
                      </a:solidFill>
                    </a:endParaRPr>
                  </a:p>
                </p:txBody>
              </p:sp>
              <p:sp>
                <p:nvSpPr>
                  <p:cNvPr id="36" name="Rectangle 35">
                    <a:extLst>
                      <a:ext uri="{FF2B5EF4-FFF2-40B4-BE49-F238E27FC236}">
                        <a16:creationId xmlns="" xmlns:a16="http://schemas.microsoft.com/office/drawing/2014/main" id="{0600F73D-B14F-49AA-8F53-33AB0BEDC8B7}"/>
                      </a:ext>
                    </a:extLst>
                  </p:cNvPr>
                  <p:cNvSpPr/>
                  <p:nvPr/>
                </p:nvSpPr>
                <p:spPr>
                  <a:xfrm>
                    <a:off x="6215622" y="2327565"/>
                    <a:ext cx="1419174" cy="13110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1600" dirty="0">
                        <a:solidFill>
                          <a:schemeClr val="tx1"/>
                        </a:solidFill>
                      </a:rPr>
                      <a:t>Content</a:t>
                    </a:r>
                    <a:endParaRPr lang="en-GB" dirty="0">
                      <a:solidFill>
                        <a:schemeClr val="tx1"/>
                      </a:solidFill>
                    </a:endParaRPr>
                  </a:p>
                </p:txBody>
              </p:sp>
              <p:pic>
                <p:nvPicPr>
                  <p:cNvPr id="1026" name="Picture 2" descr="Image result for social network icon">
                    <a:extLst>
                      <a:ext uri="{FF2B5EF4-FFF2-40B4-BE49-F238E27FC236}">
                        <a16:creationId xmlns="" xmlns:a16="http://schemas.microsoft.com/office/drawing/2014/main" id="{B53A2A29-D9E7-41A7-962D-A7858532302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1302" y="2710242"/>
                    <a:ext cx="792550" cy="79255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content text videoicon">
                  <a:extLst>
                    <a:ext uri="{FF2B5EF4-FFF2-40B4-BE49-F238E27FC236}">
                      <a16:creationId xmlns="" xmlns:a16="http://schemas.microsoft.com/office/drawing/2014/main" id="{BA731C24-A971-405C-9612-A07E17B3EF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2844" y="3099466"/>
                  <a:ext cx="824336" cy="824336"/>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1" name="Rectangle 30"/>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35" name="Picture 34"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379225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733326" y="1473335"/>
            <a:ext cx="10515600" cy="888830"/>
          </a:xfrm>
        </p:spPr>
        <p:txBody>
          <a:bodyPr/>
          <a:lstStyle/>
          <a:p>
            <a:r>
              <a:rPr lang="en-US" b="1" dirty="0">
                <a:solidFill>
                  <a:srgbClr val="FFC000"/>
                </a:solidFill>
                <a:latin typeface="Montserrat" panose="02000505000000020004" pitchFamily="2" charset="0"/>
              </a:rPr>
              <a:t>Learning Outline</a:t>
            </a:r>
            <a:endParaRPr lang="en-ID" b="1" dirty="0">
              <a:solidFill>
                <a:srgbClr val="FFC000"/>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733326" y="2481825"/>
            <a:ext cx="7644618" cy="2746375"/>
          </a:xfrm>
          <a:noFill/>
        </p:spPr>
        <p:txBody>
          <a:bodyPr>
            <a:normAutofit/>
          </a:bodyPr>
          <a:lstStyle/>
          <a:p>
            <a:r>
              <a:rPr lang="id-ID" sz="1800" dirty="0">
                <a:latin typeface="Montserrat" panose="02000505000000020004" pitchFamily="2" charset="0"/>
              </a:rPr>
              <a:t>Social Media Analytic Definition</a:t>
            </a:r>
            <a:endParaRPr lang="en-ID" sz="1800" dirty="0">
              <a:latin typeface="Montserrat" panose="02000505000000020004" pitchFamily="2" charset="0"/>
            </a:endParaRPr>
          </a:p>
          <a:p>
            <a:r>
              <a:rPr lang="id-ID" sz="1800" dirty="0">
                <a:latin typeface="Montserrat" panose="02000505000000020004" pitchFamily="2" charset="0"/>
              </a:rPr>
              <a:t>Background</a:t>
            </a:r>
          </a:p>
          <a:p>
            <a:r>
              <a:rPr lang="id-ID" sz="1800" dirty="0">
                <a:latin typeface="Montserrat" panose="02000505000000020004" pitchFamily="2" charset="0"/>
              </a:rPr>
              <a:t>The Benefits of Social Media Analytic</a:t>
            </a:r>
            <a:endParaRPr lang="en-ID" sz="1800" dirty="0">
              <a:latin typeface="Montserrat" panose="02000505000000020004" pitchFamily="2" charset="0"/>
            </a:endParaRPr>
          </a:p>
          <a:p>
            <a:r>
              <a:rPr lang="id-ID" sz="1800" dirty="0">
                <a:latin typeface="Montserrat" panose="02000505000000020004" pitchFamily="2" charset="0"/>
              </a:rPr>
              <a:t>Challenges and Opportunities</a:t>
            </a:r>
            <a:endParaRPr lang="en-ID" sz="1800" dirty="0">
              <a:latin typeface="Montserrat" panose="02000505000000020004" pitchFamily="2" charset="0"/>
            </a:endParaRPr>
          </a:p>
          <a:p>
            <a:r>
              <a:rPr lang="id-ID" sz="1800" dirty="0">
                <a:latin typeface="Montserrat" panose="02000505000000020004" pitchFamily="2" charset="0"/>
              </a:rPr>
              <a:t>Understanding Data</a:t>
            </a:r>
          </a:p>
          <a:p>
            <a:r>
              <a:rPr lang="id-ID" sz="1800" dirty="0">
                <a:latin typeface="Montserrat" panose="02000505000000020004" pitchFamily="2" charset="0"/>
              </a:rPr>
              <a:t>Social Media Analytic Workflow</a:t>
            </a:r>
            <a:endParaRPr lang="id-ID" sz="2400" dirty="0">
              <a:latin typeface="Montserrat" panose="02000505000000020004" pitchFamily="2" charset="0"/>
            </a:endParaRPr>
          </a:p>
          <a:p>
            <a:r>
              <a:rPr lang="id-ID" sz="2400" b="1" dirty="0">
                <a:solidFill>
                  <a:srgbClr val="37A39B"/>
                </a:solidFill>
                <a:latin typeface="Montserrat" panose="02000505000000020004" pitchFamily="2" charset="0"/>
              </a:rPr>
              <a:t>Social Media Analytic Implementation</a:t>
            </a:r>
            <a:endParaRPr lang="en-ID" sz="1400" dirty="0">
              <a:latin typeface="Montserrat" panose="02000505000000020004" pitchFamily="2" charset="0"/>
            </a:endParaRPr>
          </a:p>
          <a:p>
            <a:endParaRPr lang="en-ID" sz="1800" dirty="0">
              <a:latin typeface="Montserrat" panose="02000505000000020004" pitchFamily="2" charset="0"/>
            </a:endParaRPr>
          </a:p>
          <a:p>
            <a:endParaRPr lang="en-ID" sz="1800" dirty="0">
              <a:latin typeface="Montserrat" panose="02000505000000020004" pitchFamily="2" charset="0"/>
            </a:endParaRPr>
          </a:p>
        </p:txBody>
      </p:sp>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1389626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sp>
        <p:nvSpPr>
          <p:cNvPr id="9" name="Title 1"/>
          <p:cNvSpPr txBox="1">
            <a:spLocks/>
          </p:cNvSpPr>
          <p:nvPr/>
        </p:nvSpPr>
        <p:spPr>
          <a:xfrm>
            <a:off x="1014608" y="599226"/>
            <a:ext cx="10089019" cy="599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d-ID" sz="3600" b="1" dirty="0">
                <a:solidFill>
                  <a:srgbClr val="FFC000"/>
                </a:solidFill>
                <a:latin typeface="Montserrat" panose="02000505000000020004" pitchFamily="2" charset="0"/>
              </a:rPr>
              <a:t>Social Media Analytics Implementation</a:t>
            </a:r>
            <a:endParaRPr lang="en-US" sz="3600" dirty="0">
              <a:solidFill>
                <a:srgbClr val="FFC000"/>
              </a:solidFill>
              <a:latin typeface="Montserrat" panose="02000505000000020004" pitchFamily="2" charset="0"/>
            </a:endParaRPr>
          </a:p>
        </p:txBody>
      </p:sp>
      <p:pic>
        <p:nvPicPr>
          <p:cNvPr id="2050" name="Picture 2" descr="Image result for social media analytics">
            <a:extLst>
              <a:ext uri="{FF2B5EF4-FFF2-40B4-BE49-F238E27FC236}">
                <a16:creationId xmlns="" xmlns:a16="http://schemas.microsoft.com/office/drawing/2014/main" id="{760FCC1A-5DBA-432E-B52B-E64DA1C36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397145"/>
            <a:ext cx="10858500" cy="45624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844975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pic>
        <p:nvPicPr>
          <p:cNvPr id="10" name="Content Placeholder 3">
            <a:extLst>
              <a:ext uri="{FF2B5EF4-FFF2-40B4-BE49-F238E27FC236}">
                <a16:creationId xmlns="" xmlns:a16="http://schemas.microsoft.com/office/drawing/2014/main" id="{771C175D-9C22-4EDD-937C-81CFFFE4B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4989" y="1642510"/>
            <a:ext cx="5064040" cy="4502586"/>
          </a:xfrm>
          <a:prstGeom prst="rect">
            <a:avLst/>
          </a:prstGeom>
        </p:spPr>
      </p:pic>
      <p:grpSp>
        <p:nvGrpSpPr>
          <p:cNvPr id="11" name="Group 10">
            <a:extLst>
              <a:ext uri="{FF2B5EF4-FFF2-40B4-BE49-F238E27FC236}">
                <a16:creationId xmlns="" xmlns:a16="http://schemas.microsoft.com/office/drawing/2014/main" id="{6062F87A-8A7B-4806-841A-D1DD1EC283C7}"/>
              </a:ext>
            </a:extLst>
          </p:cNvPr>
          <p:cNvGrpSpPr/>
          <p:nvPr/>
        </p:nvGrpSpPr>
        <p:grpSpPr>
          <a:xfrm>
            <a:off x="1014608" y="1642511"/>
            <a:ext cx="5173055" cy="4502585"/>
            <a:chOff x="0" y="0"/>
            <a:chExt cx="3724275" cy="3239770"/>
          </a:xfrm>
        </p:grpSpPr>
        <p:pic>
          <p:nvPicPr>
            <p:cNvPr id="12" name="Picture 11">
              <a:extLst>
                <a:ext uri="{FF2B5EF4-FFF2-40B4-BE49-F238E27FC236}">
                  <a16:creationId xmlns="" xmlns:a16="http://schemas.microsoft.com/office/drawing/2014/main" id="{2BD4961C-9859-4964-B62D-DECD76779E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550" y="0"/>
              <a:ext cx="3239770" cy="3239770"/>
            </a:xfrm>
            <a:prstGeom prst="rect">
              <a:avLst/>
            </a:prstGeom>
            <a:noFill/>
            <a:ln>
              <a:noFill/>
            </a:ln>
          </p:spPr>
        </p:pic>
        <p:sp>
          <p:nvSpPr>
            <p:cNvPr id="13" name="Text Box 2">
              <a:extLst>
                <a:ext uri="{FF2B5EF4-FFF2-40B4-BE49-F238E27FC236}">
                  <a16:creationId xmlns="" xmlns:a16="http://schemas.microsoft.com/office/drawing/2014/main" id="{4B07B8C7-4829-4152-B178-5D0561C3E469}"/>
                </a:ext>
              </a:extLst>
            </p:cNvPr>
            <p:cNvSpPr txBox="1">
              <a:spLocks noChangeArrowheads="1"/>
            </p:cNvSpPr>
            <p:nvPr/>
          </p:nvSpPr>
          <p:spPr bwMode="auto">
            <a:xfrm>
              <a:off x="1647825" y="76200"/>
              <a:ext cx="428625" cy="28575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vert="horz" wrap="square" lIns="91440" tIns="45720" rIns="91440" bIns="45720" anchor="t" anchorCtr="0">
              <a:noAutofit/>
            </a:bodyPr>
            <a:lstStyle/>
            <a:p>
              <a:pPr marL="0" marR="0">
                <a:lnSpc>
                  <a:spcPct val="107000"/>
                </a:lnSpc>
                <a:spcBef>
                  <a:spcPts val="0"/>
                </a:spcBef>
                <a:spcAft>
                  <a:spcPts val="800"/>
                </a:spcAft>
              </a:pPr>
              <a:r>
                <a:rPr lang="en-ID" sz="1000">
                  <a:effectLst/>
                  <a:latin typeface="Times New Roman"/>
                  <a:ea typeface="Calibri"/>
                  <a:cs typeface="Times New Roman"/>
                </a:rPr>
                <a:t>7203</a:t>
              </a:r>
              <a:endParaRPr lang="en-US" sz="1600">
                <a:effectLst/>
                <a:ea typeface="Calibri"/>
                <a:cs typeface="Times New Roman"/>
              </a:endParaRPr>
            </a:p>
            <a:p>
              <a:pPr marL="0" marR="0">
                <a:lnSpc>
                  <a:spcPct val="107000"/>
                </a:lnSpc>
                <a:spcBef>
                  <a:spcPts val="0"/>
                </a:spcBef>
                <a:spcAft>
                  <a:spcPts val="800"/>
                </a:spcAft>
              </a:pPr>
              <a:r>
                <a:rPr lang="en-ID" sz="1000">
                  <a:effectLst/>
                  <a:latin typeface="Times New Roman"/>
                  <a:ea typeface="Calibri"/>
                  <a:cs typeface="Times New Roman"/>
                </a:rPr>
                <a:t> </a:t>
              </a:r>
              <a:endParaRPr lang="en-US" sz="1600">
                <a:effectLst/>
                <a:ea typeface="Calibri"/>
                <a:cs typeface="Times New Roman"/>
              </a:endParaRPr>
            </a:p>
          </p:txBody>
        </p:sp>
        <p:sp>
          <p:nvSpPr>
            <p:cNvPr id="14" name="Text Box 2">
              <a:extLst>
                <a:ext uri="{FF2B5EF4-FFF2-40B4-BE49-F238E27FC236}">
                  <a16:creationId xmlns="" xmlns:a16="http://schemas.microsoft.com/office/drawing/2014/main" id="{17F69546-EDA8-45CE-A57B-DB844C143120}"/>
                </a:ext>
              </a:extLst>
            </p:cNvPr>
            <p:cNvSpPr txBox="1">
              <a:spLocks noChangeArrowheads="1"/>
            </p:cNvSpPr>
            <p:nvPr/>
          </p:nvSpPr>
          <p:spPr bwMode="auto">
            <a:xfrm>
              <a:off x="2647950" y="857250"/>
              <a:ext cx="428625" cy="28575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vert="horz" wrap="square" lIns="91440" tIns="45720" rIns="91440" bIns="45720" anchor="t" anchorCtr="0">
              <a:noAutofit/>
            </a:bodyPr>
            <a:lstStyle/>
            <a:p>
              <a:pPr marL="0" marR="0">
                <a:lnSpc>
                  <a:spcPct val="107000"/>
                </a:lnSpc>
                <a:spcBef>
                  <a:spcPts val="0"/>
                </a:spcBef>
                <a:spcAft>
                  <a:spcPts val="800"/>
                </a:spcAft>
              </a:pPr>
              <a:r>
                <a:rPr lang="en-ID" sz="1000">
                  <a:effectLst/>
                  <a:latin typeface="Times New Roman"/>
                  <a:ea typeface="Calibri"/>
                  <a:cs typeface="Times New Roman"/>
                </a:rPr>
                <a:t>1041</a:t>
              </a:r>
              <a:endParaRPr lang="en-US" sz="1600">
                <a:effectLst/>
                <a:ea typeface="Calibri"/>
                <a:cs typeface="Times New Roman"/>
              </a:endParaRPr>
            </a:p>
            <a:p>
              <a:pPr marL="0" marR="0">
                <a:lnSpc>
                  <a:spcPct val="107000"/>
                </a:lnSpc>
                <a:spcBef>
                  <a:spcPts val="0"/>
                </a:spcBef>
                <a:spcAft>
                  <a:spcPts val="800"/>
                </a:spcAft>
              </a:pPr>
              <a:r>
                <a:rPr lang="en-ID" sz="1000">
                  <a:effectLst/>
                  <a:latin typeface="Times New Roman"/>
                  <a:ea typeface="Calibri"/>
                  <a:cs typeface="Times New Roman"/>
                </a:rPr>
                <a:t> </a:t>
              </a:r>
              <a:endParaRPr lang="en-US" sz="1600">
                <a:effectLst/>
                <a:ea typeface="Calibri"/>
                <a:cs typeface="Times New Roman"/>
              </a:endParaRPr>
            </a:p>
          </p:txBody>
        </p:sp>
        <p:sp>
          <p:nvSpPr>
            <p:cNvPr id="15" name="Text Box 2">
              <a:extLst>
                <a:ext uri="{FF2B5EF4-FFF2-40B4-BE49-F238E27FC236}">
                  <a16:creationId xmlns="" xmlns:a16="http://schemas.microsoft.com/office/drawing/2014/main" id="{FB6C7DD7-8161-4437-8B33-3993B263409F}"/>
                </a:ext>
              </a:extLst>
            </p:cNvPr>
            <p:cNvSpPr txBox="1">
              <a:spLocks noChangeArrowheads="1"/>
            </p:cNvSpPr>
            <p:nvPr/>
          </p:nvSpPr>
          <p:spPr bwMode="auto">
            <a:xfrm>
              <a:off x="3295650" y="1600200"/>
              <a:ext cx="428625" cy="28575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vert="horz" wrap="square" lIns="91440" tIns="45720" rIns="91440" bIns="45720" anchor="t" anchorCtr="0">
              <a:noAutofit/>
            </a:bodyPr>
            <a:lstStyle/>
            <a:p>
              <a:pPr marL="0" marR="0">
                <a:lnSpc>
                  <a:spcPct val="107000"/>
                </a:lnSpc>
                <a:spcBef>
                  <a:spcPts val="0"/>
                </a:spcBef>
                <a:spcAft>
                  <a:spcPts val="800"/>
                </a:spcAft>
              </a:pPr>
              <a:r>
                <a:rPr lang="en-ID" sz="1000">
                  <a:effectLst/>
                  <a:latin typeface="Times New Roman"/>
                  <a:ea typeface="Calibri"/>
                  <a:cs typeface="Times New Roman"/>
                </a:rPr>
                <a:t>9817</a:t>
              </a:r>
              <a:endParaRPr lang="en-US" sz="1600">
                <a:effectLst/>
                <a:ea typeface="Calibri"/>
                <a:cs typeface="Times New Roman"/>
              </a:endParaRPr>
            </a:p>
            <a:p>
              <a:pPr marL="0" marR="0">
                <a:lnSpc>
                  <a:spcPct val="107000"/>
                </a:lnSpc>
                <a:spcBef>
                  <a:spcPts val="0"/>
                </a:spcBef>
                <a:spcAft>
                  <a:spcPts val="800"/>
                </a:spcAft>
              </a:pPr>
              <a:r>
                <a:rPr lang="en-ID" sz="1000">
                  <a:effectLst/>
                  <a:latin typeface="Times New Roman"/>
                  <a:ea typeface="Calibri"/>
                  <a:cs typeface="Times New Roman"/>
                </a:rPr>
                <a:t> </a:t>
              </a:r>
              <a:endParaRPr lang="en-US" sz="1600">
                <a:effectLst/>
                <a:ea typeface="Calibri"/>
                <a:cs typeface="Times New Roman"/>
              </a:endParaRPr>
            </a:p>
          </p:txBody>
        </p:sp>
        <p:sp>
          <p:nvSpPr>
            <p:cNvPr id="16" name="Text Box 2">
              <a:extLst>
                <a:ext uri="{FF2B5EF4-FFF2-40B4-BE49-F238E27FC236}">
                  <a16:creationId xmlns="" xmlns:a16="http://schemas.microsoft.com/office/drawing/2014/main" id="{C4052961-F5B6-4F6C-90FB-781C0DDC7720}"/>
                </a:ext>
              </a:extLst>
            </p:cNvPr>
            <p:cNvSpPr txBox="1">
              <a:spLocks noChangeArrowheads="1"/>
            </p:cNvSpPr>
            <p:nvPr/>
          </p:nvSpPr>
          <p:spPr bwMode="auto">
            <a:xfrm>
              <a:off x="2867025" y="2514600"/>
              <a:ext cx="428625" cy="28575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vert="horz" wrap="square" lIns="91440" tIns="45720" rIns="91440" bIns="45720" anchor="t" anchorCtr="0">
              <a:noAutofit/>
            </a:bodyPr>
            <a:lstStyle/>
            <a:p>
              <a:pPr marL="0" marR="0">
                <a:lnSpc>
                  <a:spcPct val="107000"/>
                </a:lnSpc>
                <a:spcBef>
                  <a:spcPts val="0"/>
                </a:spcBef>
                <a:spcAft>
                  <a:spcPts val="800"/>
                </a:spcAft>
              </a:pPr>
              <a:r>
                <a:rPr lang="en-ID" sz="1000">
                  <a:effectLst/>
                  <a:latin typeface="Times New Roman"/>
                  <a:ea typeface="Calibri"/>
                  <a:cs typeface="Times New Roman"/>
                </a:rPr>
                <a:t>43</a:t>
              </a:r>
              <a:endParaRPr lang="en-US" sz="1600">
                <a:effectLst/>
                <a:ea typeface="Calibri"/>
                <a:cs typeface="Times New Roman"/>
              </a:endParaRPr>
            </a:p>
            <a:p>
              <a:pPr marL="0" marR="0">
                <a:lnSpc>
                  <a:spcPct val="107000"/>
                </a:lnSpc>
                <a:spcBef>
                  <a:spcPts val="0"/>
                </a:spcBef>
                <a:spcAft>
                  <a:spcPts val="800"/>
                </a:spcAft>
              </a:pPr>
              <a:r>
                <a:rPr lang="en-ID" sz="1000">
                  <a:effectLst/>
                  <a:latin typeface="Times New Roman"/>
                  <a:ea typeface="Calibri"/>
                  <a:cs typeface="Times New Roman"/>
                </a:rPr>
                <a:t> </a:t>
              </a:r>
              <a:endParaRPr lang="en-US" sz="1600">
                <a:effectLst/>
                <a:ea typeface="Calibri"/>
                <a:cs typeface="Times New Roman"/>
              </a:endParaRPr>
            </a:p>
          </p:txBody>
        </p:sp>
        <p:sp>
          <p:nvSpPr>
            <p:cNvPr id="17" name="Text Box 2">
              <a:extLst>
                <a:ext uri="{FF2B5EF4-FFF2-40B4-BE49-F238E27FC236}">
                  <a16:creationId xmlns="" xmlns:a16="http://schemas.microsoft.com/office/drawing/2014/main" id="{84179295-5642-4216-B93F-7A450B604575}"/>
                </a:ext>
              </a:extLst>
            </p:cNvPr>
            <p:cNvSpPr txBox="1">
              <a:spLocks noChangeArrowheads="1"/>
            </p:cNvSpPr>
            <p:nvPr/>
          </p:nvSpPr>
          <p:spPr bwMode="auto">
            <a:xfrm>
              <a:off x="2352675" y="2181225"/>
              <a:ext cx="428625" cy="28575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vert="horz" wrap="square" lIns="91440" tIns="45720" rIns="91440" bIns="45720" anchor="t" anchorCtr="0">
              <a:noAutofit/>
            </a:bodyPr>
            <a:lstStyle/>
            <a:p>
              <a:pPr marL="0" marR="0">
                <a:lnSpc>
                  <a:spcPct val="107000"/>
                </a:lnSpc>
                <a:spcBef>
                  <a:spcPts val="0"/>
                </a:spcBef>
                <a:spcAft>
                  <a:spcPts val="800"/>
                </a:spcAft>
              </a:pPr>
              <a:r>
                <a:rPr lang="en-ID" sz="1000">
                  <a:effectLst/>
                  <a:latin typeface="Times New Roman"/>
                  <a:ea typeface="Calibri"/>
                  <a:cs typeface="Times New Roman"/>
                </a:rPr>
                <a:t>64</a:t>
              </a:r>
              <a:endParaRPr lang="en-US" sz="1600">
                <a:effectLst/>
                <a:ea typeface="Calibri"/>
                <a:cs typeface="Times New Roman"/>
              </a:endParaRPr>
            </a:p>
            <a:p>
              <a:pPr marL="0" marR="0">
                <a:lnSpc>
                  <a:spcPct val="107000"/>
                </a:lnSpc>
                <a:spcBef>
                  <a:spcPts val="0"/>
                </a:spcBef>
                <a:spcAft>
                  <a:spcPts val="800"/>
                </a:spcAft>
              </a:pPr>
              <a:r>
                <a:rPr lang="en-ID" sz="1000">
                  <a:effectLst/>
                  <a:latin typeface="Times New Roman"/>
                  <a:ea typeface="Calibri"/>
                  <a:cs typeface="Times New Roman"/>
                </a:rPr>
                <a:t> </a:t>
              </a:r>
              <a:endParaRPr lang="en-US" sz="1600">
                <a:effectLst/>
                <a:ea typeface="Calibri"/>
                <a:cs typeface="Times New Roman"/>
              </a:endParaRPr>
            </a:p>
          </p:txBody>
        </p:sp>
        <p:sp>
          <p:nvSpPr>
            <p:cNvPr id="18" name="Text Box 2">
              <a:extLst>
                <a:ext uri="{FF2B5EF4-FFF2-40B4-BE49-F238E27FC236}">
                  <a16:creationId xmlns="" xmlns:a16="http://schemas.microsoft.com/office/drawing/2014/main" id="{CD0F1D82-AFA6-472D-9B53-8BDDF2442599}"/>
                </a:ext>
              </a:extLst>
            </p:cNvPr>
            <p:cNvSpPr txBox="1">
              <a:spLocks noChangeArrowheads="1"/>
            </p:cNvSpPr>
            <p:nvPr/>
          </p:nvSpPr>
          <p:spPr bwMode="auto">
            <a:xfrm>
              <a:off x="619125" y="866775"/>
              <a:ext cx="428625" cy="28575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vert="horz" wrap="square" lIns="91440" tIns="45720" rIns="91440" bIns="45720" anchor="t" anchorCtr="0">
              <a:noAutofit/>
            </a:bodyPr>
            <a:lstStyle/>
            <a:p>
              <a:pPr marL="0" marR="0">
                <a:lnSpc>
                  <a:spcPct val="107000"/>
                </a:lnSpc>
                <a:spcBef>
                  <a:spcPts val="0"/>
                </a:spcBef>
                <a:spcAft>
                  <a:spcPts val="800"/>
                </a:spcAft>
              </a:pPr>
              <a:r>
                <a:rPr lang="en-ID" sz="1000">
                  <a:effectLst/>
                  <a:latin typeface="Times New Roman"/>
                  <a:ea typeface="Calibri"/>
                  <a:cs typeface="Times New Roman"/>
                </a:rPr>
                <a:t>303</a:t>
              </a:r>
              <a:endParaRPr lang="en-US" sz="1600">
                <a:effectLst/>
                <a:ea typeface="Calibri"/>
                <a:cs typeface="Times New Roman"/>
              </a:endParaRPr>
            </a:p>
            <a:p>
              <a:pPr marL="0" marR="0">
                <a:lnSpc>
                  <a:spcPct val="107000"/>
                </a:lnSpc>
                <a:spcBef>
                  <a:spcPts val="0"/>
                </a:spcBef>
                <a:spcAft>
                  <a:spcPts val="800"/>
                </a:spcAft>
              </a:pPr>
              <a:r>
                <a:rPr lang="en-ID" sz="1000">
                  <a:effectLst/>
                  <a:latin typeface="Times New Roman"/>
                  <a:ea typeface="Calibri"/>
                  <a:cs typeface="Times New Roman"/>
                </a:rPr>
                <a:t> </a:t>
              </a:r>
              <a:endParaRPr lang="en-US" sz="1600">
                <a:effectLst/>
                <a:ea typeface="Calibri"/>
                <a:cs typeface="Times New Roman"/>
              </a:endParaRPr>
            </a:p>
          </p:txBody>
        </p:sp>
        <p:sp>
          <p:nvSpPr>
            <p:cNvPr id="19" name="Text Box 2">
              <a:extLst>
                <a:ext uri="{FF2B5EF4-FFF2-40B4-BE49-F238E27FC236}">
                  <a16:creationId xmlns="" xmlns:a16="http://schemas.microsoft.com/office/drawing/2014/main" id="{E109910A-C83B-4070-ACA3-0032855FC7C6}"/>
                </a:ext>
              </a:extLst>
            </p:cNvPr>
            <p:cNvSpPr txBox="1">
              <a:spLocks noChangeArrowheads="1"/>
            </p:cNvSpPr>
            <p:nvPr/>
          </p:nvSpPr>
          <p:spPr bwMode="auto">
            <a:xfrm>
              <a:off x="0" y="1533525"/>
              <a:ext cx="428625" cy="28575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vert="horz" wrap="square" lIns="91440" tIns="45720" rIns="91440" bIns="45720" anchor="t" anchorCtr="0">
              <a:noAutofit/>
            </a:bodyPr>
            <a:lstStyle/>
            <a:p>
              <a:pPr marL="0" marR="0">
                <a:lnSpc>
                  <a:spcPct val="107000"/>
                </a:lnSpc>
                <a:spcBef>
                  <a:spcPts val="0"/>
                </a:spcBef>
                <a:spcAft>
                  <a:spcPts val="800"/>
                </a:spcAft>
              </a:pPr>
              <a:r>
                <a:rPr lang="en-ID" sz="1000">
                  <a:effectLst/>
                  <a:latin typeface="Times New Roman"/>
                  <a:ea typeface="Calibri"/>
                  <a:cs typeface="Times New Roman"/>
                </a:rPr>
                <a:t>1889</a:t>
              </a:r>
              <a:endParaRPr lang="en-US" sz="1600">
                <a:effectLst/>
                <a:ea typeface="Calibri"/>
                <a:cs typeface="Times New Roman"/>
              </a:endParaRPr>
            </a:p>
            <a:p>
              <a:pPr marL="0" marR="0">
                <a:lnSpc>
                  <a:spcPct val="107000"/>
                </a:lnSpc>
                <a:spcBef>
                  <a:spcPts val="0"/>
                </a:spcBef>
                <a:spcAft>
                  <a:spcPts val="800"/>
                </a:spcAft>
              </a:pPr>
              <a:r>
                <a:rPr lang="en-ID" sz="1000">
                  <a:effectLst/>
                  <a:latin typeface="Times New Roman"/>
                  <a:ea typeface="Calibri"/>
                  <a:cs typeface="Times New Roman"/>
                </a:rPr>
                <a:t> </a:t>
              </a:r>
              <a:endParaRPr lang="en-US" sz="1600">
                <a:effectLst/>
                <a:ea typeface="Calibri"/>
                <a:cs typeface="Times New Roman"/>
              </a:endParaRPr>
            </a:p>
          </p:txBody>
        </p:sp>
        <p:sp>
          <p:nvSpPr>
            <p:cNvPr id="20" name="Text Box 2">
              <a:extLst>
                <a:ext uri="{FF2B5EF4-FFF2-40B4-BE49-F238E27FC236}">
                  <a16:creationId xmlns="" xmlns:a16="http://schemas.microsoft.com/office/drawing/2014/main" id="{2DE387CE-5C47-43D1-ADA7-0F364AA2AEE9}"/>
                </a:ext>
              </a:extLst>
            </p:cNvPr>
            <p:cNvSpPr txBox="1">
              <a:spLocks noChangeArrowheads="1"/>
            </p:cNvSpPr>
            <p:nvPr/>
          </p:nvSpPr>
          <p:spPr bwMode="auto">
            <a:xfrm>
              <a:off x="1047750" y="2847975"/>
              <a:ext cx="428625" cy="28575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vert="horz" wrap="square" lIns="91440" tIns="45720" rIns="91440" bIns="45720" anchor="t" anchorCtr="0">
              <a:noAutofit/>
            </a:bodyPr>
            <a:lstStyle/>
            <a:p>
              <a:pPr marL="0" marR="0">
                <a:lnSpc>
                  <a:spcPct val="107000"/>
                </a:lnSpc>
                <a:spcBef>
                  <a:spcPts val="0"/>
                </a:spcBef>
                <a:spcAft>
                  <a:spcPts val="800"/>
                </a:spcAft>
              </a:pPr>
              <a:r>
                <a:rPr lang="en-ID" sz="1000">
                  <a:effectLst/>
                  <a:latin typeface="Times New Roman"/>
                  <a:ea typeface="Calibri"/>
                  <a:cs typeface="Times New Roman"/>
                </a:rPr>
                <a:t>1663</a:t>
              </a:r>
              <a:endParaRPr lang="en-US" sz="1600">
                <a:effectLst/>
                <a:ea typeface="Calibri"/>
                <a:cs typeface="Times New Roman"/>
              </a:endParaRPr>
            </a:p>
            <a:p>
              <a:pPr marL="0" marR="0">
                <a:lnSpc>
                  <a:spcPct val="107000"/>
                </a:lnSpc>
                <a:spcBef>
                  <a:spcPts val="0"/>
                </a:spcBef>
                <a:spcAft>
                  <a:spcPts val="800"/>
                </a:spcAft>
              </a:pPr>
              <a:r>
                <a:rPr lang="en-ID" sz="1000">
                  <a:effectLst/>
                  <a:latin typeface="Times New Roman"/>
                  <a:ea typeface="Calibri"/>
                  <a:cs typeface="Times New Roman"/>
                </a:rPr>
                <a:t> </a:t>
              </a:r>
              <a:endParaRPr lang="en-US" sz="1600">
                <a:effectLst/>
                <a:ea typeface="Calibri"/>
                <a:cs typeface="Times New Roman"/>
              </a:endParaRPr>
            </a:p>
          </p:txBody>
        </p:sp>
      </p:grpSp>
      <p:sp>
        <p:nvSpPr>
          <p:cNvPr id="21" name="Title 1"/>
          <p:cNvSpPr txBox="1">
            <a:spLocks/>
          </p:cNvSpPr>
          <p:nvPr/>
        </p:nvSpPr>
        <p:spPr>
          <a:xfrm>
            <a:off x="1014608" y="599226"/>
            <a:ext cx="10089019" cy="599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d-ID" sz="3600" b="1" dirty="0">
                <a:solidFill>
                  <a:srgbClr val="FFC000"/>
                </a:solidFill>
                <a:latin typeface="Montserrat" panose="02000505000000020004" pitchFamily="2" charset="0"/>
              </a:rPr>
              <a:t>Social Media Analytics Implementation</a:t>
            </a:r>
            <a:endParaRPr lang="en-US" sz="3600" dirty="0">
              <a:solidFill>
                <a:srgbClr val="FFC000"/>
              </a:solidFill>
              <a:latin typeface="Montserrat" panose="02000505000000020004" pitchFamily="2" charset="0"/>
            </a:endParaRPr>
          </a:p>
        </p:txBody>
      </p:sp>
      <p:sp>
        <p:nvSpPr>
          <p:cNvPr id="22" name="Rectangle 21"/>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24" name="Picture 23"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245943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371630" y="2135123"/>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pic>
        <p:nvPicPr>
          <p:cNvPr id="6" name="Telkomsel.png" descr="Telkomsel.png">
            <a:extLst>
              <a:ext uri="{FF2B5EF4-FFF2-40B4-BE49-F238E27FC236}">
                <a16:creationId xmlns="" xmlns:a16="http://schemas.microsoft.com/office/drawing/2014/main" id="{F0B04755-59BF-4E1E-A809-65C3388C4BCA}"/>
              </a:ext>
            </a:extLst>
          </p:cNvPr>
          <p:cNvPicPr>
            <a:picLocks noChangeAspect="1"/>
          </p:cNvPicPr>
          <p:nvPr/>
        </p:nvPicPr>
        <p:blipFill>
          <a:blip r:embed="rId2"/>
          <a:stretch>
            <a:fillRect/>
          </a:stretch>
        </p:blipFill>
        <p:spPr>
          <a:xfrm>
            <a:off x="1599536" y="1593694"/>
            <a:ext cx="4238524" cy="4321632"/>
          </a:xfrm>
          <a:prstGeom prst="rect">
            <a:avLst/>
          </a:prstGeom>
          <a:ln w="12700">
            <a:miter lim="400000"/>
          </a:ln>
        </p:spPr>
      </p:pic>
      <p:pic>
        <p:nvPicPr>
          <p:cNvPr id="7" name="xl.png" descr="xl.png">
            <a:extLst>
              <a:ext uri="{FF2B5EF4-FFF2-40B4-BE49-F238E27FC236}">
                <a16:creationId xmlns="" xmlns:a16="http://schemas.microsoft.com/office/drawing/2014/main" id="{DAD72492-2F88-4F7B-8975-E12789C55AE2}"/>
              </a:ext>
            </a:extLst>
          </p:cNvPr>
          <p:cNvPicPr>
            <a:picLocks noChangeAspect="1"/>
          </p:cNvPicPr>
          <p:nvPr/>
        </p:nvPicPr>
        <p:blipFill>
          <a:blip r:embed="rId3"/>
          <a:stretch>
            <a:fillRect/>
          </a:stretch>
        </p:blipFill>
        <p:spPr>
          <a:xfrm>
            <a:off x="6333059" y="1593694"/>
            <a:ext cx="4376695" cy="4066032"/>
          </a:xfrm>
          <a:prstGeom prst="rect">
            <a:avLst/>
          </a:prstGeom>
          <a:ln w="12700">
            <a:miter lim="400000"/>
          </a:ln>
        </p:spPr>
      </p:pic>
      <p:sp>
        <p:nvSpPr>
          <p:cNvPr id="10" name="Title 1"/>
          <p:cNvSpPr txBox="1">
            <a:spLocks/>
          </p:cNvSpPr>
          <p:nvPr/>
        </p:nvSpPr>
        <p:spPr>
          <a:xfrm>
            <a:off x="1014608" y="599226"/>
            <a:ext cx="10089019" cy="599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d-ID" sz="3600" b="1" dirty="0">
                <a:solidFill>
                  <a:srgbClr val="FFC000"/>
                </a:solidFill>
                <a:latin typeface="Montserrat" panose="02000505000000020004" pitchFamily="2" charset="0"/>
              </a:rPr>
              <a:t>Social Media Analytics Implementation</a:t>
            </a:r>
            <a:endParaRPr lang="en-US" sz="3600" dirty="0">
              <a:solidFill>
                <a:srgbClr val="FFC000"/>
              </a:solidFill>
              <a:latin typeface="Montserrat" panose="02000505000000020004" pitchFamily="2" charset="0"/>
            </a:endParaRPr>
          </a:p>
        </p:txBody>
      </p:sp>
      <p:sp>
        <p:nvSpPr>
          <p:cNvPr id="11" name="Rectangle 10"/>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3" name="Picture 12"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679513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371630" y="2135123"/>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pic>
        <p:nvPicPr>
          <p:cNvPr id="10" name="Picture 9">
            <a:extLst>
              <a:ext uri="{FF2B5EF4-FFF2-40B4-BE49-F238E27FC236}">
                <a16:creationId xmlns="" xmlns:a16="http://schemas.microsoft.com/office/drawing/2014/main" id="{B4B1D2A4-6A0D-485C-B967-642C901F754F}"/>
              </a:ext>
            </a:extLst>
          </p:cNvPr>
          <p:cNvPicPr>
            <a:picLocks noChangeAspect="1"/>
          </p:cNvPicPr>
          <p:nvPr/>
        </p:nvPicPr>
        <p:blipFill>
          <a:blip r:embed="rId2"/>
          <a:stretch>
            <a:fillRect/>
          </a:stretch>
        </p:blipFill>
        <p:spPr>
          <a:xfrm>
            <a:off x="1199239" y="1975447"/>
            <a:ext cx="4131883" cy="4099554"/>
          </a:xfrm>
          <a:prstGeom prst="rect">
            <a:avLst/>
          </a:prstGeom>
        </p:spPr>
      </p:pic>
      <p:pic>
        <p:nvPicPr>
          <p:cNvPr id="11" name="Picture 10">
            <a:extLst>
              <a:ext uri="{FF2B5EF4-FFF2-40B4-BE49-F238E27FC236}">
                <a16:creationId xmlns="" xmlns:a16="http://schemas.microsoft.com/office/drawing/2014/main" id="{CFE2025B-88F5-4462-868E-1D4B98DF88D2}"/>
              </a:ext>
            </a:extLst>
          </p:cNvPr>
          <p:cNvPicPr>
            <a:picLocks noChangeAspect="1"/>
          </p:cNvPicPr>
          <p:nvPr/>
        </p:nvPicPr>
        <p:blipFill>
          <a:blip r:embed="rId3"/>
          <a:stretch>
            <a:fillRect/>
          </a:stretch>
        </p:blipFill>
        <p:spPr>
          <a:xfrm>
            <a:off x="5468830" y="1975447"/>
            <a:ext cx="5249601" cy="1770411"/>
          </a:xfrm>
          <a:prstGeom prst="rect">
            <a:avLst/>
          </a:prstGeom>
        </p:spPr>
      </p:pic>
      <p:sp>
        <p:nvSpPr>
          <p:cNvPr id="12" name="TextBox 11">
            <a:extLst>
              <a:ext uri="{FF2B5EF4-FFF2-40B4-BE49-F238E27FC236}">
                <a16:creationId xmlns="" xmlns:a16="http://schemas.microsoft.com/office/drawing/2014/main" id="{6FB337F6-FCE0-4461-937F-21464053FFFA}"/>
              </a:ext>
            </a:extLst>
          </p:cNvPr>
          <p:cNvSpPr txBox="1"/>
          <p:nvPr/>
        </p:nvSpPr>
        <p:spPr>
          <a:xfrm>
            <a:off x="7029450" y="2135123"/>
            <a:ext cx="1219200" cy="381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1</a:t>
            </a:r>
            <a:r>
              <a:rPr lang="en-US" baseline="30000" dirty="0"/>
              <a:t>st </a:t>
            </a:r>
            <a:r>
              <a:rPr lang="en-US" dirty="0"/>
              <a:t>  Topic  </a:t>
            </a:r>
          </a:p>
        </p:txBody>
      </p:sp>
      <p:sp>
        <p:nvSpPr>
          <p:cNvPr id="13" name="Title 1"/>
          <p:cNvSpPr txBox="1">
            <a:spLocks/>
          </p:cNvSpPr>
          <p:nvPr/>
        </p:nvSpPr>
        <p:spPr>
          <a:xfrm>
            <a:off x="1014608" y="599226"/>
            <a:ext cx="10089019" cy="599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d-ID" sz="3600" b="1" dirty="0">
                <a:solidFill>
                  <a:srgbClr val="FFC000"/>
                </a:solidFill>
                <a:latin typeface="Montserrat" panose="02000505000000020004" pitchFamily="2" charset="0"/>
              </a:rPr>
              <a:t>Social Media Analytics Implementation</a:t>
            </a:r>
            <a:endParaRPr lang="en-US" sz="3600" dirty="0">
              <a:solidFill>
                <a:srgbClr val="FFC000"/>
              </a:solidFill>
              <a:latin typeface="Montserrat" panose="02000505000000020004" pitchFamily="2" charset="0"/>
            </a:endParaRPr>
          </a:p>
        </p:txBody>
      </p:sp>
      <p:sp>
        <p:nvSpPr>
          <p:cNvPr id="14" name="Rectangle 13"/>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6" name="Picture 15"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744729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2909209" y="1557893"/>
            <a:ext cx="9041173" cy="1998670"/>
          </a:xfrm>
        </p:spPr>
        <p:txBody>
          <a:bodyPr>
            <a:normAutofit/>
          </a:bodyPr>
          <a:lstStyle/>
          <a:p>
            <a:r>
              <a:rPr lang="en-US" sz="5400" b="1" dirty="0">
                <a:solidFill>
                  <a:srgbClr val="37A39B"/>
                </a:solidFill>
                <a:latin typeface="Montserrat" panose="02000505000000020004" pitchFamily="2" charset="0"/>
              </a:rPr>
              <a:t>Say </a:t>
            </a:r>
            <a:r>
              <a:rPr lang="en-US" sz="5400" b="1" dirty="0" err="1">
                <a:solidFill>
                  <a:srgbClr val="37A39B"/>
                </a:solidFill>
                <a:latin typeface="Montserrat" panose="02000505000000020004" pitchFamily="2" charset="0"/>
              </a:rPr>
              <a:t>Hai</a:t>
            </a:r>
            <a:r>
              <a:rPr lang="en-US" sz="5400" b="1" dirty="0">
                <a:solidFill>
                  <a:srgbClr val="37A39B"/>
                </a:solidFill>
                <a:latin typeface="Montserrat" panose="02000505000000020004" pitchFamily="2" charset="0"/>
              </a:rPr>
              <a:t> to</a:t>
            </a:r>
            <a:br>
              <a:rPr lang="en-US" sz="5400" b="1" dirty="0">
                <a:solidFill>
                  <a:srgbClr val="37A39B"/>
                </a:solidFill>
                <a:latin typeface="Montserrat" panose="02000505000000020004" pitchFamily="2" charset="0"/>
              </a:rPr>
            </a:br>
            <a:r>
              <a:rPr lang="en-US" sz="5200" b="1" dirty="0">
                <a:solidFill>
                  <a:schemeClr val="accent4"/>
                </a:solidFill>
                <a:latin typeface="Montserrat" panose="02000505000000020004" pitchFamily="2" charset="0"/>
              </a:rPr>
              <a:t>Social Network Analysis</a:t>
            </a:r>
            <a:endParaRPr lang="en-ID" sz="5200" b="1" dirty="0">
              <a:solidFill>
                <a:schemeClr val="accent4"/>
              </a:solidFill>
              <a:latin typeface="Montserrat" panose="02000505000000020004" pitchFamily="2" charset="0"/>
            </a:endParaRPr>
          </a:p>
        </p:txBody>
      </p:sp>
      <p:sp>
        <p:nvSpPr>
          <p:cNvPr id="9" name="Content Placeholder 6">
            <a:extLst>
              <a:ext uri="{FF2B5EF4-FFF2-40B4-BE49-F238E27FC236}">
                <a16:creationId xmlns="" xmlns:a16="http://schemas.microsoft.com/office/drawing/2014/main" id="{0438B511-AF8E-4105-B4CF-8EA18B1AE1B5}"/>
              </a:ext>
            </a:extLst>
          </p:cNvPr>
          <p:cNvSpPr>
            <a:spLocks noGrp="1"/>
          </p:cNvSpPr>
          <p:nvPr>
            <p:ph idx="1"/>
          </p:nvPr>
        </p:nvSpPr>
        <p:spPr>
          <a:xfrm>
            <a:off x="2909209" y="3396112"/>
            <a:ext cx="7644618" cy="320901"/>
          </a:xfrm>
          <a:noFill/>
        </p:spPr>
        <p:txBody>
          <a:bodyPr>
            <a:normAutofit lnSpcReduction="10000"/>
          </a:bodyPr>
          <a:lstStyle/>
          <a:p>
            <a:pPr marL="0" indent="0">
              <a:buNone/>
            </a:pPr>
            <a:r>
              <a:rPr lang="en-US" sz="1800" dirty="0">
                <a:solidFill>
                  <a:schemeClr val="bg1">
                    <a:lumMod val="50000"/>
                  </a:schemeClr>
                </a:solidFill>
                <a:latin typeface="Montserrat" panose="02000505000000020004" pitchFamily="2" charset="0"/>
              </a:rPr>
              <a:t>Social Media Analytic Workshop</a:t>
            </a:r>
            <a:endParaRPr lang="en-ID" sz="1800" dirty="0">
              <a:solidFill>
                <a:schemeClr val="bg1">
                  <a:lumMod val="50000"/>
                </a:schemeClr>
              </a:solidFill>
              <a:latin typeface="Montserrat" panose="02000505000000020004" pitchFamily="2" charset="0"/>
            </a:endParaRPr>
          </a:p>
        </p:txBody>
      </p:sp>
      <p:pic>
        <p:nvPicPr>
          <p:cNvPr id="7" name="Picture 6"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059" y="6071553"/>
            <a:ext cx="1245278" cy="416333"/>
          </a:xfrm>
          <a:prstGeom prst="rect">
            <a:avLst/>
          </a:prstGeom>
        </p:spPr>
      </p:pic>
      <p:pic>
        <p:nvPicPr>
          <p:cNvPr id="8" name="Picture 7"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1337" y="6071553"/>
            <a:ext cx="1432365" cy="416333"/>
          </a:xfrm>
          <a:prstGeom prst="rect">
            <a:avLst/>
          </a:prstGeom>
        </p:spPr>
      </p:pic>
      <p:sp>
        <p:nvSpPr>
          <p:cNvPr id="2" name="Oval 1"/>
          <p:cNvSpPr/>
          <p:nvPr/>
        </p:nvSpPr>
        <p:spPr>
          <a:xfrm>
            <a:off x="566059" y="1683869"/>
            <a:ext cx="2159234" cy="2159234"/>
          </a:xfrm>
          <a:prstGeom prst="ellipse">
            <a:avLst/>
          </a:prstGeom>
          <a:solidFill>
            <a:srgbClr val="37A3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0" b="1" dirty="0">
                <a:latin typeface="Montserrat" panose="02000505000000020004" pitchFamily="2" charset="0"/>
              </a:rPr>
              <a:t>2</a:t>
            </a:r>
          </a:p>
        </p:txBody>
      </p:sp>
    </p:spTree>
    <p:extLst>
      <p:ext uri="{BB962C8B-B14F-4D97-AF65-F5344CB8AC3E}">
        <p14:creationId xmlns:p14="http://schemas.microsoft.com/office/powerpoint/2010/main" val="2616491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7A39B"/>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585788" y="931727"/>
            <a:ext cx="10865984" cy="888830"/>
          </a:xfrm>
        </p:spPr>
        <p:txBody>
          <a:bodyPr>
            <a:noAutofit/>
          </a:bodyPr>
          <a:lstStyle/>
          <a:p>
            <a:pPr algn="ctr"/>
            <a:r>
              <a:rPr lang="en-US" sz="5400" b="1" dirty="0">
                <a:solidFill>
                  <a:schemeClr val="bg1"/>
                </a:solidFill>
                <a:latin typeface="Montserrat" panose="02000505000000020004" pitchFamily="2" charset="0"/>
              </a:rPr>
              <a:t>Dian </a:t>
            </a:r>
            <a:r>
              <a:rPr lang="en-US" sz="5400" dirty="0">
                <a:solidFill>
                  <a:schemeClr val="bg1"/>
                </a:solidFill>
                <a:latin typeface="Montserrat" panose="02000505000000020004" pitchFamily="2" charset="0"/>
              </a:rPr>
              <a:t>Puteri </a:t>
            </a:r>
            <a:r>
              <a:rPr lang="en-US" sz="5400" dirty="0" err="1">
                <a:solidFill>
                  <a:schemeClr val="bg1"/>
                </a:solidFill>
                <a:latin typeface="Montserrat" panose="02000505000000020004" pitchFamily="2" charset="0"/>
              </a:rPr>
              <a:t>Ramadhani</a:t>
            </a:r>
            <a:endParaRPr lang="en-US" sz="5400" dirty="0">
              <a:solidFill>
                <a:schemeClr val="bg1"/>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4370503" y="2475890"/>
            <a:ext cx="7645279" cy="3384739"/>
          </a:xfrm>
          <a:noFill/>
        </p:spPr>
        <p:txBody>
          <a:bodyPr>
            <a:normAutofit/>
          </a:bodyPr>
          <a:lstStyle/>
          <a:p>
            <a:pPr>
              <a:lnSpc>
                <a:spcPct val="110000"/>
              </a:lnSpc>
            </a:pPr>
            <a:r>
              <a:rPr lang="en-US" sz="1600" dirty="0">
                <a:solidFill>
                  <a:schemeClr val="bg1"/>
                </a:solidFill>
                <a:latin typeface="Montserrat" panose="02000505000000020004" pitchFamily="2" charset="0"/>
              </a:rPr>
              <a:t>Product </a:t>
            </a:r>
            <a:r>
              <a:rPr lang="en-US" sz="1600" dirty="0" smtClean="0">
                <a:solidFill>
                  <a:schemeClr val="bg1"/>
                </a:solidFill>
                <a:latin typeface="Montserrat" panose="02000505000000020004" pitchFamily="2" charset="0"/>
              </a:rPr>
              <a:t>Development </a:t>
            </a:r>
            <a:r>
              <a:rPr lang="en-US" sz="1600" dirty="0">
                <a:solidFill>
                  <a:schemeClr val="bg1"/>
                </a:solidFill>
                <a:latin typeface="Montserrat" panose="02000505000000020004" pitchFamily="2" charset="0"/>
              </a:rPr>
              <a:t>at Digital Business Ecosystem Research Center</a:t>
            </a:r>
          </a:p>
          <a:p>
            <a:pPr>
              <a:lnSpc>
                <a:spcPct val="110000"/>
              </a:lnSpc>
            </a:pPr>
            <a:r>
              <a:rPr lang="en-US" sz="1600" dirty="0">
                <a:solidFill>
                  <a:schemeClr val="bg1"/>
                </a:solidFill>
                <a:latin typeface="Montserrat" panose="02000505000000020004" pitchFamily="2" charset="0"/>
              </a:rPr>
              <a:t>Researcher at Social Computing and Big Data Laboratory</a:t>
            </a:r>
          </a:p>
          <a:p>
            <a:pPr>
              <a:lnSpc>
                <a:spcPct val="110000"/>
              </a:lnSpc>
            </a:pPr>
            <a:r>
              <a:rPr lang="en-ID" sz="1600" dirty="0" smtClean="0">
                <a:solidFill>
                  <a:schemeClr val="bg1"/>
                </a:solidFill>
                <a:latin typeface="Montserrat" panose="02000505000000020004" pitchFamily="2" charset="0"/>
              </a:rPr>
              <a:t>Administrative Team of </a:t>
            </a:r>
            <a:r>
              <a:rPr lang="en-ID" sz="1600" dirty="0" err="1">
                <a:solidFill>
                  <a:schemeClr val="bg1"/>
                </a:solidFill>
                <a:latin typeface="Montserrat" panose="02000505000000020004" pitchFamily="2" charset="0"/>
              </a:rPr>
              <a:t>Asosiasi</a:t>
            </a:r>
            <a:r>
              <a:rPr lang="en-ID" sz="1600" dirty="0">
                <a:solidFill>
                  <a:schemeClr val="bg1"/>
                </a:solidFill>
                <a:latin typeface="Montserrat" panose="02000505000000020004" pitchFamily="2" charset="0"/>
              </a:rPr>
              <a:t> </a:t>
            </a:r>
            <a:r>
              <a:rPr lang="en-ID" sz="1600" dirty="0" err="1">
                <a:solidFill>
                  <a:schemeClr val="bg1"/>
                </a:solidFill>
                <a:latin typeface="Montserrat" panose="02000505000000020004" pitchFamily="2" charset="0"/>
              </a:rPr>
              <a:t>Ilmuwan</a:t>
            </a:r>
            <a:r>
              <a:rPr lang="en-ID" sz="1600" dirty="0">
                <a:solidFill>
                  <a:schemeClr val="bg1"/>
                </a:solidFill>
                <a:latin typeface="Montserrat" panose="02000505000000020004" pitchFamily="2" charset="0"/>
              </a:rPr>
              <a:t> Data </a:t>
            </a:r>
            <a:r>
              <a:rPr lang="en-ID" sz="1600" dirty="0" smtClean="0">
                <a:solidFill>
                  <a:schemeClr val="bg1"/>
                </a:solidFill>
                <a:latin typeface="Montserrat" panose="02000505000000020004" pitchFamily="2" charset="0"/>
              </a:rPr>
              <a:t>Indonesia</a:t>
            </a:r>
            <a:endParaRPr lang="en-US" sz="1600" dirty="0" smtClean="0">
              <a:solidFill>
                <a:schemeClr val="bg1"/>
              </a:solidFill>
              <a:latin typeface="Montserrat" panose="02000505000000020004" pitchFamily="2" charset="0"/>
            </a:endParaRPr>
          </a:p>
          <a:p>
            <a:pPr>
              <a:lnSpc>
                <a:spcPct val="110000"/>
              </a:lnSpc>
            </a:pPr>
            <a:r>
              <a:rPr lang="en-US" sz="1600" dirty="0" smtClean="0">
                <a:solidFill>
                  <a:schemeClr val="bg1"/>
                </a:solidFill>
                <a:latin typeface="Montserrat" panose="02000505000000020004" pitchFamily="2" charset="0"/>
              </a:rPr>
              <a:t>Bachelor </a:t>
            </a:r>
            <a:r>
              <a:rPr lang="en-US" sz="1600" dirty="0">
                <a:solidFill>
                  <a:schemeClr val="bg1"/>
                </a:solidFill>
                <a:latin typeface="Montserrat" panose="02000505000000020004" pitchFamily="2" charset="0"/>
              </a:rPr>
              <a:t>of Management, Telkom University</a:t>
            </a:r>
          </a:p>
          <a:p>
            <a:pPr>
              <a:lnSpc>
                <a:spcPct val="110000"/>
              </a:lnSpc>
            </a:pPr>
            <a:r>
              <a:rPr lang="en-US" sz="1600" dirty="0">
                <a:solidFill>
                  <a:schemeClr val="bg1"/>
                </a:solidFill>
                <a:latin typeface="Montserrat" panose="02000505000000020004" pitchFamily="2" charset="0"/>
              </a:rPr>
              <a:t>Master of Management, Telkom University</a:t>
            </a:r>
          </a:p>
        </p:txBody>
      </p:sp>
      <p:sp>
        <p:nvSpPr>
          <p:cNvPr id="5" name="Content Placeholder 6">
            <a:extLst>
              <a:ext uri="{FF2B5EF4-FFF2-40B4-BE49-F238E27FC236}">
                <a16:creationId xmlns="" xmlns:a16="http://schemas.microsoft.com/office/drawing/2014/main" id="{E827FDEF-7B6C-4C79-8C10-DFA3FAE66D96}"/>
              </a:ext>
            </a:extLst>
          </p:cNvPr>
          <p:cNvSpPr txBox="1">
            <a:spLocks/>
          </p:cNvSpPr>
          <p:nvPr/>
        </p:nvSpPr>
        <p:spPr>
          <a:xfrm>
            <a:off x="4604455" y="4629663"/>
            <a:ext cx="5153905" cy="770647"/>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b="1" dirty="0">
                <a:solidFill>
                  <a:schemeClr val="bg1"/>
                </a:solidFill>
                <a:latin typeface="Montserrat" panose="02000505000000020004" pitchFamily="2" charset="0"/>
              </a:rPr>
              <a:t>Email	: dianrdn003@gmail.com</a:t>
            </a:r>
          </a:p>
          <a:p>
            <a:pPr marL="0" indent="0">
              <a:lnSpc>
                <a:spcPct val="100000"/>
              </a:lnSpc>
              <a:buNone/>
            </a:pPr>
            <a:r>
              <a:rPr lang="en-US" sz="1400" b="1" dirty="0">
                <a:solidFill>
                  <a:schemeClr val="bg1"/>
                </a:solidFill>
                <a:latin typeface="Montserrat" panose="02000505000000020004" pitchFamily="2" charset="0"/>
              </a:rPr>
              <a:t>Phone	: 082240205313</a:t>
            </a:r>
          </a:p>
        </p:txBody>
      </p:sp>
      <p:pic>
        <p:nvPicPr>
          <p:cNvPr id="10" name="Picture 9"/>
          <p:cNvPicPr>
            <a:picLocks noChangeAspect="1"/>
          </p:cNvPicPr>
          <p:nvPr/>
        </p:nvPicPr>
        <p:blipFill rotWithShape="1">
          <a:blip r:embed="rId2"/>
          <a:srcRect r="4671"/>
          <a:stretch/>
        </p:blipFill>
        <p:spPr>
          <a:xfrm>
            <a:off x="670632" y="2540652"/>
            <a:ext cx="3210806" cy="31454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Picture 13"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5" name="Picture 14"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822731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491891" y="703385"/>
            <a:ext cx="10885562" cy="1197431"/>
          </a:xfrm>
        </p:spPr>
        <p:txBody>
          <a:bodyPr>
            <a:normAutofit/>
          </a:bodyPr>
          <a:lstStyle/>
          <a:p>
            <a:r>
              <a:rPr lang="en-US" sz="5400" b="1" dirty="0">
                <a:solidFill>
                  <a:srgbClr val="37A39B"/>
                </a:solidFill>
                <a:latin typeface="Montserrat" panose="02000505000000020004" pitchFamily="2" charset="0"/>
              </a:rPr>
              <a:t>Research And Publication</a:t>
            </a:r>
            <a:endParaRPr lang="en-ID" sz="5400" b="1" dirty="0">
              <a:solidFill>
                <a:srgbClr val="37A39B"/>
              </a:solidFill>
              <a:latin typeface="Montserrat" panose="02000505000000020004" pitchFamily="2" charset="0"/>
            </a:endParaRPr>
          </a:p>
        </p:txBody>
      </p:sp>
      <p:sp>
        <p:nvSpPr>
          <p:cNvPr id="4" name="Tampungan Konten 3">
            <a:extLst>
              <a:ext uri="{FF2B5EF4-FFF2-40B4-BE49-F238E27FC236}">
                <a16:creationId xmlns="" xmlns:a16="http://schemas.microsoft.com/office/drawing/2014/main" id="{B8224527-7CB1-4DE9-94AA-E8DCB69047FB}"/>
              </a:ext>
            </a:extLst>
          </p:cNvPr>
          <p:cNvSpPr>
            <a:spLocks noGrp="1"/>
          </p:cNvSpPr>
          <p:nvPr>
            <p:ph idx="1"/>
          </p:nvPr>
        </p:nvSpPr>
        <p:spPr>
          <a:xfrm>
            <a:off x="491891" y="2088718"/>
            <a:ext cx="8509234" cy="2771335"/>
          </a:xfrm>
        </p:spPr>
        <p:txBody>
          <a:bodyPr>
            <a:noAutofit/>
          </a:bodyPr>
          <a:lstStyle/>
          <a:p>
            <a:pPr>
              <a:lnSpc>
                <a:spcPct val="150000"/>
              </a:lnSpc>
            </a:pPr>
            <a:r>
              <a:rPr lang="en-US" sz="1500" dirty="0">
                <a:solidFill>
                  <a:srgbClr val="37A39B"/>
                </a:solidFill>
                <a:latin typeface="Montserrat" panose="02000505000000020004" pitchFamily="2" charset="0"/>
              </a:rPr>
              <a:t>The Dynamic of Banking Transaction Network Topology, Case Study: Indonesian Presidential Election Event</a:t>
            </a:r>
          </a:p>
          <a:p>
            <a:pPr>
              <a:lnSpc>
                <a:spcPct val="150000"/>
              </a:lnSpc>
            </a:pPr>
            <a:r>
              <a:rPr lang="en-US" sz="1500" dirty="0">
                <a:solidFill>
                  <a:srgbClr val="37A39B"/>
                </a:solidFill>
                <a:latin typeface="Montserrat" panose="02000505000000020004" pitchFamily="2" charset="0"/>
              </a:rPr>
              <a:t>Event Driven Motif Exploration of Dynamic Banking Transaction Network</a:t>
            </a:r>
          </a:p>
          <a:p>
            <a:pPr>
              <a:lnSpc>
                <a:spcPct val="150000"/>
              </a:lnSpc>
            </a:pPr>
            <a:r>
              <a:rPr lang="en-US" sz="1500" dirty="0">
                <a:solidFill>
                  <a:srgbClr val="37A39B"/>
                </a:solidFill>
                <a:latin typeface="Montserrat" panose="02000505000000020004" pitchFamily="2" charset="0"/>
              </a:rPr>
              <a:t>Air Transportation Network Robustness under Random and Hub-Based Disruptions</a:t>
            </a:r>
          </a:p>
          <a:p>
            <a:pPr>
              <a:lnSpc>
                <a:spcPct val="150000"/>
              </a:lnSpc>
            </a:pPr>
            <a:r>
              <a:rPr lang="en-US" sz="1500" dirty="0">
                <a:solidFill>
                  <a:srgbClr val="37A39B"/>
                </a:solidFill>
                <a:latin typeface="Montserrat" panose="02000505000000020004" pitchFamily="2" charset="0"/>
              </a:rPr>
              <a:t>Opinion Leaders Exploration of  PT. Net </a:t>
            </a:r>
            <a:r>
              <a:rPr lang="en-US" sz="1500" dirty="0" err="1">
                <a:solidFill>
                  <a:srgbClr val="37A39B"/>
                </a:solidFill>
                <a:latin typeface="Montserrat" panose="02000505000000020004" pitchFamily="2" charset="0"/>
              </a:rPr>
              <a:t>Mediatama</a:t>
            </a:r>
            <a:r>
              <a:rPr lang="en-US" sz="1500" dirty="0">
                <a:solidFill>
                  <a:srgbClr val="37A39B"/>
                </a:solidFill>
                <a:latin typeface="Montserrat" panose="02000505000000020004" pitchFamily="2" charset="0"/>
              </a:rPr>
              <a:t> Indonesia Using the Social Network Analysis Method for Marketing Alternatives.</a:t>
            </a:r>
          </a:p>
          <a:p>
            <a:pPr>
              <a:lnSpc>
                <a:spcPct val="150000"/>
              </a:lnSpc>
            </a:pPr>
            <a:r>
              <a:rPr lang="en-US" sz="1500" dirty="0">
                <a:solidFill>
                  <a:srgbClr val="37A39B"/>
                </a:solidFill>
                <a:latin typeface="Montserrat" panose="02000505000000020004" pitchFamily="2" charset="0"/>
              </a:rPr>
              <a:t>Electronic Word-of-Mouth (EWOM) Adoption Model for Information Security Awareness: A Case Study in University Students</a:t>
            </a:r>
          </a:p>
        </p:txBody>
      </p:sp>
      <p:sp>
        <p:nvSpPr>
          <p:cNvPr id="7" name="Rectangle 6"/>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9" name="Picture 8"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195616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9" name="Picture 8"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pic>
        <p:nvPicPr>
          <p:cNvPr id="3" name="Picture 2"/>
          <p:cNvPicPr>
            <a:picLocks noChangeAspect="1"/>
          </p:cNvPicPr>
          <p:nvPr/>
        </p:nvPicPr>
        <p:blipFill>
          <a:blip r:embed="rId5"/>
          <a:stretch>
            <a:fillRect/>
          </a:stretch>
        </p:blipFill>
        <p:spPr>
          <a:xfrm>
            <a:off x="602794" y="964504"/>
            <a:ext cx="4858553" cy="4808976"/>
          </a:xfrm>
          <a:prstGeom prst="rect">
            <a:avLst/>
          </a:prstGeom>
        </p:spPr>
      </p:pic>
      <p:pic>
        <p:nvPicPr>
          <p:cNvPr id="10" name="Picture 9"/>
          <p:cNvPicPr>
            <a:picLocks noChangeAspect="1"/>
          </p:cNvPicPr>
          <p:nvPr/>
        </p:nvPicPr>
        <p:blipFill>
          <a:blip r:embed="rId6"/>
          <a:stretch>
            <a:fillRect/>
          </a:stretch>
        </p:blipFill>
        <p:spPr>
          <a:xfrm>
            <a:off x="5180365" y="1002082"/>
            <a:ext cx="6426304" cy="4882322"/>
          </a:xfrm>
          <a:prstGeom prst="rect">
            <a:avLst/>
          </a:prstGeom>
        </p:spPr>
      </p:pic>
    </p:spTree>
    <p:extLst>
      <p:ext uri="{BB962C8B-B14F-4D97-AF65-F5344CB8AC3E}">
        <p14:creationId xmlns:p14="http://schemas.microsoft.com/office/powerpoint/2010/main" val="2551680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585788" y="931727"/>
            <a:ext cx="10865984" cy="888830"/>
          </a:xfrm>
        </p:spPr>
        <p:txBody>
          <a:bodyPr>
            <a:noAutofit/>
          </a:bodyPr>
          <a:lstStyle/>
          <a:p>
            <a:pPr algn="ctr"/>
            <a:r>
              <a:rPr lang="en-US" sz="5400" b="1" dirty="0">
                <a:latin typeface="SimSun-ExtB" panose="02010609060101010101" pitchFamily="49" charset="-122"/>
                <a:ea typeface="SimSun-ExtB" panose="02010609060101010101" pitchFamily="49" charset="-122"/>
              </a:rPr>
              <a:t>print(“Hello, </a:t>
            </a:r>
            <a:r>
              <a:rPr lang="en-US" sz="5400" b="1" dirty="0" err="1">
                <a:latin typeface="SimSun-ExtB" panose="02010609060101010101" pitchFamily="49" charset="-122"/>
                <a:ea typeface="SimSun-ExtB" panose="02010609060101010101" pitchFamily="49" charset="-122"/>
              </a:rPr>
              <a:t>Rizqy</a:t>
            </a:r>
            <a:r>
              <a:rPr lang="en-US" sz="5400" b="1" dirty="0">
                <a:latin typeface="SimSun-ExtB" panose="02010609060101010101" pitchFamily="49" charset="-122"/>
                <a:ea typeface="SimSun-ExtB" panose="02010609060101010101" pitchFamily="49" charset="-122"/>
              </a:rPr>
              <a:t>!”)</a:t>
            </a:r>
          </a:p>
        </p:txBody>
      </p:sp>
      <p:pic>
        <p:nvPicPr>
          <p:cNvPr id="3" name="Picture 2">
            <a:extLst>
              <a:ext uri="{FF2B5EF4-FFF2-40B4-BE49-F238E27FC236}">
                <a16:creationId xmlns="" xmlns:a16="http://schemas.microsoft.com/office/drawing/2014/main" id="{51914655-6371-4DF3-B774-08683447C1C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291" t="15928" r="33202" b="26308"/>
          <a:stretch/>
        </p:blipFill>
        <p:spPr>
          <a:xfrm rot="21352687">
            <a:off x="4225854" y="2373472"/>
            <a:ext cx="3585852" cy="3680247"/>
          </a:xfrm>
          <a:prstGeom prst="rect">
            <a:avLst/>
          </a:prstGeom>
          <a:ln>
            <a:noFill/>
          </a:ln>
          <a:effectLst>
            <a:outerShdw blurRad="292100" dist="139700" dir="2700000" algn="tl" rotWithShape="0">
              <a:srgbClr val="333333">
                <a:alpha val="65000"/>
              </a:srgbClr>
            </a:outerShdw>
          </a:effectLst>
        </p:spPr>
      </p:pic>
      <p:pic>
        <p:nvPicPr>
          <p:cNvPr id="15" name="Picture 14"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6" name="Picture 15"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943449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9" name="Picture 8"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pic>
        <p:nvPicPr>
          <p:cNvPr id="2" name="Picture 1"/>
          <p:cNvPicPr>
            <a:picLocks noChangeAspect="1"/>
          </p:cNvPicPr>
          <p:nvPr/>
        </p:nvPicPr>
        <p:blipFill rotWithShape="1">
          <a:blip r:embed="rId5"/>
          <a:srcRect b="9494"/>
          <a:stretch/>
        </p:blipFill>
        <p:spPr>
          <a:xfrm>
            <a:off x="450290" y="1265569"/>
            <a:ext cx="5656964" cy="4198650"/>
          </a:xfrm>
          <a:prstGeom prst="rect">
            <a:avLst/>
          </a:prstGeom>
        </p:spPr>
      </p:pic>
      <p:pic>
        <p:nvPicPr>
          <p:cNvPr id="4" name="Picture 3"/>
          <p:cNvPicPr>
            <a:picLocks noChangeAspect="1"/>
          </p:cNvPicPr>
          <p:nvPr/>
        </p:nvPicPr>
        <p:blipFill rotWithShape="1">
          <a:blip r:embed="rId6"/>
          <a:srcRect b="8852"/>
          <a:stretch/>
        </p:blipFill>
        <p:spPr>
          <a:xfrm>
            <a:off x="6107254" y="1520840"/>
            <a:ext cx="5793560" cy="3688109"/>
          </a:xfrm>
          <a:prstGeom prst="rect">
            <a:avLst/>
          </a:prstGeom>
        </p:spPr>
      </p:pic>
    </p:spTree>
    <p:extLst>
      <p:ext uri="{BB962C8B-B14F-4D97-AF65-F5344CB8AC3E}">
        <p14:creationId xmlns:p14="http://schemas.microsoft.com/office/powerpoint/2010/main" val="873587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1310455" y="1292957"/>
            <a:ext cx="10515600" cy="888830"/>
          </a:xfrm>
        </p:spPr>
        <p:txBody>
          <a:bodyPr/>
          <a:lstStyle/>
          <a:p>
            <a:r>
              <a:rPr lang="en-US" b="1" dirty="0">
                <a:solidFill>
                  <a:schemeClr val="accent4"/>
                </a:solidFill>
                <a:latin typeface="Montserrat" panose="02000505000000020004" pitchFamily="2" charset="0"/>
              </a:rPr>
              <a:t>Learning Outline</a:t>
            </a:r>
            <a:endParaRPr lang="en-ID" b="1" dirty="0">
              <a:solidFill>
                <a:schemeClr val="accent4"/>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1310455" y="2380711"/>
            <a:ext cx="7644618" cy="2746375"/>
          </a:xfrm>
          <a:noFill/>
        </p:spPr>
        <p:txBody>
          <a:bodyPr>
            <a:normAutofit/>
          </a:bodyPr>
          <a:lstStyle/>
          <a:p>
            <a:r>
              <a:rPr lang="en-US" sz="2400" b="1" dirty="0">
                <a:solidFill>
                  <a:srgbClr val="37A39B"/>
                </a:solidFill>
                <a:latin typeface="Montserrat" panose="02000505000000020004" pitchFamily="2" charset="0"/>
              </a:rPr>
              <a:t>Handshake with Social Network Analysis</a:t>
            </a:r>
          </a:p>
          <a:p>
            <a:r>
              <a:rPr lang="en-US" sz="1800" dirty="0">
                <a:latin typeface="Montserrat" panose="02000505000000020004" pitchFamily="2" charset="0"/>
              </a:rPr>
              <a:t>Network Representation</a:t>
            </a:r>
          </a:p>
          <a:p>
            <a:r>
              <a:rPr lang="en-US" sz="1800" dirty="0">
                <a:latin typeface="Montserrat" panose="02000505000000020004" pitchFamily="2" charset="0"/>
              </a:rPr>
              <a:t>Tie Strength Identification</a:t>
            </a:r>
          </a:p>
          <a:p>
            <a:r>
              <a:rPr lang="en-US" sz="1800" dirty="0">
                <a:latin typeface="Montserrat" panose="02000505000000020004" pitchFamily="2" charset="0"/>
              </a:rPr>
              <a:t>Influencer Identification</a:t>
            </a:r>
          </a:p>
          <a:p>
            <a:r>
              <a:rPr lang="en-US" sz="1800" dirty="0">
                <a:latin typeface="Montserrat" panose="02000505000000020004" pitchFamily="2" charset="0"/>
              </a:rPr>
              <a:t>Measuring Overall Social Network Structure</a:t>
            </a:r>
          </a:p>
        </p:txBody>
      </p:sp>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9805042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sp>
        <p:nvSpPr>
          <p:cNvPr id="9" name="Title 1"/>
          <p:cNvSpPr txBox="1">
            <a:spLocks/>
          </p:cNvSpPr>
          <p:nvPr/>
        </p:nvSpPr>
        <p:spPr>
          <a:xfrm>
            <a:off x="420364" y="412719"/>
            <a:ext cx="8686411" cy="1345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solidFill>
                  <a:schemeClr val="accent4"/>
                </a:solidFill>
                <a:latin typeface="Montserrat" panose="02000505000000020004" pitchFamily="2" charset="0"/>
              </a:rPr>
              <a:t>Network</a:t>
            </a:r>
            <a:endParaRPr lang="en-US" sz="4000" dirty="0">
              <a:solidFill>
                <a:schemeClr val="accent4"/>
              </a:solidFill>
              <a:latin typeface="Montserrat" panose="02000505000000020004" pitchFamily="2" charset="0"/>
            </a:endParaRPr>
          </a:p>
        </p:txBody>
      </p:sp>
      <p:sp>
        <p:nvSpPr>
          <p:cNvPr id="8" name="Rectangle 7"/>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1" name="Picture 10"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
        <p:nvSpPr>
          <p:cNvPr id="2" name="Rectangle 1"/>
          <p:cNvSpPr/>
          <p:nvPr/>
        </p:nvSpPr>
        <p:spPr>
          <a:xfrm>
            <a:off x="848465" y="2055162"/>
            <a:ext cx="7830207" cy="2554545"/>
          </a:xfrm>
          <a:prstGeom prst="rect">
            <a:avLst/>
          </a:prstGeom>
        </p:spPr>
        <p:txBody>
          <a:bodyPr wrap="square">
            <a:spAutoFit/>
          </a:bodyPr>
          <a:lstStyle/>
          <a:p>
            <a:pPr marL="285750" indent="-285750">
              <a:spcBef>
                <a:spcPts val="1200"/>
              </a:spcBef>
              <a:buFont typeface="Arial" panose="020B0604020202020204" pitchFamily="34" charset="0"/>
              <a:buChar char="•"/>
            </a:pPr>
            <a:r>
              <a:rPr lang="en-US" sz="2000" dirty="0">
                <a:solidFill>
                  <a:srgbClr val="37A39B"/>
                </a:solidFill>
                <a:latin typeface="Montserrat" panose="02000505000000020004" pitchFamily="2" charset="0"/>
                <a:ea typeface="Times New Roman" panose="02020603050405020304" pitchFamily="18" charset="0"/>
              </a:rPr>
              <a:t>Powerful for describing complex systems by explaining interconnection between elements. </a:t>
            </a:r>
          </a:p>
          <a:p>
            <a:pPr marL="285750" indent="-285750">
              <a:spcBef>
                <a:spcPts val="1200"/>
              </a:spcBef>
              <a:buFont typeface="Arial" panose="020B0604020202020204" pitchFamily="34" charset="0"/>
              <a:buChar char="•"/>
            </a:pPr>
            <a:r>
              <a:rPr lang="en-US" sz="2000" dirty="0">
                <a:solidFill>
                  <a:srgbClr val="37A39B"/>
                </a:solidFill>
                <a:latin typeface="Montserrat" panose="02000505000000020004" pitchFamily="2" charset="0"/>
                <a:ea typeface="Times New Roman" panose="02020603050405020304" pitchFamily="18" charset="0"/>
              </a:rPr>
              <a:t>Can be adopted universally in various fields e.g. mathematics, computer science, economics, sociology, chemistry, biology, etc. </a:t>
            </a:r>
          </a:p>
          <a:p>
            <a:pPr marL="285750" indent="-285750">
              <a:spcBef>
                <a:spcPts val="1200"/>
              </a:spcBef>
              <a:buFont typeface="Arial" panose="020B0604020202020204" pitchFamily="34" charset="0"/>
              <a:buChar char="•"/>
            </a:pPr>
            <a:r>
              <a:rPr lang="en-US" sz="2000" dirty="0">
                <a:solidFill>
                  <a:srgbClr val="37A39B"/>
                </a:solidFill>
                <a:latin typeface="Montserrat" panose="02000505000000020004" pitchFamily="2" charset="0"/>
                <a:ea typeface="Times New Roman" panose="02020603050405020304" pitchFamily="18" charset="0"/>
              </a:rPr>
              <a:t>It has become essential to understand the real-world systems and gaining complex interactions knowledge</a:t>
            </a:r>
          </a:p>
        </p:txBody>
      </p:sp>
    </p:spTree>
    <p:extLst>
      <p:ext uri="{BB962C8B-B14F-4D97-AF65-F5344CB8AC3E}">
        <p14:creationId xmlns:p14="http://schemas.microsoft.com/office/powerpoint/2010/main" val="3560790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sp>
        <p:nvSpPr>
          <p:cNvPr id="9" name="Title 1"/>
          <p:cNvSpPr txBox="1">
            <a:spLocks/>
          </p:cNvSpPr>
          <p:nvPr/>
        </p:nvSpPr>
        <p:spPr>
          <a:xfrm>
            <a:off x="420364" y="412719"/>
            <a:ext cx="8686411" cy="1345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solidFill>
                  <a:schemeClr val="accent4"/>
                </a:solidFill>
                <a:latin typeface="Montserrat" panose="02000505000000020004" pitchFamily="2" charset="0"/>
              </a:rPr>
              <a:t>Social Network Analysis</a:t>
            </a:r>
            <a:endParaRPr lang="en-US" sz="4000" dirty="0">
              <a:solidFill>
                <a:schemeClr val="accent4"/>
              </a:solidFill>
              <a:latin typeface="Montserrat" panose="02000505000000020004" pitchFamily="2" charset="0"/>
            </a:endParaRPr>
          </a:p>
        </p:txBody>
      </p:sp>
      <p:sp>
        <p:nvSpPr>
          <p:cNvPr id="8" name="Rectangle 7"/>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1" name="Picture 10"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
        <p:nvSpPr>
          <p:cNvPr id="2" name="Rectangle 1"/>
          <p:cNvSpPr/>
          <p:nvPr/>
        </p:nvSpPr>
        <p:spPr>
          <a:xfrm>
            <a:off x="840827" y="1798035"/>
            <a:ext cx="8265948" cy="3662541"/>
          </a:xfrm>
          <a:prstGeom prst="rect">
            <a:avLst/>
          </a:prstGeom>
        </p:spPr>
        <p:txBody>
          <a:bodyPr wrap="square">
            <a:spAutoFit/>
          </a:bodyPr>
          <a:lstStyle/>
          <a:p>
            <a:pPr marL="285750" indent="-285750">
              <a:spcBef>
                <a:spcPts val="1200"/>
              </a:spcBef>
              <a:buFontTx/>
              <a:buChar char="-"/>
            </a:pPr>
            <a:r>
              <a:rPr lang="en-US" dirty="0">
                <a:solidFill>
                  <a:srgbClr val="37A39B"/>
                </a:solidFill>
                <a:latin typeface="Montserrat" panose="02000505000000020004" pitchFamily="2" charset="0"/>
                <a:ea typeface="Times New Roman" panose="02020603050405020304" pitchFamily="18" charset="0"/>
              </a:rPr>
              <a:t>Build upon:</a:t>
            </a:r>
          </a:p>
          <a:p>
            <a:pPr marL="742950" lvl="1" indent="-285750">
              <a:spcBef>
                <a:spcPts val="1200"/>
              </a:spcBef>
              <a:buFont typeface="Arial" panose="020B0604020202020204" pitchFamily="34" charset="0"/>
              <a:buChar char="•"/>
            </a:pPr>
            <a:r>
              <a:rPr lang="en-US" sz="1600" dirty="0">
                <a:solidFill>
                  <a:srgbClr val="37A39B"/>
                </a:solidFill>
                <a:latin typeface="Montserrat" panose="02000505000000020004" pitchFamily="2" charset="0"/>
                <a:ea typeface="Times New Roman" panose="02020603050405020304" pitchFamily="18" charset="0"/>
              </a:rPr>
              <a:t>Nodes as users</a:t>
            </a:r>
          </a:p>
          <a:p>
            <a:pPr marL="742950" lvl="1" indent="-285750">
              <a:spcBef>
                <a:spcPts val="1200"/>
              </a:spcBef>
              <a:buFont typeface="Arial" panose="020B0604020202020204" pitchFamily="34" charset="0"/>
              <a:buChar char="•"/>
            </a:pPr>
            <a:r>
              <a:rPr lang="en-US" sz="1600" dirty="0">
                <a:solidFill>
                  <a:srgbClr val="37A39B"/>
                </a:solidFill>
                <a:latin typeface="Montserrat" panose="02000505000000020004" pitchFamily="2" charset="0"/>
                <a:ea typeface="Times New Roman" panose="02020603050405020304" pitchFamily="18" charset="0"/>
              </a:rPr>
              <a:t>Edges as interaction flow between users</a:t>
            </a:r>
          </a:p>
          <a:p>
            <a:pPr marL="742950" lvl="1" indent="-285750">
              <a:spcBef>
                <a:spcPts val="1200"/>
              </a:spcBef>
              <a:buFont typeface="Arial" panose="020B0604020202020204" pitchFamily="34" charset="0"/>
              <a:buChar char="•"/>
            </a:pPr>
            <a:r>
              <a:rPr lang="en-US" sz="1600" dirty="0">
                <a:solidFill>
                  <a:srgbClr val="37A39B"/>
                </a:solidFill>
                <a:latin typeface="Montserrat" panose="02000505000000020004" pitchFamily="2" charset="0"/>
                <a:ea typeface="Times New Roman" panose="02020603050405020304" pitchFamily="18" charset="0"/>
              </a:rPr>
              <a:t>Graph type to indicate the nature of interaction</a:t>
            </a:r>
          </a:p>
          <a:p>
            <a:pPr marL="742950" lvl="1" indent="-285750">
              <a:spcBef>
                <a:spcPts val="1200"/>
              </a:spcBef>
              <a:buFont typeface="Arial" panose="020B0604020202020204" pitchFamily="34" charset="0"/>
              <a:buChar char="•"/>
            </a:pPr>
            <a:r>
              <a:rPr lang="en-US" sz="1600" dirty="0">
                <a:solidFill>
                  <a:srgbClr val="37A39B"/>
                </a:solidFill>
                <a:latin typeface="Montserrat" panose="02000505000000020004" pitchFamily="2" charset="0"/>
                <a:ea typeface="Times New Roman" panose="02020603050405020304" pitchFamily="18" charset="0"/>
              </a:rPr>
              <a:t>Weight to indicate the importance level of an interaction</a:t>
            </a:r>
            <a:endParaRPr lang="en-US" dirty="0">
              <a:solidFill>
                <a:srgbClr val="37A39B"/>
              </a:solidFill>
              <a:latin typeface="Montserrat" panose="02000505000000020004" pitchFamily="2" charset="0"/>
              <a:ea typeface="Times New Roman" panose="02020603050405020304" pitchFamily="18" charset="0"/>
            </a:endParaRPr>
          </a:p>
          <a:p>
            <a:pPr marL="285750" indent="-285750">
              <a:spcBef>
                <a:spcPts val="1200"/>
              </a:spcBef>
              <a:buFontTx/>
              <a:buChar char="-"/>
            </a:pPr>
            <a:r>
              <a:rPr lang="en-US" dirty="0">
                <a:solidFill>
                  <a:srgbClr val="37A39B"/>
                </a:solidFill>
                <a:latin typeface="Montserrat" panose="02000505000000020004" pitchFamily="2" charset="0"/>
                <a:ea typeface="Times New Roman" panose="02020603050405020304" pitchFamily="18" charset="0"/>
              </a:rPr>
              <a:t>Focused on relationships and interconnected behaviors of various entities e.g. objects, people and organizations.</a:t>
            </a:r>
          </a:p>
          <a:p>
            <a:pPr marL="285750" indent="-285750">
              <a:spcBef>
                <a:spcPts val="1200"/>
              </a:spcBef>
              <a:buFontTx/>
              <a:buChar char="-"/>
            </a:pPr>
            <a:r>
              <a:rPr lang="en-US" dirty="0">
                <a:solidFill>
                  <a:srgbClr val="37A39B"/>
                </a:solidFill>
                <a:latin typeface="Montserrat" panose="02000505000000020004" pitchFamily="2" charset="0"/>
                <a:ea typeface="Times New Roman" panose="02020603050405020304" pitchFamily="18" charset="0"/>
              </a:rPr>
              <a:t>The more specific area associated with SNA is the dynamic network behavior study formally known as Dynamic Network Analysis (DNA).</a:t>
            </a:r>
          </a:p>
        </p:txBody>
      </p:sp>
    </p:spTree>
    <p:extLst>
      <p:ext uri="{BB962C8B-B14F-4D97-AF65-F5344CB8AC3E}">
        <p14:creationId xmlns:p14="http://schemas.microsoft.com/office/powerpoint/2010/main" val="3723293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1310455" y="1292957"/>
            <a:ext cx="10515600" cy="888830"/>
          </a:xfrm>
        </p:spPr>
        <p:txBody>
          <a:bodyPr/>
          <a:lstStyle/>
          <a:p>
            <a:r>
              <a:rPr lang="en-US" b="1" dirty="0">
                <a:solidFill>
                  <a:schemeClr val="accent4"/>
                </a:solidFill>
                <a:latin typeface="Montserrat" panose="02000505000000020004" pitchFamily="2" charset="0"/>
              </a:rPr>
              <a:t>Learning Outline</a:t>
            </a:r>
            <a:endParaRPr lang="en-ID" b="1" dirty="0">
              <a:solidFill>
                <a:schemeClr val="accent4"/>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1310455" y="2380711"/>
            <a:ext cx="7644618" cy="2746375"/>
          </a:xfrm>
          <a:noFill/>
        </p:spPr>
        <p:txBody>
          <a:bodyPr>
            <a:normAutofit/>
          </a:bodyPr>
          <a:lstStyle/>
          <a:p>
            <a:r>
              <a:rPr lang="en-US" sz="1800" dirty="0">
                <a:latin typeface="Montserrat" panose="02000505000000020004" pitchFamily="2" charset="0"/>
              </a:rPr>
              <a:t>Handshake with Social Network Analysis</a:t>
            </a:r>
          </a:p>
          <a:p>
            <a:r>
              <a:rPr lang="en-US" sz="2400" b="1" dirty="0">
                <a:solidFill>
                  <a:srgbClr val="37A39B"/>
                </a:solidFill>
                <a:latin typeface="Montserrat" panose="02000505000000020004" pitchFamily="2" charset="0"/>
              </a:rPr>
              <a:t>Network Representation</a:t>
            </a:r>
          </a:p>
          <a:p>
            <a:r>
              <a:rPr lang="en-US" sz="1800" dirty="0">
                <a:latin typeface="Montserrat" panose="02000505000000020004" pitchFamily="2" charset="0"/>
              </a:rPr>
              <a:t>Tie Strength Identification</a:t>
            </a:r>
          </a:p>
          <a:p>
            <a:r>
              <a:rPr lang="en-US" sz="1800" dirty="0">
                <a:latin typeface="Montserrat" panose="02000505000000020004" pitchFamily="2" charset="0"/>
              </a:rPr>
              <a:t>Influencer Identification</a:t>
            </a:r>
          </a:p>
          <a:p>
            <a:r>
              <a:rPr lang="en-US" sz="1800" dirty="0">
                <a:latin typeface="Montserrat" panose="02000505000000020004" pitchFamily="2" charset="0"/>
              </a:rPr>
              <a:t>Measuring Overall Social Network Structure</a:t>
            </a:r>
          </a:p>
        </p:txBody>
      </p:sp>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1344894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b="41830"/>
          <a:stretch/>
        </p:blipFill>
        <p:spPr>
          <a:xfrm>
            <a:off x="813341" y="2066483"/>
            <a:ext cx="5453882" cy="2192366"/>
          </a:xfrm>
          <a:prstGeom prst="rect">
            <a:avLst/>
          </a:prstGeom>
        </p:spPr>
      </p:pic>
      <p:sp>
        <p:nvSpPr>
          <p:cNvPr id="7" name="Shape 166"/>
          <p:cNvSpPr/>
          <p:nvPr/>
        </p:nvSpPr>
        <p:spPr>
          <a:xfrm>
            <a:off x="6889315" y="2079009"/>
            <a:ext cx="3863583" cy="2103120"/>
          </a:xfrm>
          <a:prstGeom prst="rect">
            <a:avLst/>
          </a:prstGeom>
          <a:solidFill>
            <a:srgbClr val="37A39B"/>
          </a:solidFill>
          <a:ln>
            <a:noFill/>
          </a:ln>
          <a:extLst>
            <a:ext uri="{C572A759-6A51-4108-AA02-DFA0A04FC94B}">
              <ma14:wrappingTextBoxFlag xmlns=""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lIns="35719" tIns="35719" rIns="35719" bIns="35719" anchor="ctr"/>
          <a:lstStyle>
            <a:lvl1pPr>
              <a:defRPr sz="2400" b="1">
                <a:solidFill>
                  <a:srgbClr val="FFFFFF"/>
                </a:solidFill>
                <a:latin typeface="Helvetica"/>
                <a:ea typeface="Helvetica"/>
                <a:cs typeface="Helvetica"/>
                <a:sym typeface="Helvetica"/>
              </a:defRPr>
            </a:lvl1pPr>
          </a:lstStyle>
          <a:p>
            <a:pPr algn="ctr"/>
            <a:r>
              <a:rPr sz="1687" b="0" dirty="0">
                <a:latin typeface="Gotham Bold" panose="02000803030000020004" pitchFamily="2" charset="0"/>
              </a:rPr>
              <a:t>Can we study their interactions</a:t>
            </a:r>
            <a:endParaRPr lang="en-US" sz="1687" b="0" dirty="0">
              <a:latin typeface="Gotham Bold" panose="02000803030000020004" pitchFamily="2" charset="0"/>
            </a:endParaRPr>
          </a:p>
          <a:p>
            <a:pPr algn="ctr"/>
            <a:r>
              <a:rPr sz="1687" b="0" dirty="0">
                <a:latin typeface="Gotham Bold" panose="02000803030000020004" pitchFamily="2" charset="0"/>
              </a:rPr>
              <a:t>as a network ?</a:t>
            </a:r>
          </a:p>
        </p:txBody>
      </p:sp>
      <p:sp>
        <p:nvSpPr>
          <p:cNvPr id="9" name="Title 1"/>
          <p:cNvSpPr txBox="1">
            <a:spLocks/>
          </p:cNvSpPr>
          <p:nvPr/>
        </p:nvSpPr>
        <p:spPr>
          <a:xfrm>
            <a:off x="420364" y="412719"/>
            <a:ext cx="8686411" cy="1345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solidFill>
                  <a:schemeClr val="accent4"/>
                </a:solidFill>
                <a:latin typeface="Montserrat" panose="02000505000000020004" pitchFamily="2" charset="0"/>
              </a:rPr>
              <a:t>Network Representation (1)</a:t>
            </a:r>
            <a:endParaRPr lang="en-US" sz="4000" dirty="0">
              <a:solidFill>
                <a:schemeClr val="accent4"/>
              </a:solidFill>
              <a:latin typeface="Montserrat" panose="02000505000000020004" pitchFamily="2" charset="0"/>
            </a:endParaRPr>
          </a:p>
        </p:txBody>
      </p:sp>
      <p:sp>
        <p:nvSpPr>
          <p:cNvPr id="8" name="Rectangle 7"/>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1" name="Picture 10"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4585331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b="32856"/>
          <a:stretch/>
        </p:blipFill>
        <p:spPr>
          <a:xfrm>
            <a:off x="813341" y="2066483"/>
            <a:ext cx="5453882" cy="2530569"/>
          </a:xfrm>
          <a:prstGeom prst="rect">
            <a:avLst/>
          </a:prstGeom>
        </p:spPr>
      </p:pic>
      <p:sp>
        <p:nvSpPr>
          <p:cNvPr id="7" name="Title 1"/>
          <p:cNvSpPr txBox="1">
            <a:spLocks/>
          </p:cNvSpPr>
          <p:nvPr/>
        </p:nvSpPr>
        <p:spPr>
          <a:xfrm>
            <a:off x="420364" y="412719"/>
            <a:ext cx="8686411" cy="1345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solidFill>
                  <a:schemeClr val="accent4"/>
                </a:solidFill>
                <a:latin typeface="Montserrat" panose="02000505000000020004" pitchFamily="2" charset="0"/>
              </a:rPr>
              <a:t>Network Representation (2)</a:t>
            </a:r>
            <a:endParaRPr lang="en-US" sz="4000" dirty="0">
              <a:solidFill>
                <a:schemeClr val="accent4"/>
              </a:solidFill>
              <a:latin typeface="Montserrat" panose="02000505000000020004" pitchFamily="2" charset="0"/>
            </a:endParaRPr>
          </a:p>
        </p:txBody>
      </p:sp>
      <p:sp>
        <p:nvSpPr>
          <p:cNvPr id="10" name="Content Placeholder 2"/>
          <p:cNvSpPr>
            <a:spLocks noGrp="1"/>
          </p:cNvSpPr>
          <p:nvPr>
            <p:ph idx="1"/>
          </p:nvPr>
        </p:nvSpPr>
        <p:spPr>
          <a:xfrm>
            <a:off x="1295624" y="4705279"/>
            <a:ext cx="4971599" cy="400035"/>
          </a:xfrm>
        </p:spPr>
        <p:txBody>
          <a:bodyPr>
            <a:noAutofit/>
          </a:bodyPr>
          <a:lstStyle/>
          <a:p>
            <a:pPr marL="0" indent="0">
              <a:buNone/>
            </a:pPr>
            <a:r>
              <a:rPr lang="en-US" sz="1400" dirty="0">
                <a:latin typeface="Montserrat" panose="02000505000000020004" pitchFamily="2" charset="0"/>
              </a:rPr>
              <a:t>Anne   : Jim, tell Mary and John they’re invited</a:t>
            </a:r>
          </a:p>
        </p:txBody>
      </p:sp>
      <p:sp>
        <p:nvSpPr>
          <p:cNvPr id="2" name="Oval 1"/>
          <p:cNvSpPr/>
          <p:nvPr/>
        </p:nvSpPr>
        <p:spPr>
          <a:xfrm>
            <a:off x="7607305" y="2352243"/>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Anne</a:t>
            </a:r>
          </a:p>
        </p:txBody>
      </p:sp>
      <p:sp>
        <p:nvSpPr>
          <p:cNvPr id="17" name="Oval 16"/>
          <p:cNvSpPr/>
          <p:nvPr/>
        </p:nvSpPr>
        <p:spPr>
          <a:xfrm>
            <a:off x="10055457" y="2352243"/>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Jim</a:t>
            </a:r>
          </a:p>
        </p:txBody>
      </p:sp>
      <p:cxnSp>
        <p:nvCxnSpPr>
          <p:cNvPr id="20" name="Straight Arrow Connector 19"/>
          <p:cNvCxnSpPr>
            <a:stCxn id="2" idx="6"/>
            <a:endCxn id="17" idx="2"/>
          </p:cNvCxnSpPr>
          <p:nvPr/>
        </p:nvCxnSpPr>
        <p:spPr>
          <a:xfrm>
            <a:off x="8465995" y="2781588"/>
            <a:ext cx="1589462"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2" name="Picture 11"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11504484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b="32856"/>
          <a:stretch/>
        </p:blipFill>
        <p:spPr>
          <a:xfrm>
            <a:off x="813341" y="2066483"/>
            <a:ext cx="5453882" cy="2530569"/>
          </a:xfrm>
          <a:prstGeom prst="rect">
            <a:avLst/>
          </a:prstGeom>
        </p:spPr>
      </p:pic>
      <p:sp>
        <p:nvSpPr>
          <p:cNvPr id="7" name="Title 1"/>
          <p:cNvSpPr txBox="1">
            <a:spLocks/>
          </p:cNvSpPr>
          <p:nvPr/>
        </p:nvSpPr>
        <p:spPr>
          <a:xfrm>
            <a:off x="420364" y="412719"/>
            <a:ext cx="8686411" cy="1345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solidFill>
                  <a:schemeClr val="accent4"/>
                </a:solidFill>
                <a:latin typeface="Montserrat" panose="02000505000000020004" pitchFamily="2" charset="0"/>
              </a:rPr>
              <a:t>Network Representation (3)</a:t>
            </a:r>
            <a:endParaRPr lang="en-US" sz="4000" dirty="0">
              <a:solidFill>
                <a:schemeClr val="accent4"/>
              </a:solidFill>
              <a:latin typeface="Montserrat" panose="02000505000000020004" pitchFamily="2" charset="0"/>
            </a:endParaRPr>
          </a:p>
        </p:txBody>
      </p:sp>
      <p:sp>
        <p:nvSpPr>
          <p:cNvPr id="10" name="Content Placeholder 2"/>
          <p:cNvSpPr>
            <a:spLocks noGrp="1"/>
          </p:cNvSpPr>
          <p:nvPr>
            <p:ph idx="1"/>
          </p:nvPr>
        </p:nvSpPr>
        <p:spPr>
          <a:xfrm>
            <a:off x="1295624" y="4705279"/>
            <a:ext cx="4971599" cy="400035"/>
          </a:xfrm>
        </p:spPr>
        <p:txBody>
          <a:bodyPr>
            <a:noAutofit/>
          </a:bodyPr>
          <a:lstStyle/>
          <a:p>
            <a:pPr marL="0" indent="0">
              <a:buNone/>
            </a:pPr>
            <a:r>
              <a:rPr lang="en-US" sz="1400" dirty="0">
                <a:latin typeface="Montserrat" panose="02000505000000020004" pitchFamily="2" charset="0"/>
              </a:rPr>
              <a:t>Anne   : Jim, tell Mary and John they’re invited</a:t>
            </a:r>
          </a:p>
        </p:txBody>
      </p:sp>
      <p:sp>
        <p:nvSpPr>
          <p:cNvPr id="12" name="Content Placeholder 2"/>
          <p:cNvSpPr txBox="1">
            <a:spLocks/>
          </p:cNvSpPr>
          <p:nvPr/>
        </p:nvSpPr>
        <p:spPr>
          <a:xfrm>
            <a:off x="1295623" y="5013523"/>
            <a:ext cx="5606218" cy="400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tabLst>
                <a:tab pos="739775" algn="ctr"/>
              </a:tabLst>
            </a:pPr>
            <a:r>
              <a:rPr lang="en-US" sz="1400" dirty="0">
                <a:latin typeface="Montserrat" panose="02000505000000020004" pitchFamily="2" charset="0"/>
              </a:rPr>
              <a:t>Jim	      : Mary, you and your dad should come for dinner</a:t>
            </a:r>
          </a:p>
        </p:txBody>
      </p:sp>
      <p:sp>
        <p:nvSpPr>
          <p:cNvPr id="2" name="Oval 1"/>
          <p:cNvSpPr/>
          <p:nvPr/>
        </p:nvSpPr>
        <p:spPr>
          <a:xfrm>
            <a:off x="7607305" y="2352243"/>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Anne</a:t>
            </a:r>
          </a:p>
        </p:txBody>
      </p:sp>
      <p:sp>
        <p:nvSpPr>
          <p:cNvPr id="17" name="Oval 16"/>
          <p:cNvSpPr/>
          <p:nvPr/>
        </p:nvSpPr>
        <p:spPr>
          <a:xfrm>
            <a:off x="10055457" y="2352243"/>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Jim</a:t>
            </a:r>
          </a:p>
        </p:txBody>
      </p:sp>
      <p:sp>
        <p:nvSpPr>
          <p:cNvPr id="18" name="Oval 17"/>
          <p:cNvSpPr/>
          <p:nvPr/>
        </p:nvSpPr>
        <p:spPr>
          <a:xfrm>
            <a:off x="10854247" y="4132349"/>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Mary</a:t>
            </a:r>
          </a:p>
        </p:txBody>
      </p:sp>
      <p:cxnSp>
        <p:nvCxnSpPr>
          <p:cNvPr id="20" name="Straight Arrow Connector 19"/>
          <p:cNvCxnSpPr>
            <a:stCxn id="2" idx="6"/>
            <a:endCxn id="17" idx="2"/>
          </p:cNvCxnSpPr>
          <p:nvPr/>
        </p:nvCxnSpPr>
        <p:spPr>
          <a:xfrm>
            <a:off x="8465995" y="2781588"/>
            <a:ext cx="1589462"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5"/>
            <a:endCxn id="18" idx="0"/>
          </p:cNvCxnSpPr>
          <p:nvPr/>
        </p:nvCxnSpPr>
        <p:spPr>
          <a:xfrm>
            <a:off x="10788395" y="3085181"/>
            <a:ext cx="495197" cy="104716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5" name="Picture 14"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1782231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b="32856"/>
          <a:stretch/>
        </p:blipFill>
        <p:spPr>
          <a:xfrm>
            <a:off x="813341" y="2066483"/>
            <a:ext cx="5453882" cy="2530569"/>
          </a:xfrm>
          <a:prstGeom prst="rect">
            <a:avLst/>
          </a:prstGeom>
        </p:spPr>
      </p:pic>
      <p:sp>
        <p:nvSpPr>
          <p:cNvPr id="7" name="Title 1"/>
          <p:cNvSpPr txBox="1">
            <a:spLocks/>
          </p:cNvSpPr>
          <p:nvPr/>
        </p:nvSpPr>
        <p:spPr>
          <a:xfrm>
            <a:off x="420364" y="412719"/>
            <a:ext cx="8686411" cy="1345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solidFill>
                  <a:schemeClr val="accent4"/>
                </a:solidFill>
                <a:latin typeface="Montserrat" panose="02000505000000020004" pitchFamily="2" charset="0"/>
              </a:rPr>
              <a:t>Network Representation (4)</a:t>
            </a:r>
            <a:endParaRPr lang="en-US" sz="4000" dirty="0">
              <a:solidFill>
                <a:schemeClr val="accent4"/>
              </a:solidFill>
              <a:latin typeface="Montserrat" panose="02000505000000020004" pitchFamily="2" charset="0"/>
            </a:endParaRPr>
          </a:p>
        </p:txBody>
      </p:sp>
      <p:sp>
        <p:nvSpPr>
          <p:cNvPr id="10" name="Content Placeholder 2"/>
          <p:cNvSpPr>
            <a:spLocks noGrp="1"/>
          </p:cNvSpPr>
          <p:nvPr>
            <p:ph idx="1"/>
          </p:nvPr>
        </p:nvSpPr>
        <p:spPr>
          <a:xfrm>
            <a:off x="1295624" y="4705279"/>
            <a:ext cx="4971599" cy="400035"/>
          </a:xfrm>
        </p:spPr>
        <p:txBody>
          <a:bodyPr>
            <a:noAutofit/>
          </a:bodyPr>
          <a:lstStyle/>
          <a:p>
            <a:pPr marL="0" indent="0">
              <a:buNone/>
            </a:pPr>
            <a:r>
              <a:rPr lang="en-US" sz="1400" dirty="0">
                <a:latin typeface="Montserrat" panose="02000505000000020004" pitchFamily="2" charset="0"/>
              </a:rPr>
              <a:t>Anne   : Jim, tell Mary and John they’re invited</a:t>
            </a:r>
          </a:p>
        </p:txBody>
      </p:sp>
      <p:sp>
        <p:nvSpPr>
          <p:cNvPr id="12" name="Content Placeholder 2"/>
          <p:cNvSpPr txBox="1">
            <a:spLocks/>
          </p:cNvSpPr>
          <p:nvPr/>
        </p:nvSpPr>
        <p:spPr>
          <a:xfrm>
            <a:off x="1295623" y="5013523"/>
            <a:ext cx="5606218" cy="400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tabLst>
                <a:tab pos="739775" algn="ctr"/>
              </a:tabLst>
            </a:pPr>
            <a:r>
              <a:rPr lang="en-US" sz="1400" dirty="0">
                <a:latin typeface="Montserrat" panose="02000505000000020004" pitchFamily="2" charset="0"/>
              </a:rPr>
              <a:t>Jim	      : Mary, you and your dad should come for dinner</a:t>
            </a:r>
          </a:p>
        </p:txBody>
      </p:sp>
      <p:sp>
        <p:nvSpPr>
          <p:cNvPr id="13" name="Content Placeholder 2"/>
          <p:cNvSpPr txBox="1">
            <a:spLocks/>
          </p:cNvSpPr>
          <p:nvPr/>
        </p:nvSpPr>
        <p:spPr>
          <a:xfrm>
            <a:off x="1294053" y="5321767"/>
            <a:ext cx="5606218" cy="400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tabLst>
                <a:tab pos="739775" algn="ctr"/>
              </a:tabLst>
            </a:pPr>
            <a:r>
              <a:rPr lang="en-US" sz="1400" dirty="0">
                <a:latin typeface="Montserrat" panose="02000505000000020004" pitchFamily="2" charset="0"/>
              </a:rPr>
              <a:t>Jim	      : Mr. John, you should both come for dinner</a:t>
            </a:r>
          </a:p>
        </p:txBody>
      </p:sp>
      <p:sp>
        <p:nvSpPr>
          <p:cNvPr id="2" name="Oval 1"/>
          <p:cNvSpPr/>
          <p:nvPr/>
        </p:nvSpPr>
        <p:spPr>
          <a:xfrm>
            <a:off x="7607305" y="2352243"/>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Anne</a:t>
            </a:r>
          </a:p>
        </p:txBody>
      </p:sp>
      <p:sp>
        <p:nvSpPr>
          <p:cNvPr id="17" name="Oval 16"/>
          <p:cNvSpPr/>
          <p:nvPr/>
        </p:nvSpPr>
        <p:spPr>
          <a:xfrm>
            <a:off x="10055457" y="2352243"/>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Jim</a:t>
            </a:r>
          </a:p>
        </p:txBody>
      </p:sp>
      <p:sp>
        <p:nvSpPr>
          <p:cNvPr id="18" name="Oval 17"/>
          <p:cNvSpPr/>
          <p:nvPr/>
        </p:nvSpPr>
        <p:spPr>
          <a:xfrm>
            <a:off x="10854247" y="4132349"/>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Mary</a:t>
            </a:r>
          </a:p>
        </p:txBody>
      </p:sp>
      <p:sp>
        <p:nvSpPr>
          <p:cNvPr id="19" name="Oval 18"/>
          <p:cNvSpPr/>
          <p:nvPr/>
        </p:nvSpPr>
        <p:spPr>
          <a:xfrm>
            <a:off x="8465995" y="4132349"/>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John</a:t>
            </a:r>
          </a:p>
        </p:txBody>
      </p:sp>
      <p:cxnSp>
        <p:nvCxnSpPr>
          <p:cNvPr id="20" name="Straight Arrow Connector 19"/>
          <p:cNvCxnSpPr>
            <a:stCxn id="2" idx="6"/>
            <a:endCxn id="17" idx="2"/>
          </p:cNvCxnSpPr>
          <p:nvPr/>
        </p:nvCxnSpPr>
        <p:spPr>
          <a:xfrm>
            <a:off x="8465995" y="2781588"/>
            <a:ext cx="1589462"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5"/>
            <a:endCxn id="18" idx="0"/>
          </p:cNvCxnSpPr>
          <p:nvPr/>
        </p:nvCxnSpPr>
        <p:spPr>
          <a:xfrm>
            <a:off x="10788395" y="3085181"/>
            <a:ext cx="495197" cy="104716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3"/>
            <a:endCxn id="19" idx="7"/>
          </p:cNvCxnSpPr>
          <p:nvPr/>
        </p:nvCxnSpPr>
        <p:spPr>
          <a:xfrm flipH="1">
            <a:off x="9198933" y="3085181"/>
            <a:ext cx="982276" cy="117292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22" name="Picture 21"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775805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b="32856"/>
          <a:stretch/>
        </p:blipFill>
        <p:spPr>
          <a:xfrm>
            <a:off x="813341" y="2066483"/>
            <a:ext cx="5453882" cy="2530569"/>
          </a:xfrm>
          <a:prstGeom prst="rect">
            <a:avLst/>
          </a:prstGeom>
        </p:spPr>
      </p:pic>
      <p:sp>
        <p:nvSpPr>
          <p:cNvPr id="7" name="Title 1"/>
          <p:cNvSpPr txBox="1">
            <a:spLocks/>
          </p:cNvSpPr>
          <p:nvPr/>
        </p:nvSpPr>
        <p:spPr>
          <a:xfrm>
            <a:off x="420364" y="412719"/>
            <a:ext cx="8686411" cy="1345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solidFill>
                  <a:schemeClr val="accent4"/>
                </a:solidFill>
                <a:latin typeface="Montserrat" panose="02000505000000020004" pitchFamily="2" charset="0"/>
              </a:rPr>
              <a:t>Network Representation (5)</a:t>
            </a:r>
            <a:endParaRPr lang="en-US" sz="4000" dirty="0">
              <a:solidFill>
                <a:schemeClr val="accent4"/>
              </a:solidFill>
              <a:latin typeface="Montserrat" panose="02000505000000020004" pitchFamily="2" charset="0"/>
            </a:endParaRPr>
          </a:p>
        </p:txBody>
      </p:sp>
      <p:sp>
        <p:nvSpPr>
          <p:cNvPr id="10" name="Content Placeholder 2"/>
          <p:cNvSpPr>
            <a:spLocks noGrp="1"/>
          </p:cNvSpPr>
          <p:nvPr>
            <p:ph idx="1"/>
          </p:nvPr>
        </p:nvSpPr>
        <p:spPr>
          <a:xfrm>
            <a:off x="1295624" y="4705279"/>
            <a:ext cx="4971599" cy="400035"/>
          </a:xfrm>
        </p:spPr>
        <p:txBody>
          <a:bodyPr>
            <a:noAutofit/>
          </a:bodyPr>
          <a:lstStyle/>
          <a:p>
            <a:pPr marL="0" indent="0">
              <a:buNone/>
            </a:pPr>
            <a:r>
              <a:rPr lang="en-US" sz="1400" dirty="0">
                <a:latin typeface="Montserrat" panose="02000505000000020004" pitchFamily="2" charset="0"/>
              </a:rPr>
              <a:t>Anne   : Jim, tell Mary and John they’re invited</a:t>
            </a:r>
          </a:p>
        </p:txBody>
      </p:sp>
      <p:sp>
        <p:nvSpPr>
          <p:cNvPr id="12" name="Content Placeholder 2"/>
          <p:cNvSpPr txBox="1">
            <a:spLocks/>
          </p:cNvSpPr>
          <p:nvPr/>
        </p:nvSpPr>
        <p:spPr>
          <a:xfrm>
            <a:off x="1295623" y="5013523"/>
            <a:ext cx="5606218" cy="400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tabLst>
                <a:tab pos="739775" algn="ctr"/>
              </a:tabLst>
            </a:pPr>
            <a:r>
              <a:rPr lang="en-US" sz="1400" dirty="0">
                <a:latin typeface="Montserrat" panose="02000505000000020004" pitchFamily="2" charset="0"/>
              </a:rPr>
              <a:t>Jim	      : Mary, you and your dad should come for dinner</a:t>
            </a:r>
          </a:p>
        </p:txBody>
      </p:sp>
      <p:sp>
        <p:nvSpPr>
          <p:cNvPr id="13" name="Content Placeholder 2"/>
          <p:cNvSpPr txBox="1">
            <a:spLocks/>
          </p:cNvSpPr>
          <p:nvPr/>
        </p:nvSpPr>
        <p:spPr>
          <a:xfrm>
            <a:off x="1294053" y="5321767"/>
            <a:ext cx="5606218" cy="400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tabLst>
                <a:tab pos="739775" algn="ctr"/>
              </a:tabLst>
            </a:pPr>
            <a:r>
              <a:rPr lang="en-US" sz="1400" dirty="0">
                <a:latin typeface="Montserrat" panose="02000505000000020004" pitchFamily="2" charset="0"/>
              </a:rPr>
              <a:t>Jim	      : Mr. John, you should both come for dinner</a:t>
            </a:r>
          </a:p>
        </p:txBody>
      </p:sp>
      <p:sp>
        <p:nvSpPr>
          <p:cNvPr id="15" name="Content Placeholder 2"/>
          <p:cNvSpPr txBox="1">
            <a:spLocks/>
          </p:cNvSpPr>
          <p:nvPr/>
        </p:nvSpPr>
        <p:spPr>
          <a:xfrm>
            <a:off x="1292480" y="5606719"/>
            <a:ext cx="5947561" cy="400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tabLst>
                <a:tab pos="739775" algn="ctr"/>
              </a:tabLst>
            </a:pPr>
            <a:r>
              <a:rPr lang="en-US" sz="1400" dirty="0">
                <a:latin typeface="Montserrat" panose="02000505000000020004" pitchFamily="2" charset="0"/>
              </a:rPr>
              <a:t>Mary   : Dad, we are invited for tonight</a:t>
            </a:r>
          </a:p>
        </p:txBody>
      </p:sp>
      <p:sp>
        <p:nvSpPr>
          <p:cNvPr id="2" name="Oval 1"/>
          <p:cNvSpPr/>
          <p:nvPr/>
        </p:nvSpPr>
        <p:spPr>
          <a:xfrm>
            <a:off x="7607305" y="2352243"/>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Anne</a:t>
            </a:r>
          </a:p>
        </p:txBody>
      </p:sp>
      <p:sp>
        <p:nvSpPr>
          <p:cNvPr id="17" name="Oval 16"/>
          <p:cNvSpPr/>
          <p:nvPr/>
        </p:nvSpPr>
        <p:spPr>
          <a:xfrm>
            <a:off x="10055457" y="2352243"/>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Jim</a:t>
            </a:r>
          </a:p>
        </p:txBody>
      </p:sp>
      <p:sp>
        <p:nvSpPr>
          <p:cNvPr id="18" name="Oval 17"/>
          <p:cNvSpPr/>
          <p:nvPr/>
        </p:nvSpPr>
        <p:spPr>
          <a:xfrm>
            <a:off x="10854247" y="4132349"/>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Mary</a:t>
            </a:r>
          </a:p>
        </p:txBody>
      </p:sp>
      <p:sp>
        <p:nvSpPr>
          <p:cNvPr id="19" name="Oval 18"/>
          <p:cNvSpPr/>
          <p:nvPr/>
        </p:nvSpPr>
        <p:spPr>
          <a:xfrm>
            <a:off x="8465995" y="4132349"/>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John</a:t>
            </a:r>
          </a:p>
        </p:txBody>
      </p:sp>
      <p:cxnSp>
        <p:nvCxnSpPr>
          <p:cNvPr id="20" name="Straight Arrow Connector 19"/>
          <p:cNvCxnSpPr>
            <a:stCxn id="2" idx="6"/>
            <a:endCxn id="17" idx="2"/>
          </p:cNvCxnSpPr>
          <p:nvPr/>
        </p:nvCxnSpPr>
        <p:spPr>
          <a:xfrm>
            <a:off x="8465995" y="2781588"/>
            <a:ext cx="1589462"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5"/>
            <a:endCxn id="18" idx="0"/>
          </p:cNvCxnSpPr>
          <p:nvPr/>
        </p:nvCxnSpPr>
        <p:spPr>
          <a:xfrm>
            <a:off x="10788395" y="3085181"/>
            <a:ext cx="495197" cy="104716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3"/>
            <a:endCxn id="19" idx="7"/>
          </p:cNvCxnSpPr>
          <p:nvPr/>
        </p:nvCxnSpPr>
        <p:spPr>
          <a:xfrm flipH="1">
            <a:off x="9198933" y="3085181"/>
            <a:ext cx="982276" cy="117292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2"/>
            <a:endCxn id="19" idx="6"/>
          </p:cNvCxnSpPr>
          <p:nvPr/>
        </p:nvCxnSpPr>
        <p:spPr>
          <a:xfrm flipH="1">
            <a:off x="9324685" y="4561694"/>
            <a:ext cx="1529562"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24" name="Picture 23"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693679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585788" y="931727"/>
            <a:ext cx="10865984" cy="888830"/>
          </a:xfrm>
        </p:spPr>
        <p:txBody>
          <a:bodyPr>
            <a:noAutofit/>
          </a:bodyPr>
          <a:lstStyle/>
          <a:p>
            <a:pPr algn="ctr"/>
            <a:r>
              <a:rPr lang="en-US" sz="5400" b="1" dirty="0">
                <a:latin typeface="SimSun-ExtB" panose="02010609060101010101" pitchFamily="49" charset="-122"/>
                <a:ea typeface="SimSun-ExtB" panose="02010609060101010101" pitchFamily="49" charset="-122"/>
              </a:rPr>
              <a:t>print(“Hello, Dian!”)</a:t>
            </a:r>
          </a:p>
        </p:txBody>
      </p:sp>
      <p:pic>
        <p:nvPicPr>
          <p:cNvPr id="15" name="Picture 14"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6" name="Picture 15"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pic>
        <p:nvPicPr>
          <p:cNvPr id="8" name="Picture 7"/>
          <p:cNvPicPr>
            <a:picLocks noChangeAspect="1"/>
          </p:cNvPicPr>
          <p:nvPr/>
        </p:nvPicPr>
        <p:blipFill rotWithShape="1">
          <a:blip r:embed="rId4"/>
          <a:srcRect r="4671"/>
          <a:stretch/>
        </p:blipFill>
        <p:spPr>
          <a:xfrm rot="192664">
            <a:off x="4161993" y="2402359"/>
            <a:ext cx="3713574" cy="36379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59815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b="32856"/>
          <a:stretch/>
        </p:blipFill>
        <p:spPr>
          <a:xfrm>
            <a:off x="813341" y="2066483"/>
            <a:ext cx="5453882" cy="2530569"/>
          </a:xfrm>
          <a:prstGeom prst="rect">
            <a:avLst/>
          </a:prstGeom>
        </p:spPr>
      </p:pic>
      <p:sp>
        <p:nvSpPr>
          <p:cNvPr id="7" name="Title 1"/>
          <p:cNvSpPr txBox="1">
            <a:spLocks/>
          </p:cNvSpPr>
          <p:nvPr/>
        </p:nvSpPr>
        <p:spPr>
          <a:xfrm>
            <a:off x="420364" y="412719"/>
            <a:ext cx="8686411" cy="1345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solidFill>
                  <a:srgbClr val="FFC000"/>
                </a:solidFill>
                <a:latin typeface="Montserrat" panose="02000505000000020004" pitchFamily="2" charset="0"/>
              </a:rPr>
              <a:t>Network</a:t>
            </a:r>
            <a:r>
              <a:rPr lang="en-US" altLang="en-US" sz="4000" b="1" dirty="0">
                <a:solidFill>
                  <a:schemeClr val="accent4"/>
                </a:solidFill>
                <a:latin typeface="Montserrat" panose="02000505000000020004" pitchFamily="2" charset="0"/>
              </a:rPr>
              <a:t> Representation (6)</a:t>
            </a:r>
            <a:endParaRPr lang="en-US" sz="4000" dirty="0">
              <a:solidFill>
                <a:schemeClr val="accent4"/>
              </a:solidFill>
              <a:latin typeface="Montserrat" panose="02000505000000020004" pitchFamily="2" charset="0"/>
            </a:endParaRPr>
          </a:p>
        </p:txBody>
      </p:sp>
      <p:sp>
        <p:nvSpPr>
          <p:cNvPr id="10" name="Content Placeholder 2"/>
          <p:cNvSpPr>
            <a:spLocks noGrp="1"/>
          </p:cNvSpPr>
          <p:nvPr>
            <p:ph idx="1"/>
          </p:nvPr>
        </p:nvSpPr>
        <p:spPr>
          <a:xfrm>
            <a:off x="1295624" y="4705279"/>
            <a:ext cx="4971599" cy="400035"/>
          </a:xfrm>
        </p:spPr>
        <p:txBody>
          <a:bodyPr>
            <a:noAutofit/>
          </a:bodyPr>
          <a:lstStyle/>
          <a:p>
            <a:pPr marL="0" indent="0">
              <a:buNone/>
            </a:pPr>
            <a:r>
              <a:rPr lang="en-US" sz="1400" dirty="0">
                <a:latin typeface="Montserrat" panose="02000505000000020004" pitchFamily="2" charset="0"/>
              </a:rPr>
              <a:t>Anne   : Jim, tell Mary and John they’re invited</a:t>
            </a:r>
          </a:p>
        </p:txBody>
      </p:sp>
      <p:sp>
        <p:nvSpPr>
          <p:cNvPr id="12" name="Content Placeholder 2"/>
          <p:cNvSpPr txBox="1">
            <a:spLocks/>
          </p:cNvSpPr>
          <p:nvPr/>
        </p:nvSpPr>
        <p:spPr>
          <a:xfrm>
            <a:off x="1295623" y="5013523"/>
            <a:ext cx="5606218" cy="400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tabLst>
                <a:tab pos="739775" algn="ctr"/>
              </a:tabLst>
            </a:pPr>
            <a:r>
              <a:rPr lang="en-US" sz="1400" dirty="0">
                <a:latin typeface="Montserrat" panose="02000505000000020004" pitchFamily="2" charset="0"/>
              </a:rPr>
              <a:t>Jim	      : Mary, you and your dad should come for dinner</a:t>
            </a:r>
          </a:p>
        </p:txBody>
      </p:sp>
      <p:sp>
        <p:nvSpPr>
          <p:cNvPr id="13" name="Content Placeholder 2"/>
          <p:cNvSpPr txBox="1">
            <a:spLocks/>
          </p:cNvSpPr>
          <p:nvPr/>
        </p:nvSpPr>
        <p:spPr>
          <a:xfrm>
            <a:off x="1294053" y="5321767"/>
            <a:ext cx="5606218" cy="400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tabLst>
                <a:tab pos="739775" algn="ctr"/>
              </a:tabLst>
            </a:pPr>
            <a:r>
              <a:rPr lang="en-US" sz="1400" dirty="0">
                <a:latin typeface="Montserrat" panose="02000505000000020004" pitchFamily="2" charset="0"/>
              </a:rPr>
              <a:t>Jim	      : Mr. John, you should both come for dinner</a:t>
            </a:r>
          </a:p>
        </p:txBody>
      </p:sp>
      <p:sp>
        <p:nvSpPr>
          <p:cNvPr id="14" name="Content Placeholder 2"/>
          <p:cNvSpPr txBox="1">
            <a:spLocks/>
          </p:cNvSpPr>
          <p:nvPr/>
        </p:nvSpPr>
        <p:spPr>
          <a:xfrm>
            <a:off x="1292480" y="5914963"/>
            <a:ext cx="5947561" cy="400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tabLst>
                <a:tab pos="739775" algn="ctr"/>
              </a:tabLst>
            </a:pPr>
            <a:r>
              <a:rPr lang="en-US" sz="1400" dirty="0">
                <a:latin typeface="Montserrat" panose="02000505000000020004" pitchFamily="2" charset="0"/>
              </a:rPr>
              <a:t>Anne   : John, did Jim tell you about the dinner? You must come</a:t>
            </a:r>
          </a:p>
        </p:txBody>
      </p:sp>
      <p:sp>
        <p:nvSpPr>
          <p:cNvPr id="15" name="Content Placeholder 2"/>
          <p:cNvSpPr txBox="1">
            <a:spLocks/>
          </p:cNvSpPr>
          <p:nvPr/>
        </p:nvSpPr>
        <p:spPr>
          <a:xfrm>
            <a:off x="1292480" y="5606719"/>
            <a:ext cx="5947561" cy="400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tabLst>
                <a:tab pos="739775" algn="ctr"/>
              </a:tabLst>
            </a:pPr>
            <a:r>
              <a:rPr lang="en-US" sz="1400" dirty="0">
                <a:latin typeface="Montserrat" panose="02000505000000020004" pitchFamily="2" charset="0"/>
              </a:rPr>
              <a:t>Mary   : Dad, we are invited for tonight</a:t>
            </a:r>
          </a:p>
        </p:txBody>
      </p:sp>
      <p:sp>
        <p:nvSpPr>
          <p:cNvPr id="2" name="Oval 1"/>
          <p:cNvSpPr/>
          <p:nvPr/>
        </p:nvSpPr>
        <p:spPr>
          <a:xfrm>
            <a:off x="7607305" y="2352243"/>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Anne</a:t>
            </a:r>
          </a:p>
        </p:txBody>
      </p:sp>
      <p:sp>
        <p:nvSpPr>
          <p:cNvPr id="17" name="Oval 16"/>
          <p:cNvSpPr/>
          <p:nvPr/>
        </p:nvSpPr>
        <p:spPr>
          <a:xfrm>
            <a:off x="10055457" y="2352243"/>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Jim</a:t>
            </a:r>
          </a:p>
        </p:txBody>
      </p:sp>
      <p:sp>
        <p:nvSpPr>
          <p:cNvPr id="18" name="Oval 17"/>
          <p:cNvSpPr/>
          <p:nvPr/>
        </p:nvSpPr>
        <p:spPr>
          <a:xfrm>
            <a:off x="10854247" y="4132349"/>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Mary</a:t>
            </a:r>
          </a:p>
        </p:txBody>
      </p:sp>
      <p:sp>
        <p:nvSpPr>
          <p:cNvPr id="19" name="Oval 18"/>
          <p:cNvSpPr/>
          <p:nvPr/>
        </p:nvSpPr>
        <p:spPr>
          <a:xfrm>
            <a:off x="8465995" y="4132349"/>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John</a:t>
            </a:r>
          </a:p>
        </p:txBody>
      </p:sp>
      <p:cxnSp>
        <p:nvCxnSpPr>
          <p:cNvPr id="20" name="Straight Arrow Connector 19"/>
          <p:cNvCxnSpPr>
            <a:stCxn id="2" idx="6"/>
            <a:endCxn id="17" idx="2"/>
          </p:cNvCxnSpPr>
          <p:nvPr/>
        </p:nvCxnSpPr>
        <p:spPr>
          <a:xfrm>
            <a:off x="8465995" y="2781588"/>
            <a:ext cx="1589462"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5"/>
            <a:endCxn id="18" idx="0"/>
          </p:cNvCxnSpPr>
          <p:nvPr/>
        </p:nvCxnSpPr>
        <p:spPr>
          <a:xfrm>
            <a:off x="10788395" y="3085181"/>
            <a:ext cx="495197" cy="104716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3"/>
            <a:endCxn id="19" idx="7"/>
          </p:cNvCxnSpPr>
          <p:nvPr/>
        </p:nvCxnSpPr>
        <p:spPr>
          <a:xfrm flipH="1">
            <a:off x="9198933" y="3085181"/>
            <a:ext cx="982276" cy="117292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 idx="4"/>
            <a:endCxn id="19" idx="1"/>
          </p:cNvCxnSpPr>
          <p:nvPr/>
        </p:nvCxnSpPr>
        <p:spPr>
          <a:xfrm>
            <a:off x="8036650" y="3210933"/>
            <a:ext cx="555097" cy="104716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2"/>
            <a:endCxn id="19" idx="6"/>
          </p:cNvCxnSpPr>
          <p:nvPr/>
        </p:nvCxnSpPr>
        <p:spPr>
          <a:xfrm flipH="1">
            <a:off x="9324685" y="4561694"/>
            <a:ext cx="1529562"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24" name="Picture 23"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1693633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b="32856"/>
          <a:stretch/>
        </p:blipFill>
        <p:spPr>
          <a:xfrm>
            <a:off x="813341" y="2066483"/>
            <a:ext cx="5453882" cy="2530569"/>
          </a:xfrm>
          <a:prstGeom prst="rect">
            <a:avLst/>
          </a:prstGeom>
        </p:spPr>
      </p:pic>
      <p:sp>
        <p:nvSpPr>
          <p:cNvPr id="7" name="Title 1"/>
          <p:cNvSpPr txBox="1">
            <a:spLocks/>
          </p:cNvSpPr>
          <p:nvPr/>
        </p:nvSpPr>
        <p:spPr>
          <a:xfrm>
            <a:off x="420364" y="412719"/>
            <a:ext cx="8686411" cy="1345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solidFill>
                  <a:schemeClr val="accent4"/>
                </a:solidFill>
                <a:latin typeface="Montserrat" panose="02000505000000020004" pitchFamily="2" charset="0"/>
              </a:rPr>
              <a:t>Network Representation (7)</a:t>
            </a:r>
            <a:endParaRPr lang="en-US" sz="4000" dirty="0">
              <a:solidFill>
                <a:schemeClr val="accent4"/>
              </a:solidFill>
              <a:latin typeface="Montserrat" panose="02000505000000020004" pitchFamily="2" charset="0"/>
            </a:endParaRPr>
          </a:p>
        </p:txBody>
      </p:sp>
      <p:sp>
        <p:nvSpPr>
          <p:cNvPr id="10" name="Content Placeholder 2"/>
          <p:cNvSpPr>
            <a:spLocks noGrp="1"/>
          </p:cNvSpPr>
          <p:nvPr>
            <p:ph idx="1"/>
          </p:nvPr>
        </p:nvSpPr>
        <p:spPr>
          <a:xfrm>
            <a:off x="1295624" y="4705279"/>
            <a:ext cx="4971599" cy="400035"/>
          </a:xfrm>
        </p:spPr>
        <p:txBody>
          <a:bodyPr>
            <a:noAutofit/>
          </a:bodyPr>
          <a:lstStyle/>
          <a:p>
            <a:pPr marL="0" indent="0">
              <a:buNone/>
            </a:pPr>
            <a:r>
              <a:rPr lang="en-US" sz="1400" dirty="0">
                <a:latin typeface="Montserrat" panose="02000505000000020004" pitchFamily="2" charset="0"/>
              </a:rPr>
              <a:t>Anne   : Jim, tell Mary and John they’re invited</a:t>
            </a:r>
          </a:p>
        </p:txBody>
      </p:sp>
      <p:sp>
        <p:nvSpPr>
          <p:cNvPr id="12" name="Content Placeholder 2"/>
          <p:cNvSpPr txBox="1">
            <a:spLocks/>
          </p:cNvSpPr>
          <p:nvPr/>
        </p:nvSpPr>
        <p:spPr>
          <a:xfrm>
            <a:off x="1295623" y="5013523"/>
            <a:ext cx="5606218" cy="400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tabLst>
                <a:tab pos="739775" algn="ctr"/>
              </a:tabLst>
            </a:pPr>
            <a:r>
              <a:rPr lang="en-US" sz="1400" dirty="0">
                <a:latin typeface="Montserrat" panose="02000505000000020004" pitchFamily="2" charset="0"/>
              </a:rPr>
              <a:t>Jim	      : Mary, you and your dad should come for dinner</a:t>
            </a:r>
          </a:p>
        </p:txBody>
      </p:sp>
      <p:sp>
        <p:nvSpPr>
          <p:cNvPr id="13" name="Content Placeholder 2"/>
          <p:cNvSpPr txBox="1">
            <a:spLocks/>
          </p:cNvSpPr>
          <p:nvPr/>
        </p:nvSpPr>
        <p:spPr>
          <a:xfrm>
            <a:off x="1294053" y="5321767"/>
            <a:ext cx="5606218" cy="400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tabLst>
                <a:tab pos="739775" algn="ctr"/>
              </a:tabLst>
            </a:pPr>
            <a:r>
              <a:rPr lang="en-US" sz="1400" dirty="0">
                <a:latin typeface="Montserrat" panose="02000505000000020004" pitchFamily="2" charset="0"/>
              </a:rPr>
              <a:t>Jim	      : Mr. John, you should both come for dinner</a:t>
            </a:r>
          </a:p>
        </p:txBody>
      </p:sp>
      <p:sp>
        <p:nvSpPr>
          <p:cNvPr id="14" name="Content Placeholder 2"/>
          <p:cNvSpPr txBox="1">
            <a:spLocks/>
          </p:cNvSpPr>
          <p:nvPr/>
        </p:nvSpPr>
        <p:spPr>
          <a:xfrm>
            <a:off x="1292480" y="5914963"/>
            <a:ext cx="5947561" cy="400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tabLst>
                <a:tab pos="739775" algn="ctr"/>
              </a:tabLst>
            </a:pPr>
            <a:r>
              <a:rPr lang="en-US" sz="1400" dirty="0">
                <a:latin typeface="Montserrat" panose="02000505000000020004" pitchFamily="2" charset="0"/>
              </a:rPr>
              <a:t>Anne   : John, did Jim tell you about the dinner? You must come</a:t>
            </a:r>
          </a:p>
        </p:txBody>
      </p:sp>
      <p:sp>
        <p:nvSpPr>
          <p:cNvPr id="15" name="Content Placeholder 2"/>
          <p:cNvSpPr txBox="1">
            <a:spLocks/>
          </p:cNvSpPr>
          <p:nvPr/>
        </p:nvSpPr>
        <p:spPr>
          <a:xfrm>
            <a:off x="1292480" y="5606719"/>
            <a:ext cx="5947561" cy="400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tabLst>
                <a:tab pos="739775" algn="ctr"/>
              </a:tabLst>
            </a:pPr>
            <a:r>
              <a:rPr lang="en-US" sz="1400" dirty="0">
                <a:latin typeface="Montserrat" panose="02000505000000020004" pitchFamily="2" charset="0"/>
              </a:rPr>
              <a:t>Mary   : Dad, we are invited for tonight</a:t>
            </a:r>
          </a:p>
        </p:txBody>
      </p:sp>
      <p:grpSp>
        <p:nvGrpSpPr>
          <p:cNvPr id="3" name="Group 2"/>
          <p:cNvGrpSpPr/>
          <p:nvPr/>
        </p:nvGrpSpPr>
        <p:grpSpPr>
          <a:xfrm>
            <a:off x="7607305" y="2352243"/>
            <a:ext cx="4105632" cy="3347074"/>
            <a:chOff x="7607305" y="2066483"/>
            <a:chExt cx="4105632" cy="3347074"/>
          </a:xfrm>
        </p:grpSpPr>
        <p:sp>
          <p:nvSpPr>
            <p:cNvPr id="2" name="Oval 1"/>
            <p:cNvSpPr/>
            <p:nvPr/>
          </p:nvSpPr>
          <p:spPr>
            <a:xfrm>
              <a:off x="7607305" y="2066483"/>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Anne</a:t>
              </a:r>
            </a:p>
          </p:txBody>
        </p:sp>
        <p:sp>
          <p:nvSpPr>
            <p:cNvPr id="17" name="Oval 16"/>
            <p:cNvSpPr/>
            <p:nvPr/>
          </p:nvSpPr>
          <p:spPr>
            <a:xfrm>
              <a:off x="10055457" y="2066483"/>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Jim</a:t>
              </a:r>
            </a:p>
          </p:txBody>
        </p:sp>
        <p:sp>
          <p:nvSpPr>
            <p:cNvPr id="18" name="Oval 17"/>
            <p:cNvSpPr/>
            <p:nvPr/>
          </p:nvSpPr>
          <p:spPr>
            <a:xfrm>
              <a:off x="10854247" y="3846589"/>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Mary</a:t>
              </a:r>
            </a:p>
          </p:txBody>
        </p:sp>
        <p:sp>
          <p:nvSpPr>
            <p:cNvPr id="19" name="Oval 18"/>
            <p:cNvSpPr/>
            <p:nvPr/>
          </p:nvSpPr>
          <p:spPr>
            <a:xfrm>
              <a:off x="8465995" y="3846589"/>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John</a:t>
              </a:r>
            </a:p>
          </p:txBody>
        </p:sp>
        <p:cxnSp>
          <p:nvCxnSpPr>
            <p:cNvPr id="20" name="Straight Arrow Connector 19"/>
            <p:cNvCxnSpPr>
              <a:stCxn id="2" idx="6"/>
              <a:endCxn id="17" idx="2"/>
            </p:cNvCxnSpPr>
            <p:nvPr/>
          </p:nvCxnSpPr>
          <p:spPr>
            <a:xfrm>
              <a:off x="8465995" y="2495828"/>
              <a:ext cx="1589462"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5"/>
              <a:endCxn id="18" idx="0"/>
            </p:cNvCxnSpPr>
            <p:nvPr/>
          </p:nvCxnSpPr>
          <p:spPr>
            <a:xfrm>
              <a:off x="10788395" y="2799421"/>
              <a:ext cx="495197" cy="104716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3"/>
              <a:endCxn id="19" idx="7"/>
            </p:cNvCxnSpPr>
            <p:nvPr/>
          </p:nvCxnSpPr>
          <p:spPr>
            <a:xfrm flipH="1">
              <a:off x="9198933" y="2799421"/>
              <a:ext cx="982276" cy="117292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 idx="4"/>
              <a:endCxn id="19" idx="1"/>
            </p:cNvCxnSpPr>
            <p:nvPr/>
          </p:nvCxnSpPr>
          <p:spPr>
            <a:xfrm>
              <a:off x="8036650" y="2925173"/>
              <a:ext cx="555097" cy="104716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2"/>
              <a:endCxn id="19" idx="6"/>
            </p:cNvCxnSpPr>
            <p:nvPr/>
          </p:nvCxnSpPr>
          <p:spPr>
            <a:xfrm flipH="1">
              <a:off x="9324685" y="4275934"/>
              <a:ext cx="1529562"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p:cNvSpPr txBox="1">
              <a:spLocks/>
            </p:cNvSpPr>
            <p:nvPr/>
          </p:nvSpPr>
          <p:spPr>
            <a:xfrm>
              <a:off x="8007794" y="4958924"/>
              <a:ext cx="929168" cy="400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Montserrat" panose="02000505000000020004" pitchFamily="2" charset="0"/>
                </a:rPr>
                <a:t>Vertex</a:t>
              </a:r>
            </a:p>
          </p:txBody>
        </p:sp>
        <p:sp>
          <p:nvSpPr>
            <p:cNvPr id="39" name="Content Placeholder 2"/>
            <p:cNvSpPr txBox="1">
              <a:spLocks/>
            </p:cNvSpPr>
            <p:nvPr/>
          </p:nvSpPr>
          <p:spPr>
            <a:xfrm>
              <a:off x="9431020" y="5013522"/>
              <a:ext cx="929168" cy="400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Montserrat" panose="02000505000000020004" pitchFamily="2" charset="0"/>
                </a:rPr>
                <a:t>Edges</a:t>
              </a:r>
            </a:p>
          </p:txBody>
        </p:sp>
        <p:cxnSp>
          <p:nvCxnSpPr>
            <p:cNvPr id="41" name="Straight Connector 40"/>
            <p:cNvCxnSpPr>
              <a:stCxn id="38" idx="0"/>
            </p:cNvCxnSpPr>
            <p:nvPr/>
          </p:nvCxnSpPr>
          <p:spPr>
            <a:xfrm flipV="1">
              <a:off x="8472378" y="4705279"/>
              <a:ext cx="220361" cy="253645"/>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10049964" y="4389829"/>
              <a:ext cx="544189" cy="626386"/>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4" name="Rectangle 23"/>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27" name="Picture 26"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1827480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sp>
        <p:nvSpPr>
          <p:cNvPr id="7" name="Title 1"/>
          <p:cNvSpPr txBox="1">
            <a:spLocks/>
          </p:cNvSpPr>
          <p:nvPr/>
        </p:nvSpPr>
        <p:spPr>
          <a:xfrm>
            <a:off x="420364" y="412719"/>
            <a:ext cx="8686411" cy="1345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solidFill>
                  <a:schemeClr val="accent4"/>
                </a:solidFill>
                <a:latin typeface="Montserrat" panose="02000505000000020004" pitchFamily="2" charset="0"/>
              </a:rPr>
              <a:t>Network Representation (8)</a:t>
            </a:r>
            <a:endParaRPr lang="en-US" sz="4000" dirty="0">
              <a:solidFill>
                <a:schemeClr val="accent4"/>
              </a:solidFill>
              <a:latin typeface="Montserrat" panose="02000505000000020004" pitchFamily="2" charset="0"/>
            </a:endParaRPr>
          </a:p>
        </p:txBody>
      </p:sp>
      <p:grpSp>
        <p:nvGrpSpPr>
          <p:cNvPr id="3" name="Group 2"/>
          <p:cNvGrpSpPr/>
          <p:nvPr/>
        </p:nvGrpSpPr>
        <p:grpSpPr>
          <a:xfrm>
            <a:off x="7607305" y="2352243"/>
            <a:ext cx="4105632" cy="3347074"/>
            <a:chOff x="7607305" y="2066483"/>
            <a:chExt cx="4105632" cy="3347074"/>
          </a:xfrm>
        </p:grpSpPr>
        <p:sp>
          <p:nvSpPr>
            <p:cNvPr id="2" name="Oval 1"/>
            <p:cNvSpPr/>
            <p:nvPr/>
          </p:nvSpPr>
          <p:spPr>
            <a:xfrm>
              <a:off x="7607305" y="2066483"/>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Anne</a:t>
              </a:r>
            </a:p>
          </p:txBody>
        </p:sp>
        <p:sp>
          <p:nvSpPr>
            <p:cNvPr id="17" name="Oval 16"/>
            <p:cNvSpPr/>
            <p:nvPr/>
          </p:nvSpPr>
          <p:spPr>
            <a:xfrm>
              <a:off x="10055457" y="2066483"/>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Jim</a:t>
              </a:r>
            </a:p>
          </p:txBody>
        </p:sp>
        <p:sp>
          <p:nvSpPr>
            <p:cNvPr id="18" name="Oval 17"/>
            <p:cNvSpPr/>
            <p:nvPr/>
          </p:nvSpPr>
          <p:spPr>
            <a:xfrm>
              <a:off x="10854247" y="3846589"/>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Mary</a:t>
              </a:r>
            </a:p>
          </p:txBody>
        </p:sp>
        <p:sp>
          <p:nvSpPr>
            <p:cNvPr id="19" name="Oval 18"/>
            <p:cNvSpPr/>
            <p:nvPr/>
          </p:nvSpPr>
          <p:spPr>
            <a:xfrm>
              <a:off x="8465995" y="3846589"/>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John</a:t>
              </a:r>
            </a:p>
          </p:txBody>
        </p:sp>
        <p:cxnSp>
          <p:nvCxnSpPr>
            <p:cNvPr id="20" name="Straight Arrow Connector 19"/>
            <p:cNvCxnSpPr>
              <a:stCxn id="2" idx="6"/>
              <a:endCxn id="17" idx="2"/>
            </p:cNvCxnSpPr>
            <p:nvPr/>
          </p:nvCxnSpPr>
          <p:spPr>
            <a:xfrm>
              <a:off x="8465995" y="2495828"/>
              <a:ext cx="1589462"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5"/>
              <a:endCxn id="18" idx="0"/>
            </p:cNvCxnSpPr>
            <p:nvPr/>
          </p:nvCxnSpPr>
          <p:spPr>
            <a:xfrm>
              <a:off x="10788395" y="2799421"/>
              <a:ext cx="495197" cy="104716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3"/>
              <a:endCxn id="19" idx="7"/>
            </p:cNvCxnSpPr>
            <p:nvPr/>
          </p:nvCxnSpPr>
          <p:spPr>
            <a:xfrm flipH="1">
              <a:off x="9198933" y="2799421"/>
              <a:ext cx="982276" cy="117292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 idx="4"/>
              <a:endCxn id="19" idx="1"/>
            </p:cNvCxnSpPr>
            <p:nvPr/>
          </p:nvCxnSpPr>
          <p:spPr>
            <a:xfrm>
              <a:off x="8036650" y="2925173"/>
              <a:ext cx="555097" cy="104716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2"/>
              <a:endCxn id="19" idx="6"/>
            </p:cNvCxnSpPr>
            <p:nvPr/>
          </p:nvCxnSpPr>
          <p:spPr>
            <a:xfrm flipH="1">
              <a:off x="9324685" y="4275934"/>
              <a:ext cx="1529562"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p:cNvSpPr txBox="1">
              <a:spLocks/>
            </p:cNvSpPr>
            <p:nvPr/>
          </p:nvSpPr>
          <p:spPr>
            <a:xfrm>
              <a:off x="8007794" y="4958924"/>
              <a:ext cx="929168" cy="400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Montserrat" panose="02000505000000020004" pitchFamily="2" charset="0"/>
                </a:rPr>
                <a:t>Vertex</a:t>
              </a:r>
            </a:p>
          </p:txBody>
        </p:sp>
        <p:sp>
          <p:nvSpPr>
            <p:cNvPr id="39" name="Content Placeholder 2"/>
            <p:cNvSpPr txBox="1">
              <a:spLocks/>
            </p:cNvSpPr>
            <p:nvPr/>
          </p:nvSpPr>
          <p:spPr>
            <a:xfrm>
              <a:off x="9431020" y="5013522"/>
              <a:ext cx="929168" cy="400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Montserrat" panose="02000505000000020004" pitchFamily="2" charset="0"/>
                </a:rPr>
                <a:t>Edges</a:t>
              </a:r>
            </a:p>
          </p:txBody>
        </p:sp>
        <p:cxnSp>
          <p:nvCxnSpPr>
            <p:cNvPr id="41" name="Straight Connector 40"/>
            <p:cNvCxnSpPr>
              <a:stCxn id="38" idx="0"/>
            </p:cNvCxnSpPr>
            <p:nvPr/>
          </p:nvCxnSpPr>
          <p:spPr>
            <a:xfrm flipV="1">
              <a:off x="8472378" y="4705279"/>
              <a:ext cx="220361" cy="253645"/>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10049964" y="4389829"/>
              <a:ext cx="544189" cy="626386"/>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nvSpPr>
        <p:spPr>
          <a:xfrm>
            <a:off x="420364" y="956886"/>
            <a:ext cx="3537862" cy="1345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800" b="1" dirty="0">
                <a:solidFill>
                  <a:srgbClr val="37A39B"/>
                </a:solidFill>
                <a:latin typeface="Montserrat" panose="02000505000000020004" pitchFamily="2" charset="0"/>
              </a:rPr>
              <a:t>Directed Network</a:t>
            </a:r>
            <a:endParaRPr lang="en-US" sz="2800" dirty="0">
              <a:solidFill>
                <a:srgbClr val="37A39B"/>
              </a:solidFill>
              <a:latin typeface="Montserrat" panose="02000505000000020004" pitchFamily="2" charset="0"/>
            </a:endParaRPr>
          </a:p>
        </p:txBody>
      </p:sp>
      <p:graphicFrame>
        <p:nvGraphicFramePr>
          <p:cNvPr id="8" name="Table 7"/>
          <p:cNvGraphicFramePr>
            <a:graphicFrameLocks noGrp="1"/>
          </p:cNvGraphicFramePr>
          <p:nvPr/>
        </p:nvGraphicFramePr>
        <p:xfrm>
          <a:off x="633422" y="3092698"/>
          <a:ext cx="1836026" cy="1828800"/>
        </p:xfrm>
        <a:graphic>
          <a:graphicData uri="http://schemas.openxmlformats.org/drawingml/2006/table">
            <a:tbl>
              <a:tblPr firstRow="1" bandRow="1">
                <a:tableStyleId>{5C22544A-7EE6-4342-B048-85BDC9FD1C3A}</a:tableStyleId>
              </a:tblPr>
              <a:tblGrid>
                <a:gridCol w="918013">
                  <a:extLst>
                    <a:ext uri="{9D8B030D-6E8A-4147-A177-3AD203B41FA5}">
                      <a16:colId xmlns="" xmlns:a16="http://schemas.microsoft.com/office/drawing/2014/main" val="20000"/>
                    </a:ext>
                  </a:extLst>
                </a:gridCol>
                <a:gridCol w="918013">
                  <a:extLst>
                    <a:ext uri="{9D8B030D-6E8A-4147-A177-3AD203B41FA5}">
                      <a16:colId xmlns="" xmlns:a16="http://schemas.microsoft.com/office/drawing/2014/main" val="20001"/>
                    </a:ext>
                  </a:extLst>
                </a:gridCol>
              </a:tblGrid>
              <a:tr h="296066">
                <a:tc>
                  <a:txBody>
                    <a:bodyPr/>
                    <a:lstStyle/>
                    <a:p>
                      <a:pPr algn="ctr"/>
                      <a:r>
                        <a:rPr lang="en-US" sz="1400" dirty="0">
                          <a:latin typeface="Montserrat" panose="02000505000000020004" pitchFamily="2" charset="0"/>
                        </a:rPr>
                        <a:t>Vertex</a:t>
                      </a:r>
                    </a:p>
                  </a:txBody>
                  <a:tcPr>
                    <a:lnB w="12700" cap="flat" cmpd="sng" algn="ctr">
                      <a:solidFill>
                        <a:schemeClr val="accent4"/>
                      </a:solidFill>
                      <a:prstDash val="solid"/>
                      <a:round/>
                      <a:headEnd type="none" w="med" len="med"/>
                      <a:tailEnd type="none" w="med" len="med"/>
                    </a:lnB>
                    <a:solidFill>
                      <a:schemeClr val="accent4"/>
                    </a:solidFill>
                  </a:tcPr>
                </a:tc>
                <a:tc>
                  <a:txBody>
                    <a:bodyPr/>
                    <a:lstStyle/>
                    <a:p>
                      <a:pPr algn="ctr"/>
                      <a:r>
                        <a:rPr lang="en-US" sz="1400" dirty="0">
                          <a:latin typeface="Montserrat" panose="02000505000000020004" pitchFamily="2" charset="0"/>
                        </a:rPr>
                        <a:t>Vertex</a:t>
                      </a:r>
                    </a:p>
                  </a:txBody>
                  <a:tcPr>
                    <a:lnB w="12700" cap="flat" cmpd="sng" algn="ctr">
                      <a:solidFill>
                        <a:schemeClr val="accent4"/>
                      </a:solidFill>
                      <a:prstDash val="solid"/>
                      <a:round/>
                      <a:headEnd type="none" w="med" len="med"/>
                      <a:tailEnd type="none" w="med" len="med"/>
                    </a:lnB>
                    <a:solidFill>
                      <a:schemeClr val="accent4"/>
                    </a:solidFill>
                  </a:tcPr>
                </a:tc>
                <a:extLst>
                  <a:ext uri="{0D108BD9-81ED-4DB2-BD59-A6C34878D82A}">
                    <a16:rowId xmlns="" xmlns:a16="http://schemas.microsoft.com/office/drawing/2014/main" val="10000"/>
                  </a:ext>
                </a:extLst>
              </a:tr>
              <a:tr h="266004">
                <a:tc>
                  <a:txBody>
                    <a:bodyPr/>
                    <a:lstStyle/>
                    <a:p>
                      <a:pPr algn="ctr"/>
                      <a:r>
                        <a:rPr lang="en-US" sz="1400" dirty="0">
                          <a:latin typeface="Montserrat" panose="02000505000000020004" pitchFamily="2" charset="0"/>
                        </a:rPr>
                        <a:t>Anne</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Jim</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266004">
                <a:tc>
                  <a:txBody>
                    <a:bodyPr/>
                    <a:lstStyle/>
                    <a:p>
                      <a:pPr algn="ctr"/>
                      <a:r>
                        <a:rPr lang="en-US" sz="1400" dirty="0">
                          <a:latin typeface="Montserrat" panose="02000505000000020004" pitchFamily="2" charset="0"/>
                        </a:rPr>
                        <a:t>Anne</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John</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266004">
                <a:tc>
                  <a:txBody>
                    <a:bodyPr/>
                    <a:lstStyle/>
                    <a:p>
                      <a:pPr algn="ctr"/>
                      <a:r>
                        <a:rPr lang="en-US" sz="1400" dirty="0">
                          <a:latin typeface="Montserrat" panose="02000505000000020004" pitchFamily="2" charset="0"/>
                        </a:rPr>
                        <a:t>Jim</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John</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266004">
                <a:tc>
                  <a:txBody>
                    <a:bodyPr/>
                    <a:lstStyle/>
                    <a:p>
                      <a:pPr algn="ctr"/>
                      <a:r>
                        <a:rPr lang="en-US" sz="1400" dirty="0">
                          <a:latin typeface="Montserrat" panose="02000505000000020004" pitchFamily="2" charset="0"/>
                        </a:rPr>
                        <a:t>Jim</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Mary</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266004">
                <a:tc>
                  <a:txBody>
                    <a:bodyPr/>
                    <a:lstStyle/>
                    <a:p>
                      <a:pPr algn="ctr"/>
                      <a:r>
                        <a:rPr lang="en-US" sz="1400" dirty="0">
                          <a:latin typeface="Montserrat" panose="02000505000000020004" pitchFamily="2" charset="0"/>
                        </a:rPr>
                        <a:t>Mary</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John</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5"/>
                  </a:ext>
                </a:extLst>
              </a:tr>
            </a:tbl>
          </a:graphicData>
        </a:graphic>
      </p:graphicFrame>
      <p:graphicFrame>
        <p:nvGraphicFramePr>
          <p:cNvPr id="29" name="Table 28"/>
          <p:cNvGraphicFramePr>
            <a:graphicFrameLocks noGrp="1"/>
          </p:cNvGraphicFramePr>
          <p:nvPr/>
        </p:nvGraphicFramePr>
        <p:xfrm>
          <a:off x="2679047" y="3098239"/>
          <a:ext cx="4572000" cy="1524000"/>
        </p:xfrm>
        <a:graphic>
          <a:graphicData uri="http://schemas.openxmlformats.org/drawingml/2006/table">
            <a:tbl>
              <a:tblPr firstRow="1" bandRow="1">
                <a:tableStyleId>{5C22544A-7EE6-4342-B048-85BDC9FD1C3A}</a:tableStyleId>
              </a:tblPr>
              <a:tblGrid>
                <a:gridCol w="914400">
                  <a:extLst>
                    <a:ext uri="{9D8B030D-6E8A-4147-A177-3AD203B41FA5}">
                      <a16:colId xmlns="" xmlns:a16="http://schemas.microsoft.com/office/drawing/2014/main" val="20000"/>
                    </a:ext>
                  </a:extLst>
                </a:gridCol>
                <a:gridCol w="914400">
                  <a:extLst>
                    <a:ext uri="{9D8B030D-6E8A-4147-A177-3AD203B41FA5}">
                      <a16:colId xmlns="" xmlns:a16="http://schemas.microsoft.com/office/drawing/2014/main" val="20001"/>
                    </a:ext>
                  </a:extLst>
                </a:gridCol>
                <a:gridCol w="914400">
                  <a:extLst>
                    <a:ext uri="{9D8B030D-6E8A-4147-A177-3AD203B41FA5}">
                      <a16:colId xmlns="" xmlns:a16="http://schemas.microsoft.com/office/drawing/2014/main" val="20002"/>
                    </a:ext>
                  </a:extLst>
                </a:gridCol>
                <a:gridCol w="914400">
                  <a:extLst>
                    <a:ext uri="{9D8B030D-6E8A-4147-A177-3AD203B41FA5}">
                      <a16:colId xmlns="" xmlns:a16="http://schemas.microsoft.com/office/drawing/2014/main" val="20003"/>
                    </a:ext>
                  </a:extLst>
                </a:gridCol>
                <a:gridCol w="914400">
                  <a:extLst>
                    <a:ext uri="{9D8B030D-6E8A-4147-A177-3AD203B41FA5}">
                      <a16:colId xmlns="" xmlns:a16="http://schemas.microsoft.com/office/drawing/2014/main" val="20004"/>
                    </a:ext>
                  </a:extLst>
                </a:gridCol>
              </a:tblGrid>
              <a:tr h="266004">
                <a:tc>
                  <a:txBody>
                    <a:bodyPr/>
                    <a:lstStyle/>
                    <a:p>
                      <a:pPr algn="ctr"/>
                      <a:r>
                        <a:rPr lang="en-US" sz="1400" dirty="0">
                          <a:latin typeface="Montserrat" panose="02000505000000020004" pitchFamily="2" charset="0"/>
                        </a:rPr>
                        <a:t>Vertex</a:t>
                      </a:r>
                    </a:p>
                  </a:txBody>
                  <a:tcPr>
                    <a:lnB w="12700" cap="flat" cmpd="sng" algn="ctr">
                      <a:solidFill>
                        <a:srgbClr val="E3A826"/>
                      </a:solidFill>
                      <a:prstDash val="solid"/>
                      <a:round/>
                      <a:headEnd type="none" w="med" len="med"/>
                      <a:tailEnd type="none" w="med" len="med"/>
                    </a:lnB>
                    <a:solidFill>
                      <a:schemeClr val="accent4"/>
                    </a:solidFill>
                  </a:tcPr>
                </a:tc>
                <a:tc>
                  <a:txBody>
                    <a:bodyPr/>
                    <a:lstStyle/>
                    <a:p>
                      <a:pPr algn="ctr"/>
                      <a:r>
                        <a:rPr lang="en-US" sz="1400" dirty="0">
                          <a:latin typeface="Montserrat" panose="02000505000000020004" pitchFamily="2" charset="0"/>
                        </a:rPr>
                        <a:t>Anne</a:t>
                      </a:r>
                    </a:p>
                  </a:txBody>
                  <a:tcPr>
                    <a:lnB w="12700" cap="flat" cmpd="sng" algn="ctr">
                      <a:solidFill>
                        <a:srgbClr val="E3A826"/>
                      </a:solidFill>
                      <a:prstDash val="solid"/>
                      <a:round/>
                      <a:headEnd type="none" w="med" len="med"/>
                      <a:tailEnd type="none" w="med" len="med"/>
                    </a:lnB>
                    <a:solidFill>
                      <a:schemeClr val="accent4"/>
                    </a:solidFill>
                  </a:tcPr>
                </a:tc>
                <a:tc>
                  <a:txBody>
                    <a:bodyPr/>
                    <a:lstStyle/>
                    <a:p>
                      <a:pPr algn="ctr"/>
                      <a:r>
                        <a:rPr lang="en-US" sz="1400" dirty="0">
                          <a:latin typeface="Montserrat" panose="02000505000000020004" pitchFamily="2" charset="0"/>
                        </a:rPr>
                        <a:t>Jim</a:t>
                      </a:r>
                    </a:p>
                  </a:txBody>
                  <a:tcPr>
                    <a:lnB w="12700" cap="flat" cmpd="sng" algn="ctr">
                      <a:solidFill>
                        <a:srgbClr val="E3A826"/>
                      </a:solidFill>
                      <a:prstDash val="solid"/>
                      <a:round/>
                      <a:headEnd type="none" w="med" len="med"/>
                      <a:tailEnd type="none" w="med" len="med"/>
                    </a:lnB>
                    <a:solidFill>
                      <a:schemeClr val="accent4"/>
                    </a:solidFill>
                  </a:tcPr>
                </a:tc>
                <a:tc>
                  <a:txBody>
                    <a:bodyPr/>
                    <a:lstStyle/>
                    <a:p>
                      <a:pPr algn="ctr"/>
                      <a:r>
                        <a:rPr lang="en-US" sz="1400" dirty="0">
                          <a:latin typeface="Montserrat" panose="02000505000000020004" pitchFamily="2" charset="0"/>
                        </a:rPr>
                        <a:t>John</a:t>
                      </a:r>
                    </a:p>
                  </a:txBody>
                  <a:tcPr>
                    <a:lnB w="12700" cap="flat" cmpd="sng" algn="ctr">
                      <a:solidFill>
                        <a:srgbClr val="E3A826"/>
                      </a:solidFill>
                      <a:prstDash val="solid"/>
                      <a:round/>
                      <a:headEnd type="none" w="med" len="med"/>
                      <a:tailEnd type="none" w="med" len="med"/>
                    </a:lnB>
                    <a:solidFill>
                      <a:schemeClr val="accent4"/>
                    </a:solidFill>
                  </a:tcPr>
                </a:tc>
                <a:tc>
                  <a:txBody>
                    <a:bodyPr/>
                    <a:lstStyle/>
                    <a:p>
                      <a:pPr algn="ctr"/>
                      <a:r>
                        <a:rPr lang="en-US" sz="1400" dirty="0">
                          <a:latin typeface="Montserrat" panose="02000505000000020004" pitchFamily="2" charset="0"/>
                        </a:rPr>
                        <a:t>Mary</a:t>
                      </a:r>
                    </a:p>
                  </a:txBody>
                  <a:tcPr>
                    <a:lnB w="12700" cap="flat" cmpd="sng" algn="ctr">
                      <a:solidFill>
                        <a:srgbClr val="E3A826"/>
                      </a:solidFill>
                      <a:prstDash val="solid"/>
                      <a:round/>
                      <a:headEnd type="none" w="med" len="med"/>
                      <a:tailEnd type="none" w="med" len="med"/>
                    </a:lnB>
                    <a:solidFill>
                      <a:schemeClr val="accent4"/>
                    </a:solidFill>
                  </a:tcPr>
                </a:tc>
                <a:extLst>
                  <a:ext uri="{0D108BD9-81ED-4DB2-BD59-A6C34878D82A}">
                    <a16:rowId xmlns="" xmlns:a16="http://schemas.microsoft.com/office/drawing/2014/main" val="10000"/>
                  </a:ext>
                </a:extLst>
              </a:tr>
              <a:tr h="266004">
                <a:tc>
                  <a:txBody>
                    <a:bodyPr/>
                    <a:lstStyle/>
                    <a:p>
                      <a:pPr algn="ctr"/>
                      <a:r>
                        <a:rPr lang="en-US" sz="1400" dirty="0">
                          <a:latin typeface="Montserrat" panose="02000505000000020004" pitchFamily="2" charset="0"/>
                        </a:rPr>
                        <a:t>Anne</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1</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1</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0</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266004">
                <a:tc>
                  <a:txBody>
                    <a:bodyPr/>
                    <a:lstStyle/>
                    <a:p>
                      <a:pPr algn="ctr"/>
                      <a:r>
                        <a:rPr lang="en-US" sz="1400" dirty="0">
                          <a:latin typeface="Montserrat" panose="02000505000000020004" pitchFamily="2" charset="0"/>
                        </a:rPr>
                        <a:t>Jim</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0</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1</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1</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266004">
                <a:tc>
                  <a:txBody>
                    <a:bodyPr/>
                    <a:lstStyle/>
                    <a:p>
                      <a:pPr algn="ctr"/>
                      <a:r>
                        <a:rPr lang="en-US" sz="1400" dirty="0">
                          <a:latin typeface="Montserrat" panose="02000505000000020004" pitchFamily="2" charset="0"/>
                        </a:rPr>
                        <a:t>John</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0</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0</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0</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266004">
                <a:tc>
                  <a:txBody>
                    <a:bodyPr/>
                    <a:lstStyle/>
                    <a:p>
                      <a:pPr algn="ctr"/>
                      <a:r>
                        <a:rPr lang="en-US" sz="1400" dirty="0">
                          <a:latin typeface="Montserrat" panose="02000505000000020004" pitchFamily="2" charset="0"/>
                        </a:rPr>
                        <a:t>Mary</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0</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0</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1</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bl>
          </a:graphicData>
        </a:graphic>
      </p:graphicFrame>
      <p:sp>
        <p:nvSpPr>
          <p:cNvPr id="30" name="Title 1"/>
          <p:cNvSpPr txBox="1">
            <a:spLocks/>
          </p:cNvSpPr>
          <p:nvPr/>
        </p:nvSpPr>
        <p:spPr>
          <a:xfrm>
            <a:off x="861586" y="2597293"/>
            <a:ext cx="1379057" cy="4042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1800" b="1" i="1" dirty="0">
                <a:latin typeface="Montserrat" panose="02000505000000020004" pitchFamily="2" charset="0"/>
              </a:rPr>
              <a:t>Edge List</a:t>
            </a:r>
            <a:endParaRPr lang="en-US" sz="1800" i="1" dirty="0">
              <a:solidFill>
                <a:schemeClr val="bg2">
                  <a:lumMod val="25000"/>
                </a:schemeClr>
              </a:solidFill>
              <a:latin typeface="Montserrat" panose="02000505000000020004" pitchFamily="2" charset="0"/>
            </a:endParaRPr>
          </a:p>
        </p:txBody>
      </p:sp>
      <p:sp>
        <p:nvSpPr>
          <p:cNvPr id="33" name="Title 1"/>
          <p:cNvSpPr txBox="1">
            <a:spLocks/>
          </p:cNvSpPr>
          <p:nvPr/>
        </p:nvSpPr>
        <p:spPr>
          <a:xfrm>
            <a:off x="3830105" y="2597293"/>
            <a:ext cx="2553673" cy="4042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1800" b="1" i="1" dirty="0">
                <a:latin typeface="Montserrat" panose="02000505000000020004" pitchFamily="2" charset="0"/>
              </a:rPr>
              <a:t>Adjacency Matrix</a:t>
            </a:r>
            <a:endParaRPr lang="en-US" sz="1800" i="1" dirty="0">
              <a:solidFill>
                <a:schemeClr val="bg2">
                  <a:lumMod val="25000"/>
                </a:schemeClr>
              </a:solidFill>
              <a:latin typeface="Montserrat" panose="02000505000000020004" pitchFamily="2" charset="0"/>
            </a:endParaRPr>
          </a:p>
        </p:txBody>
      </p:sp>
      <p:sp>
        <p:nvSpPr>
          <p:cNvPr id="23" name="Rectangle 22"/>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26" name="Picture 25"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522684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sp>
        <p:nvSpPr>
          <p:cNvPr id="7" name="Title 1"/>
          <p:cNvSpPr txBox="1">
            <a:spLocks/>
          </p:cNvSpPr>
          <p:nvPr/>
        </p:nvSpPr>
        <p:spPr>
          <a:xfrm>
            <a:off x="420364" y="412719"/>
            <a:ext cx="8686411" cy="1345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solidFill>
                  <a:schemeClr val="accent4"/>
                </a:solidFill>
                <a:latin typeface="Montserrat" panose="02000505000000020004" pitchFamily="2" charset="0"/>
              </a:rPr>
              <a:t>Network Representation (9)</a:t>
            </a:r>
            <a:endParaRPr lang="en-US" sz="4000" dirty="0">
              <a:solidFill>
                <a:schemeClr val="accent4"/>
              </a:solidFill>
              <a:latin typeface="Montserrat" panose="02000505000000020004" pitchFamily="2" charset="0"/>
            </a:endParaRPr>
          </a:p>
        </p:txBody>
      </p:sp>
      <p:grpSp>
        <p:nvGrpSpPr>
          <p:cNvPr id="3" name="Group 2"/>
          <p:cNvGrpSpPr/>
          <p:nvPr/>
        </p:nvGrpSpPr>
        <p:grpSpPr>
          <a:xfrm>
            <a:off x="7607305" y="2352243"/>
            <a:ext cx="4105632" cy="3347074"/>
            <a:chOff x="7607305" y="2066483"/>
            <a:chExt cx="4105632" cy="3347074"/>
          </a:xfrm>
        </p:grpSpPr>
        <p:sp>
          <p:nvSpPr>
            <p:cNvPr id="2" name="Oval 1"/>
            <p:cNvSpPr/>
            <p:nvPr/>
          </p:nvSpPr>
          <p:spPr>
            <a:xfrm>
              <a:off x="7607305" y="2066483"/>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Anne</a:t>
              </a:r>
            </a:p>
          </p:txBody>
        </p:sp>
        <p:sp>
          <p:nvSpPr>
            <p:cNvPr id="17" name="Oval 16"/>
            <p:cNvSpPr/>
            <p:nvPr/>
          </p:nvSpPr>
          <p:spPr>
            <a:xfrm>
              <a:off x="10055457" y="2066483"/>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Jim</a:t>
              </a:r>
            </a:p>
          </p:txBody>
        </p:sp>
        <p:sp>
          <p:nvSpPr>
            <p:cNvPr id="18" name="Oval 17"/>
            <p:cNvSpPr/>
            <p:nvPr/>
          </p:nvSpPr>
          <p:spPr>
            <a:xfrm>
              <a:off x="10854247" y="3846589"/>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Mary</a:t>
              </a:r>
            </a:p>
          </p:txBody>
        </p:sp>
        <p:sp>
          <p:nvSpPr>
            <p:cNvPr id="19" name="Oval 18"/>
            <p:cNvSpPr/>
            <p:nvPr/>
          </p:nvSpPr>
          <p:spPr>
            <a:xfrm>
              <a:off x="8465995" y="3846589"/>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John</a:t>
              </a:r>
            </a:p>
          </p:txBody>
        </p:sp>
        <p:cxnSp>
          <p:nvCxnSpPr>
            <p:cNvPr id="20" name="Straight Arrow Connector 19"/>
            <p:cNvCxnSpPr>
              <a:stCxn id="2" idx="6"/>
              <a:endCxn id="17" idx="2"/>
            </p:cNvCxnSpPr>
            <p:nvPr/>
          </p:nvCxnSpPr>
          <p:spPr>
            <a:xfrm>
              <a:off x="8465995" y="2495828"/>
              <a:ext cx="1589462" cy="0"/>
            </a:xfrm>
            <a:prstGeom prst="straightConnector1">
              <a:avLst/>
            </a:prstGeom>
            <a:ln w="762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5"/>
              <a:endCxn id="18" idx="0"/>
            </p:cNvCxnSpPr>
            <p:nvPr/>
          </p:nvCxnSpPr>
          <p:spPr>
            <a:xfrm>
              <a:off x="10788395" y="2799421"/>
              <a:ext cx="495197" cy="1047168"/>
            </a:xfrm>
            <a:prstGeom prst="straightConnector1">
              <a:avLst/>
            </a:prstGeom>
            <a:ln w="762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3"/>
              <a:endCxn id="19" idx="7"/>
            </p:cNvCxnSpPr>
            <p:nvPr/>
          </p:nvCxnSpPr>
          <p:spPr>
            <a:xfrm flipH="1">
              <a:off x="9198933" y="2799421"/>
              <a:ext cx="982276" cy="1172920"/>
            </a:xfrm>
            <a:prstGeom prst="straightConnector1">
              <a:avLst/>
            </a:prstGeom>
            <a:ln w="762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 idx="4"/>
              <a:endCxn id="19" idx="1"/>
            </p:cNvCxnSpPr>
            <p:nvPr/>
          </p:nvCxnSpPr>
          <p:spPr>
            <a:xfrm>
              <a:off x="8036650" y="2925173"/>
              <a:ext cx="555097" cy="1047168"/>
            </a:xfrm>
            <a:prstGeom prst="straightConnector1">
              <a:avLst/>
            </a:prstGeom>
            <a:ln w="762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2"/>
              <a:endCxn id="19" idx="6"/>
            </p:cNvCxnSpPr>
            <p:nvPr/>
          </p:nvCxnSpPr>
          <p:spPr>
            <a:xfrm flipH="1">
              <a:off x="9324685" y="4275934"/>
              <a:ext cx="1529562" cy="0"/>
            </a:xfrm>
            <a:prstGeom prst="straightConnector1">
              <a:avLst/>
            </a:prstGeom>
            <a:ln w="762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Content Placeholder 2"/>
            <p:cNvSpPr txBox="1">
              <a:spLocks/>
            </p:cNvSpPr>
            <p:nvPr/>
          </p:nvSpPr>
          <p:spPr>
            <a:xfrm>
              <a:off x="8007794" y="4958924"/>
              <a:ext cx="929168" cy="400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Montserrat" panose="02000505000000020004" pitchFamily="2" charset="0"/>
                </a:rPr>
                <a:t>Vertex</a:t>
              </a:r>
            </a:p>
          </p:txBody>
        </p:sp>
        <p:sp>
          <p:nvSpPr>
            <p:cNvPr id="39" name="Content Placeholder 2"/>
            <p:cNvSpPr txBox="1">
              <a:spLocks/>
            </p:cNvSpPr>
            <p:nvPr/>
          </p:nvSpPr>
          <p:spPr>
            <a:xfrm>
              <a:off x="9431020" y="5013522"/>
              <a:ext cx="929168" cy="400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Montserrat" panose="02000505000000020004" pitchFamily="2" charset="0"/>
                </a:rPr>
                <a:t>Edges</a:t>
              </a:r>
            </a:p>
          </p:txBody>
        </p:sp>
        <p:cxnSp>
          <p:nvCxnSpPr>
            <p:cNvPr id="41" name="Straight Connector 40"/>
            <p:cNvCxnSpPr>
              <a:stCxn id="38" idx="0"/>
            </p:cNvCxnSpPr>
            <p:nvPr/>
          </p:nvCxnSpPr>
          <p:spPr>
            <a:xfrm flipV="1">
              <a:off x="8472378" y="4705279"/>
              <a:ext cx="220361" cy="253645"/>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10049964" y="4389829"/>
              <a:ext cx="544189" cy="626386"/>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nvSpPr>
        <p:spPr>
          <a:xfrm>
            <a:off x="420363" y="956886"/>
            <a:ext cx="4626649" cy="1345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800" b="1" dirty="0">
                <a:solidFill>
                  <a:srgbClr val="37A39B"/>
                </a:solidFill>
                <a:latin typeface="Montserrat" panose="02000505000000020004" pitchFamily="2" charset="0"/>
              </a:rPr>
              <a:t>Undirected Network</a:t>
            </a:r>
            <a:endParaRPr lang="en-US" sz="2800" dirty="0">
              <a:solidFill>
                <a:srgbClr val="37A39B"/>
              </a:solidFill>
              <a:latin typeface="Montserrat" panose="02000505000000020004" pitchFamily="2" charset="0"/>
            </a:endParaRPr>
          </a:p>
        </p:txBody>
      </p:sp>
      <p:graphicFrame>
        <p:nvGraphicFramePr>
          <p:cNvPr id="8" name="Table 7"/>
          <p:cNvGraphicFramePr>
            <a:graphicFrameLocks noGrp="1"/>
          </p:cNvGraphicFramePr>
          <p:nvPr/>
        </p:nvGraphicFramePr>
        <p:xfrm>
          <a:off x="633422" y="3092698"/>
          <a:ext cx="1836026" cy="1828800"/>
        </p:xfrm>
        <a:graphic>
          <a:graphicData uri="http://schemas.openxmlformats.org/drawingml/2006/table">
            <a:tbl>
              <a:tblPr firstRow="1" bandRow="1">
                <a:tableStyleId>{5C22544A-7EE6-4342-B048-85BDC9FD1C3A}</a:tableStyleId>
              </a:tblPr>
              <a:tblGrid>
                <a:gridCol w="918013">
                  <a:extLst>
                    <a:ext uri="{9D8B030D-6E8A-4147-A177-3AD203B41FA5}">
                      <a16:colId xmlns="" xmlns:a16="http://schemas.microsoft.com/office/drawing/2014/main" val="20000"/>
                    </a:ext>
                  </a:extLst>
                </a:gridCol>
                <a:gridCol w="918013">
                  <a:extLst>
                    <a:ext uri="{9D8B030D-6E8A-4147-A177-3AD203B41FA5}">
                      <a16:colId xmlns="" xmlns:a16="http://schemas.microsoft.com/office/drawing/2014/main" val="20001"/>
                    </a:ext>
                  </a:extLst>
                </a:gridCol>
              </a:tblGrid>
              <a:tr h="296066">
                <a:tc>
                  <a:txBody>
                    <a:bodyPr/>
                    <a:lstStyle/>
                    <a:p>
                      <a:pPr algn="ctr"/>
                      <a:r>
                        <a:rPr lang="en-US" sz="1400" dirty="0">
                          <a:latin typeface="Montserrat" panose="02000505000000020004" pitchFamily="2" charset="0"/>
                        </a:rPr>
                        <a:t>Vertex</a:t>
                      </a:r>
                    </a:p>
                  </a:txBody>
                  <a:tcPr>
                    <a:lnB w="12700" cap="flat" cmpd="sng" algn="ctr">
                      <a:solidFill>
                        <a:schemeClr val="accent4"/>
                      </a:solidFill>
                      <a:prstDash val="solid"/>
                      <a:round/>
                      <a:headEnd type="none" w="med" len="med"/>
                      <a:tailEnd type="none" w="med" len="med"/>
                    </a:lnB>
                    <a:solidFill>
                      <a:schemeClr val="accent4"/>
                    </a:solidFill>
                  </a:tcPr>
                </a:tc>
                <a:tc>
                  <a:txBody>
                    <a:bodyPr/>
                    <a:lstStyle/>
                    <a:p>
                      <a:pPr algn="ctr"/>
                      <a:r>
                        <a:rPr lang="en-US" sz="1400" dirty="0">
                          <a:latin typeface="Montserrat" panose="02000505000000020004" pitchFamily="2" charset="0"/>
                        </a:rPr>
                        <a:t>Vertex</a:t>
                      </a:r>
                    </a:p>
                  </a:txBody>
                  <a:tcPr>
                    <a:lnB w="12700" cap="flat" cmpd="sng" algn="ctr">
                      <a:solidFill>
                        <a:schemeClr val="accent4"/>
                      </a:solidFill>
                      <a:prstDash val="solid"/>
                      <a:round/>
                      <a:headEnd type="none" w="med" len="med"/>
                      <a:tailEnd type="none" w="med" len="med"/>
                    </a:lnB>
                    <a:solidFill>
                      <a:schemeClr val="accent4"/>
                    </a:solidFill>
                  </a:tcPr>
                </a:tc>
                <a:extLst>
                  <a:ext uri="{0D108BD9-81ED-4DB2-BD59-A6C34878D82A}">
                    <a16:rowId xmlns="" xmlns:a16="http://schemas.microsoft.com/office/drawing/2014/main" val="10000"/>
                  </a:ext>
                </a:extLst>
              </a:tr>
              <a:tr h="266004">
                <a:tc>
                  <a:txBody>
                    <a:bodyPr/>
                    <a:lstStyle/>
                    <a:p>
                      <a:pPr algn="ctr"/>
                      <a:r>
                        <a:rPr lang="en-US" sz="1400" dirty="0">
                          <a:latin typeface="Montserrat" panose="02000505000000020004" pitchFamily="2" charset="0"/>
                        </a:rPr>
                        <a:t>Anne</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Jim</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266004">
                <a:tc>
                  <a:txBody>
                    <a:bodyPr/>
                    <a:lstStyle/>
                    <a:p>
                      <a:pPr algn="ctr"/>
                      <a:r>
                        <a:rPr lang="en-US" sz="1400" dirty="0">
                          <a:latin typeface="Montserrat" panose="02000505000000020004" pitchFamily="2" charset="0"/>
                        </a:rPr>
                        <a:t>Anne</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John</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266004">
                <a:tc>
                  <a:txBody>
                    <a:bodyPr/>
                    <a:lstStyle/>
                    <a:p>
                      <a:pPr algn="ctr"/>
                      <a:r>
                        <a:rPr lang="en-US" sz="1400" dirty="0">
                          <a:latin typeface="Montserrat" panose="02000505000000020004" pitchFamily="2" charset="0"/>
                        </a:rPr>
                        <a:t>Jim</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John</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266004">
                <a:tc>
                  <a:txBody>
                    <a:bodyPr/>
                    <a:lstStyle/>
                    <a:p>
                      <a:pPr algn="ctr"/>
                      <a:r>
                        <a:rPr lang="en-US" sz="1400" dirty="0">
                          <a:latin typeface="Montserrat" panose="02000505000000020004" pitchFamily="2" charset="0"/>
                        </a:rPr>
                        <a:t>Jim</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Mary</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266004">
                <a:tc>
                  <a:txBody>
                    <a:bodyPr/>
                    <a:lstStyle/>
                    <a:p>
                      <a:pPr algn="ctr"/>
                      <a:r>
                        <a:rPr lang="en-US" sz="1400" dirty="0">
                          <a:latin typeface="Montserrat" panose="02000505000000020004" pitchFamily="2" charset="0"/>
                        </a:rPr>
                        <a:t>Mary</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John</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5"/>
                  </a:ext>
                </a:extLst>
              </a:tr>
            </a:tbl>
          </a:graphicData>
        </a:graphic>
      </p:graphicFrame>
      <p:graphicFrame>
        <p:nvGraphicFramePr>
          <p:cNvPr id="29" name="Table 28"/>
          <p:cNvGraphicFramePr>
            <a:graphicFrameLocks noGrp="1"/>
          </p:cNvGraphicFramePr>
          <p:nvPr/>
        </p:nvGraphicFramePr>
        <p:xfrm>
          <a:off x="2679047" y="3098239"/>
          <a:ext cx="4572000" cy="1524000"/>
        </p:xfrm>
        <a:graphic>
          <a:graphicData uri="http://schemas.openxmlformats.org/drawingml/2006/table">
            <a:tbl>
              <a:tblPr firstRow="1" bandRow="1">
                <a:tableStyleId>{5C22544A-7EE6-4342-B048-85BDC9FD1C3A}</a:tableStyleId>
              </a:tblPr>
              <a:tblGrid>
                <a:gridCol w="914400">
                  <a:extLst>
                    <a:ext uri="{9D8B030D-6E8A-4147-A177-3AD203B41FA5}">
                      <a16:colId xmlns="" xmlns:a16="http://schemas.microsoft.com/office/drawing/2014/main" val="20000"/>
                    </a:ext>
                  </a:extLst>
                </a:gridCol>
                <a:gridCol w="914400">
                  <a:extLst>
                    <a:ext uri="{9D8B030D-6E8A-4147-A177-3AD203B41FA5}">
                      <a16:colId xmlns="" xmlns:a16="http://schemas.microsoft.com/office/drawing/2014/main" val="20001"/>
                    </a:ext>
                  </a:extLst>
                </a:gridCol>
                <a:gridCol w="914400">
                  <a:extLst>
                    <a:ext uri="{9D8B030D-6E8A-4147-A177-3AD203B41FA5}">
                      <a16:colId xmlns="" xmlns:a16="http://schemas.microsoft.com/office/drawing/2014/main" val="20002"/>
                    </a:ext>
                  </a:extLst>
                </a:gridCol>
                <a:gridCol w="914400">
                  <a:extLst>
                    <a:ext uri="{9D8B030D-6E8A-4147-A177-3AD203B41FA5}">
                      <a16:colId xmlns="" xmlns:a16="http://schemas.microsoft.com/office/drawing/2014/main" val="20003"/>
                    </a:ext>
                  </a:extLst>
                </a:gridCol>
                <a:gridCol w="914400">
                  <a:extLst>
                    <a:ext uri="{9D8B030D-6E8A-4147-A177-3AD203B41FA5}">
                      <a16:colId xmlns="" xmlns:a16="http://schemas.microsoft.com/office/drawing/2014/main" val="20004"/>
                    </a:ext>
                  </a:extLst>
                </a:gridCol>
              </a:tblGrid>
              <a:tr h="266004">
                <a:tc>
                  <a:txBody>
                    <a:bodyPr/>
                    <a:lstStyle/>
                    <a:p>
                      <a:pPr algn="ctr"/>
                      <a:r>
                        <a:rPr lang="en-US" sz="1400" dirty="0">
                          <a:latin typeface="Montserrat" panose="02000505000000020004" pitchFamily="2" charset="0"/>
                        </a:rPr>
                        <a:t>Vertex</a:t>
                      </a:r>
                    </a:p>
                  </a:txBody>
                  <a:tcPr>
                    <a:lnB w="12700" cap="flat" cmpd="sng" algn="ctr">
                      <a:solidFill>
                        <a:schemeClr val="accent4"/>
                      </a:solidFill>
                      <a:prstDash val="solid"/>
                      <a:round/>
                      <a:headEnd type="none" w="med" len="med"/>
                      <a:tailEnd type="none" w="med" len="med"/>
                    </a:lnB>
                    <a:solidFill>
                      <a:schemeClr val="accent4"/>
                    </a:solidFill>
                  </a:tcPr>
                </a:tc>
                <a:tc>
                  <a:txBody>
                    <a:bodyPr/>
                    <a:lstStyle/>
                    <a:p>
                      <a:pPr algn="ctr"/>
                      <a:r>
                        <a:rPr lang="en-US" sz="1400" dirty="0">
                          <a:latin typeface="Montserrat" panose="02000505000000020004" pitchFamily="2" charset="0"/>
                        </a:rPr>
                        <a:t>Anne</a:t>
                      </a:r>
                    </a:p>
                  </a:txBody>
                  <a:tcPr>
                    <a:lnB w="12700" cap="flat" cmpd="sng" algn="ctr">
                      <a:solidFill>
                        <a:schemeClr val="accent4"/>
                      </a:solidFill>
                      <a:prstDash val="solid"/>
                      <a:round/>
                      <a:headEnd type="none" w="med" len="med"/>
                      <a:tailEnd type="none" w="med" len="med"/>
                    </a:lnB>
                    <a:solidFill>
                      <a:schemeClr val="accent4"/>
                    </a:solidFill>
                  </a:tcPr>
                </a:tc>
                <a:tc>
                  <a:txBody>
                    <a:bodyPr/>
                    <a:lstStyle/>
                    <a:p>
                      <a:pPr algn="ctr"/>
                      <a:r>
                        <a:rPr lang="en-US" sz="1400" dirty="0">
                          <a:latin typeface="Montserrat" panose="02000505000000020004" pitchFamily="2" charset="0"/>
                        </a:rPr>
                        <a:t>Jim</a:t>
                      </a:r>
                    </a:p>
                  </a:txBody>
                  <a:tcPr>
                    <a:lnB w="12700" cap="flat" cmpd="sng" algn="ctr">
                      <a:solidFill>
                        <a:schemeClr val="accent4"/>
                      </a:solidFill>
                      <a:prstDash val="solid"/>
                      <a:round/>
                      <a:headEnd type="none" w="med" len="med"/>
                      <a:tailEnd type="none" w="med" len="med"/>
                    </a:lnB>
                    <a:solidFill>
                      <a:schemeClr val="accent4"/>
                    </a:solidFill>
                  </a:tcPr>
                </a:tc>
                <a:tc>
                  <a:txBody>
                    <a:bodyPr/>
                    <a:lstStyle/>
                    <a:p>
                      <a:pPr algn="ctr"/>
                      <a:r>
                        <a:rPr lang="en-US" sz="1400" dirty="0">
                          <a:latin typeface="Montserrat" panose="02000505000000020004" pitchFamily="2" charset="0"/>
                        </a:rPr>
                        <a:t>John</a:t>
                      </a:r>
                    </a:p>
                  </a:txBody>
                  <a:tcPr>
                    <a:lnB w="12700" cap="flat" cmpd="sng" algn="ctr">
                      <a:solidFill>
                        <a:schemeClr val="accent4"/>
                      </a:solidFill>
                      <a:prstDash val="solid"/>
                      <a:round/>
                      <a:headEnd type="none" w="med" len="med"/>
                      <a:tailEnd type="none" w="med" len="med"/>
                    </a:lnB>
                    <a:solidFill>
                      <a:schemeClr val="accent4"/>
                    </a:solidFill>
                  </a:tcPr>
                </a:tc>
                <a:tc>
                  <a:txBody>
                    <a:bodyPr/>
                    <a:lstStyle/>
                    <a:p>
                      <a:pPr algn="ctr"/>
                      <a:r>
                        <a:rPr lang="en-US" sz="1400" dirty="0">
                          <a:latin typeface="Montserrat" panose="02000505000000020004" pitchFamily="2" charset="0"/>
                        </a:rPr>
                        <a:t>Mary</a:t>
                      </a:r>
                    </a:p>
                  </a:txBody>
                  <a:tcPr>
                    <a:lnB w="12700" cap="flat" cmpd="sng" algn="ctr">
                      <a:solidFill>
                        <a:schemeClr val="accent4"/>
                      </a:solidFill>
                      <a:prstDash val="solid"/>
                      <a:round/>
                      <a:headEnd type="none" w="med" len="med"/>
                      <a:tailEnd type="none" w="med" len="med"/>
                    </a:lnB>
                    <a:solidFill>
                      <a:schemeClr val="accent4"/>
                    </a:solidFill>
                  </a:tcPr>
                </a:tc>
                <a:extLst>
                  <a:ext uri="{0D108BD9-81ED-4DB2-BD59-A6C34878D82A}">
                    <a16:rowId xmlns="" xmlns:a16="http://schemas.microsoft.com/office/drawing/2014/main" val="10000"/>
                  </a:ext>
                </a:extLst>
              </a:tr>
              <a:tr h="266004">
                <a:tc>
                  <a:txBody>
                    <a:bodyPr/>
                    <a:lstStyle/>
                    <a:p>
                      <a:pPr algn="ctr"/>
                      <a:r>
                        <a:rPr lang="en-US" sz="1400" dirty="0">
                          <a:latin typeface="Montserrat" panose="02000505000000020004" pitchFamily="2" charset="0"/>
                        </a:rPr>
                        <a:t>Anne</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1</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1</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0</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266004">
                <a:tc>
                  <a:txBody>
                    <a:bodyPr/>
                    <a:lstStyle/>
                    <a:p>
                      <a:pPr algn="ctr"/>
                      <a:r>
                        <a:rPr lang="en-US" sz="1400" dirty="0">
                          <a:latin typeface="Montserrat" panose="02000505000000020004" pitchFamily="2" charset="0"/>
                        </a:rPr>
                        <a:t>Jim</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1</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1</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1</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266004">
                <a:tc>
                  <a:txBody>
                    <a:bodyPr/>
                    <a:lstStyle/>
                    <a:p>
                      <a:pPr algn="ctr"/>
                      <a:r>
                        <a:rPr lang="en-US" sz="1400" dirty="0">
                          <a:latin typeface="Montserrat" panose="02000505000000020004" pitchFamily="2" charset="0"/>
                        </a:rPr>
                        <a:t>John</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1</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1</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1</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266004">
                <a:tc>
                  <a:txBody>
                    <a:bodyPr/>
                    <a:lstStyle/>
                    <a:p>
                      <a:pPr algn="ctr"/>
                      <a:r>
                        <a:rPr lang="en-US" sz="1400" dirty="0">
                          <a:latin typeface="Montserrat" panose="02000505000000020004" pitchFamily="2" charset="0"/>
                        </a:rPr>
                        <a:t>Mary</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0</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1</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1</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bl>
          </a:graphicData>
        </a:graphic>
      </p:graphicFrame>
      <p:sp>
        <p:nvSpPr>
          <p:cNvPr id="30" name="Title 1"/>
          <p:cNvSpPr txBox="1">
            <a:spLocks/>
          </p:cNvSpPr>
          <p:nvPr/>
        </p:nvSpPr>
        <p:spPr>
          <a:xfrm>
            <a:off x="861586" y="2597293"/>
            <a:ext cx="1379057" cy="4042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1800" b="1" i="1" dirty="0">
                <a:latin typeface="Montserrat" panose="02000505000000020004" pitchFamily="2" charset="0"/>
              </a:rPr>
              <a:t>Edge List</a:t>
            </a:r>
            <a:endParaRPr lang="en-US" sz="1800" i="1" dirty="0">
              <a:solidFill>
                <a:schemeClr val="bg2">
                  <a:lumMod val="25000"/>
                </a:schemeClr>
              </a:solidFill>
              <a:latin typeface="Montserrat" panose="02000505000000020004" pitchFamily="2" charset="0"/>
            </a:endParaRPr>
          </a:p>
        </p:txBody>
      </p:sp>
      <p:sp>
        <p:nvSpPr>
          <p:cNvPr id="26" name="Title 1"/>
          <p:cNvSpPr txBox="1">
            <a:spLocks/>
          </p:cNvSpPr>
          <p:nvPr/>
        </p:nvSpPr>
        <p:spPr>
          <a:xfrm>
            <a:off x="3830105" y="2597293"/>
            <a:ext cx="2553673" cy="4042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1800" b="1" i="1" dirty="0">
                <a:latin typeface="Montserrat" panose="02000505000000020004" pitchFamily="2" charset="0"/>
              </a:rPr>
              <a:t>Adjacency Matrix</a:t>
            </a:r>
            <a:endParaRPr lang="en-US" sz="1800" i="1" dirty="0">
              <a:solidFill>
                <a:schemeClr val="bg2">
                  <a:lumMod val="25000"/>
                </a:schemeClr>
              </a:solidFill>
              <a:latin typeface="Montserrat" panose="02000505000000020004" pitchFamily="2" charset="0"/>
            </a:endParaRPr>
          </a:p>
        </p:txBody>
      </p:sp>
      <p:sp>
        <p:nvSpPr>
          <p:cNvPr id="23" name="Rectangle 22"/>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32" name="Picture 31"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18683080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8"/>
          <p:cNvSpPr txBox="1">
            <a:spLocks/>
          </p:cNvSpPr>
          <p:nvPr/>
        </p:nvSpPr>
        <p:spPr>
          <a:xfrm>
            <a:off x="2402803" y="2055162"/>
            <a:ext cx="8700824" cy="37802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9913" indent="-569913"/>
            <a:endParaRPr lang="en-US" sz="2000" dirty="0">
              <a:latin typeface="Montserrat" panose="02000505000000020004" pitchFamily="2" charset="0"/>
            </a:endParaRPr>
          </a:p>
        </p:txBody>
      </p:sp>
      <p:sp>
        <p:nvSpPr>
          <p:cNvPr id="7" name="Title 1"/>
          <p:cNvSpPr txBox="1">
            <a:spLocks/>
          </p:cNvSpPr>
          <p:nvPr/>
        </p:nvSpPr>
        <p:spPr>
          <a:xfrm>
            <a:off x="420364" y="412719"/>
            <a:ext cx="8686411" cy="1345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4000" b="1" dirty="0">
                <a:solidFill>
                  <a:schemeClr val="accent4"/>
                </a:solidFill>
                <a:latin typeface="Montserrat" panose="02000505000000020004" pitchFamily="2" charset="0"/>
              </a:rPr>
              <a:t>Network Representation (10)</a:t>
            </a:r>
            <a:endParaRPr lang="en-US" sz="4000" dirty="0">
              <a:solidFill>
                <a:schemeClr val="accent4"/>
              </a:solidFill>
              <a:latin typeface="Montserrat" panose="02000505000000020004" pitchFamily="2" charset="0"/>
            </a:endParaRPr>
          </a:p>
        </p:txBody>
      </p:sp>
      <p:grpSp>
        <p:nvGrpSpPr>
          <p:cNvPr id="3" name="Group 2"/>
          <p:cNvGrpSpPr/>
          <p:nvPr/>
        </p:nvGrpSpPr>
        <p:grpSpPr>
          <a:xfrm>
            <a:off x="7607305" y="2352243"/>
            <a:ext cx="4105632" cy="3347074"/>
            <a:chOff x="7607305" y="2066483"/>
            <a:chExt cx="4105632" cy="3347074"/>
          </a:xfrm>
        </p:grpSpPr>
        <p:sp>
          <p:nvSpPr>
            <p:cNvPr id="2" name="Oval 1"/>
            <p:cNvSpPr/>
            <p:nvPr/>
          </p:nvSpPr>
          <p:spPr>
            <a:xfrm>
              <a:off x="7607305" y="2066483"/>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Anne</a:t>
              </a:r>
            </a:p>
          </p:txBody>
        </p:sp>
        <p:sp>
          <p:nvSpPr>
            <p:cNvPr id="17" name="Oval 16"/>
            <p:cNvSpPr/>
            <p:nvPr/>
          </p:nvSpPr>
          <p:spPr>
            <a:xfrm>
              <a:off x="10055457" y="2066483"/>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Jim</a:t>
              </a:r>
            </a:p>
          </p:txBody>
        </p:sp>
        <p:sp>
          <p:nvSpPr>
            <p:cNvPr id="18" name="Oval 17"/>
            <p:cNvSpPr/>
            <p:nvPr/>
          </p:nvSpPr>
          <p:spPr>
            <a:xfrm>
              <a:off x="10854247" y="3846589"/>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Mary</a:t>
              </a:r>
            </a:p>
          </p:txBody>
        </p:sp>
        <p:sp>
          <p:nvSpPr>
            <p:cNvPr id="19" name="Oval 18"/>
            <p:cNvSpPr/>
            <p:nvPr/>
          </p:nvSpPr>
          <p:spPr>
            <a:xfrm>
              <a:off x="8465995" y="3846589"/>
              <a:ext cx="858690" cy="858690"/>
            </a:xfrm>
            <a:prstGeom prst="ellipse">
              <a:avLst/>
            </a:prstGeom>
            <a:solidFill>
              <a:srgbClr val="045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Montserrat" panose="02000505000000020004" pitchFamily="2" charset="0"/>
                </a:rPr>
                <a:t>John</a:t>
              </a:r>
            </a:p>
          </p:txBody>
        </p:sp>
        <p:cxnSp>
          <p:nvCxnSpPr>
            <p:cNvPr id="20" name="Straight Arrow Connector 19"/>
            <p:cNvCxnSpPr>
              <a:stCxn id="2" idx="6"/>
              <a:endCxn id="17" idx="2"/>
            </p:cNvCxnSpPr>
            <p:nvPr/>
          </p:nvCxnSpPr>
          <p:spPr>
            <a:xfrm>
              <a:off x="8465995" y="2495828"/>
              <a:ext cx="1589462" cy="0"/>
            </a:xfrm>
            <a:prstGeom prst="straightConnector1">
              <a:avLst/>
            </a:prstGeom>
            <a:ln w="762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5"/>
              <a:endCxn id="18" idx="0"/>
            </p:cNvCxnSpPr>
            <p:nvPr/>
          </p:nvCxnSpPr>
          <p:spPr>
            <a:xfrm>
              <a:off x="10788395" y="2799421"/>
              <a:ext cx="495197" cy="1047168"/>
            </a:xfrm>
            <a:prstGeom prst="straightConnector1">
              <a:avLst/>
            </a:prstGeom>
            <a:ln w="762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3"/>
              <a:endCxn id="19" idx="7"/>
            </p:cNvCxnSpPr>
            <p:nvPr/>
          </p:nvCxnSpPr>
          <p:spPr>
            <a:xfrm flipH="1">
              <a:off x="9198933" y="2799421"/>
              <a:ext cx="982276" cy="1172920"/>
            </a:xfrm>
            <a:prstGeom prst="straightConnector1">
              <a:avLst/>
            </a:prstGeom>
            <a:ln w="762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 idx="4"/>
              <a:endCxn id="19" idx="1"/>
            </p:cNvCxnSpPr>
            <p:nvPr/>
          </p:nvCxnSpPr>
          <p:spPr>
            <a:xfrm>
              <a:off x="8036650" y="2925173"/>
              <a:ext cx="555097" cy="1047168"/>
            </a:xfrm>
            <a:prstGeom prst="straightConnector1">
              <a:avLst/>
            </a:prstGeom>
            <a:ln w="762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2"/>
              <a:endCxn id="19" idx="6"/>
            </p:cNvCxnSpPr>
            <p:nvPr/>
          </p:nvCxnSpPr>
          <p:spPr>
            <a:xfrm flipH="1">
              <a:off x="9324685" y="4275934"/>
              <a:ext cx="1529562" cy="0"/>
            </a:xfrm>
            <a:prstGeom prst="straightConnector1">
              <a:avLst/>
            </a:prstGeom>
            <a:ln w="762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Content Placeholder 2"/>
            <p:cNvSpPr txBox="1">
              <a:spLocks/>
            </p:cNvSpPr>
            <p:nvPr/>
          </p:nvSpPr>
          <p:spPr>
            <a:xfrm>
              <a:off x="8007794" y="4958924"/>
              <a:ext cx="929168" cy="400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Montserrat" panose="02000505000000020004" pitchFamily="2" charset="0"/>
                </a:rPr>
                <a:t>Vertex</a:t>
              </a:r>
            </a:p>
          </p:txBody>
        </p:sp>
        <p:sp>
          <p:nvSpPr>
            <p:cNvPr id="39" name="Content Placeholder 2"/>
            <p:cNvSpPr txBox="1">
              <a:spLocks/>
            </p:cNvSpPr>
            <p:nvPr/>
          </p:nvSpPr>
          <p:spPr>
            <a:xfrm>
              <a:off x="9431020" y="5013522"/>
              <a:ext cx="929168" cy="400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Montserrat" panose="02000505000000020004" pitchFamily="2" charset="0"/>
                </a:rPr>
                <a:t>Edges</a:t>
              </a:r>
            </a:p>
          </p:txBody>
        </p:sp>
        <p:cxnSp>
          <p:nvCxnSpPr>
            <p:cNvPr id="41" name="Straight Connector 40"/>
            <p:cNvCxnSpPr>
              <a:stCxn id="38" idx="0"/>
            </p:cNvCxnSpPr>
            <p:nvPr/>
          </p:nvCxnSpPr>
          <p:spPr>
            <a:xfrm flipV="1">
              <a:off x="8472378" y="4705279"/>
              <a:ext cx="220361" cy="253645"/>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10049964" y="4389829"/>
              <a:ext cx="544189" cy="626386"/>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nvSpPr>
        <p:spPr>
          <a:xfrm>
            <a:off x="420363" y="956886"/>
            <a:ext cx="4626649" cy="1345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800" b="1" dirty="0">
                <a:solidFill>
                  <a:srgbClr val="37A39B"/>
                </a:solidFill>
                <a:latin typeface="Montserrat" panose="02000505000000020004" pitchFamily="2" charset="0"/>
              </a:rPr>
              <a:t>Weighted Network</a:t>
            </a:r>
            <a:endParaRPr lang="en-US" sz="2800" dirty="0">
              <a:solidFill>
                <a:srgbClr val="37A39B"/>
              </a:solidFill>
              <a:latin typeface="Montserrat" panose="02000505000000020004" pitchFamily="2" charset="0"/>
            </a:endParaRPr>
          </a:p>
        </p:txBody>
      </p:sp>
      <p:graphicFrame>
        <p:nvGraphicFramePr>
          <p:cNvPr id="8" name="Table 7"/>
          <p:cNvGraphicFramePr>
            <a:graphicFrameLocks noGrp="1"/>
          </p:cNvGraphicFramePr>
          <p:nvPr/>
        </p:nvGraphicFramePr>
        <p:xfrm>
          <a:off x="336536" y="3092698"/>
          <a:ext cx="2468880" cy="1743866"/>
        </p:xfrm>
        <a:graphic>
          <a:graphicData uri="http://schemas.openxmlformats.org/drawingml/2006/table">
            <a:tbl>
              <a:tblPr firstRow="1" bandRow="1">
                <a:tableStyleId>{5C22544A-7EE6-4342-B048-85BDC9FD1C3A}</a:tableStyleId>
              </a:tblPr>
              <a:tblGrid>
                <a:gridCol w="822960">
                  <a:extLst>
                    <a:ext uri="{9D8B030D-6E8A-4147-A177-3AD203B41FA5}">
                      <a16:colId xmlns="" xmlns:a16="http://schemas.microsoft.com/office/drawing/2014/main" val="20000"/>
                    </a:ext>
                  </a:extLst>
                </a:gridCol>
                <a:gridCol w="822960">
                  <a:extLst>
                    <a:ext uri="{9D8B030D-6E8A-4147-A177-3AD203B41FA5}">
                      <a16:colId xmlns="" xmlns:a16="http://schemas.microsoft.com/office/drawing/2014/main" val="20001"/>
                    </a:ext>
                  </a:extLst>
                </a:gridCol>
                <a:gridCol w="822960">
                  <a:extLst>
                    <a:ext uri="{9D8B030D-6E8A-4147-A177-3AD203B41FA5}">
                      <a16:colId xmlns="" xmlns:a16="http://schemas.microsoft.com/office/drawing/2014/main" val="20002"/>
                    </a:ext>
                  </a:extLst>
                </a:gridCol>
              </a:tblGrid>
              <a:tr h="296066">
                <a:tc>
                  <a:txBody>
                    <a:bodyPr/>
                    <a:lstStyle/>
                    <a:p>
                      <a:pPr algn="ctr"/>
                      <a:r>
                        <a:rPr lang="en-US" sz="1300" dirty="0">
                          <a:latin typeface="Montserrat" panose="02000505000000020004" pitchFamily="2" charset="0"/>
                        </a:rPr>
                        <a:t>Vertex</a:t>
                      </a:r>
                    </a:p>
                  </a:txBody>
                  <a:tcPr>
                    <a:lnB w="12700" cap="flat" cmpd="sng" algn="ctr">
                      <a:solidFill>
                        <a:srgbClr val="E3A826"/>
                      </a:solidFill>
                      <a:prstDash val="solid"/>
                      <a:round/>
                      <a:headEnd type="none" w="med" len="med"/>
                      <a:tailEnd type="none" w="med" len="med"/>
                    </a:lnB>
                    <a:solidFill>
                      <a:schemeClr val="accent4"/>
                    </a:solidFill>
                  </a:tcPr>
                </a:tc>
                <a:tc>
                  <a:txBody>
                    <a:bodyPr/>
                    <a:lstStyle/>
                    <a:p>
                      <a:pPr algn="ctr"/>
                      <a:r>
                        <a:rPr lang="en-US" sz="1300" dirty="0">
                          <a:latin typeface="Montserrat" panose="02000505000000020004" pitchFamily="2" charset="0"/>
                        </a:rPr>
                        <a:t>Vertex</a:t>
                      </a:r>
                    </a:p>
                  </a:txBody>
                  <a:tcPr>
                    <a:lnB w="12700" cap="flat" cmpd="sng" algn="ctr">
                      <a:solidFill>
                        <a:srgbClr val="E3A826"/>
                      </a:solidFill>
                      <a:prstDash val="solid"/>
                      <a:round/>
                      <a:headEnd type="none" w="med" len="med"/>
                      <a:tailEnd type="none" w="med" len="med"/>
                    </a:lnB>
                    <a:solidFill>
                      <a:schemeClr val="accent4"/>
                    </a:solidFill>
                  </a:tcPr>
                </a:tc>
                <a:tc>
                  <a:txBody>
                    <a:bodyPr/>
                    <a:lstStyle/>
                    <a:p>
                      <a:pPr algn="ctr"/>
                      <a:r>
                        <a:rPr lang="en-US" sz="1300" dirty="0">
                          <a:latin typeface="Montserrat" panose="02000505000000020004" pitchFamily="2" charset="0"/>
                        </a:rPr>
                        <a:t>Weight</a:t>
                      </a:r>
                    </a:p>
                  </a:txBody>
                  <a:tcPr>
                    <a:lnB w="12700" cap="flat" cmpd="sng" algn="ctr">
                      <a:solidFill>
                        <a:srgbClr val="E3A826"/>
                      </a:solidFill>
                      <a:prstDash val="solid"/>
                      <a:round/>
                      <a:headEnd type="none" w="med" len="med"/>
                      <a:tailEnd type="none" w="med" len="med"/>
                    </a:lnB>
                    <a:solidFill>
                      <a:schemeClr val="accent4"/>
                    </a:solidFill>
                  </a:tcPr>
                </a:tc>
                <a:extLst>
                  <a:ext uri="{0D108BD9-81ED-4DB2-BD59-A6C34878D82A}">
                    <a16:rowId xmlns="" xmlns:a16="http://schemas.microsoft.com/office/drawing/2014/main" val="10000"/>
                  </a:ext>
                </a:extLst>
              </a:tr>
              <a:tr h="266004">
                <a:tc>
                  <a:txBody>
                    <a:bodyPr/>
                    <a:lstStyle/>
                    <a:p>
                      <a:pPr algn="ctr"/>
                      <a:r>
                        <a:rPr lang="en-US" sz="1300" dirty="0">
                          <a:latin typeface="Montserrat" panose="02000505000000020004" pitchFamily="2" charset="0"/>
                        </a:rPr>
                        <a:t>Anne</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Jim</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30</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266004">
                <a:tc>
                  <a:txBody>
                    <a:bodyPr/>
                    <a:lstStyle/>
                    <a:p>
                      <a:pPr algn="ctr"/>
                      <a:r>
                        <a:rPr lang="en-US" sz="1300" dirty="0">
                          <a:latin typeface="Montserrat" panose="02000505000000020004" pitchFamily="2" charset="0"/>
                        </a:rPr>
                        <a:t>Anne</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John</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5</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266004">
                <a:tc>
                  <a:txBody>
                    <a:bodyPr/>
                    <a:lstStyle/>
                    <a:p>
                      <a:pPr algn="ctr"/>
                      <a:r>
                        <a:rPr lang="en-US" sz="1300" dirty="0">
                          <a:latin typeface="Montserrat" panose="02000505000000020004" pitchFamily="2" charset="0"/>
                        </a:rPr>
                        <a:t>Jim</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John</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22</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266004">
                <a:tc>
                  <a:txBody>
                    <a:bodyPr/>
                    <a:lstStyle/>
                    <a:p>
                      <a:pPr algn="ctr"/>
                      <a:r>
                        <a:rPr lang="en-US" sz="1300" dirty="0">
                          <a:latin typeface="Montserrat" panose="02000505000000020004" pitchFamily="2" charset="0"/>
                        </a:rPr>
                        <a:t>Jim</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Mary</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2</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266004">
                <a:tc>
                  <a:txBody>
                    <a:bodyPr/>
                    <a:lstStyle/>
                    <a:p>
                      <a:pPr algn="ctr"/>
                      <a:r>
                        <a:rPr lang="en-US" sz="1300" dirty="0">
                          <a:latin typeface="Montserrat" panose="02000505000000020004" pitchFamily="2" charset="0"/>
                        </a:rPr>
                        <a:t>Mary</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John</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27</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5"/>
                  </a:ext>
                </a:extLst>
              </a:tr>
            </a:tbl>
          </a:graphicData>
        </a:graphic>
      </p:graphicFrame>
      <p:graphicFrame>
        <p:nvGraphicFramePr>
          <p:cNvPr id="29" name="Table 28"/>
          <p:cNvGraphicFramePr>
            <a:graphicFrameLocks noGrp="1"/>
          </p:cNvGraphicFramePr>
          <p:nvPr/>
        </p:nvGraphicFramePr>
        <p:xfrm>
          <a:off x="2929932" y="3103756"/>
          <a:ext cx="4114800" cy="1447800"/>
        </p:xfrm>
        <a:graphic>
          <a:graphicData uri="http://schemas.openxmlformats.org/drawingml/2006/table">
            <a:tbl>
              <a:tblPr firstRow="1" bandRow="1">
                <a:tableStyleId>{5C22544A-7EE6-4342-B048-85BDC9FD1C3A}</a:tableStyleId>
              </a:tblPr>
              <a:tblGrid>
                <a:gridCol w="822960">
                  <a:extLst>
                    <a:ext uri="{9D8B030D-6E8A-4147-A177-3AD203B41FA5}">
                      <a16:colId xmlns="" xmlns:a16="http://schemas.microsoft.com/office/drawing/2014/main" val="20000"/>
                    </a:ext>
                  </a:extLst>
                </a:gridCol>
                <a:gridCol w="822960">
                  <a:extLst>
                    <a:ext uri="{9D8B030D-6E8A-4147-A177-3AD203B41FA5}">
                      <a16:colId xmlns="" xmlns:a16="http://schemas.microsoft.com/office/drawing/2014/main" val="20001"/>
                    </a:ext>
                  </a:extLst>
                </a:gridCol>
                <a:gridCol w="822960">
                  <a:extLst>
                    <a:ext uri="{9D8B030D-6E8A-4147-A177-3AD203B41FA5}">
                      <a16:colId xmlns="" xmlns:a16="http://schemas.microsoft.com/office/drawing/2014/main" val="20002"/>
                    </a:ext>
                  </a:extLst>
                </a:gridCol>
                <a:gridCol w="822960">
                  <a:extLst>
                    <a:ext uri="{9D8B030D-6E8A-4147-A177-3AD203B41FA5}">
                      <a16:colId xmlns="" xmlns:a16="http://schemas.microsoft.com/office/drawing/2014/main" val="20003"/>
                    </a:ext>
                  </a:extLst>
                </a:gridCol>
                <a:gridCol w="822960">
                  <a:extLst>
                    <a:ext uri="{9D8B030D-6E8A-4147-A177-3AD203B41FA5}">
                      <a16:colId xmlns="" xmlns:a16="http://schemas.microsoft.com/office/drawing/2014/main" val="20004"/>
                    </a:ext>
                  </a:extLst>
                </a:gridCol>
              </a:tblGrid>
              <a:tr h="266004">
                <a:tc>
                  <a:txBody>
                    <a:bodyPr/>
                    <a:lstStyle/>
                    <a:p>
                      <a:pPr algn="ctr"/>
                      <a:r>
                        <a:rPr lang="en-US" sz="1300" dirty="0">
                          <a:latin typeface="Montserrat" panose="02000505000000020004" pitchFamily="2" charset="0"/>
                        </a:rPr>
                        <a:t>Vertex</a:t>
                      </a:r>
                    </a:p>
                  </a:txBody>
                  <a:tcPr>
                    <a:lnB w="12700" cap="flat" cmpd="sng" algn="ctr">
                      <a:solidFill>
                        <a:srgbClr val="E3A826"/>
                      </a:solidFill>
                      <a:prstDash val="solid"/>
                      <a:round/>
                      <a:headEnd type="none" w="med" len="med"/>
                      <a:tailEnd type="none" w="med" len="med"/>
                    </a:lnB>
                    <a:solidFill>
                      <a:schemeClr val="accent4"/>
                    </a:solidFill>
                  </a:tcPr>
                </a:tc>
                <a:tc>
                  <a:txBody>
                    <a:bodyPr/>
                    <a:lstStyle/>
                    <a:p>
                      <a:pPr algn="ctr"/>
                      <a:r>
                        <a:rPr lang="en-US" sz="1300" dirty="0">
                          <a:latin typeface="Montserrat" panose="02000505000000020004" pitchFamily="2" charset="0"/>
                        </a:rPr>
                        <a:t>Anne</a:t>
                      </a:r>
                    </a:p>
                  </a:txBody>
                  <a:tcPr>
                    <a:lnB w="12700" cap="flat" cmpd="sng" algn="ctr">
                      <a:solidFill>
                        <a:srgbClr val="E3A826"/>
                      </a:solidFill>
                      <a:prstDash val="solid"/>
                      <a:round/>
                      <a:headEnd type="none" w="med" len="med"/>
                      <a:tailEnd type="none" w="med" len="med"/>
                    </a:lnB>
                    <a:solidFill>
                      <a:schemeClr val="accent4"/>
                    </a:solidFill>
                  </a:tcPr>
                </a:tc>
                <a:tc>
                  <a:txBody>
                    <a:bodyPr/>
                    <a:lstStyle/>
                    <a:p>
                      <a:pPr algn="ctr"/>
                      <a:r>
                        <a:rPr lang="en-US" sz="1300" dirty="0">
                          <a:latin typeface="Montserrat" panose="02000505000000020004" pitchFamily="2" charset="0"/>
                        </a:rPr>
                        <a:t>Jim</a:t>
                      </a:r>
                    </a:p>
                  </a:txBody>
                  <a:tcPr>
                    <a:lnB w="12700" cap="flat" cmpd="sng" algn="ctr">
                      <a:solidFill>
                        <a:srgbClr val="E3A826"/>
                      </a:solidFill>
                      <a:prstDash val="solid"/>
                      <a:round/>
                      <a:headEnd type="none" w="med" len="med"/>
                      <a:tailEnd type="none" w="med" len="med"/>
                    </a:lnB>
                    <a:solidFill>
                      <a:schemeClr val="accent4"/>
                    </a:solidFill>
                  </a:tcPr>
                </a:tc>
                <a:tc>
                  <a:txBody>
                    <a:bodyPr/>
                    <a:lstStyle/>
                    <a:p>
                      <a:pPr algn="ctr"/>
                      <a:r>
                        <a:rPr lang="en-US" sz="1300" dirty="0">
                          <a:latin typeface="Montserrat" panose="02000505000000020004" pitchFamily="2" charset="0"/>
                        </a:rPr>
                        <a:t>John</a:t>
                      </a:r>
                    </a:p>
                  </a:txBody>
                  <a:tcPr>
                    <a:lnB w="12700" cap="flat" cmpd="sng" algn="ctr">
                      <a:solidFill>
                        <a:srgbClr val="E3A826"/>
                      </a:solidFill>
                      <a:prstDash val="solid"/>
                      <a:round/>
                      <a:headEnd type="none" w="med" len="med"/>
                      <a:tailEnd type="none" w="med" len="med"/>
                    </a:lnB>
                    <a:solidFill>
                      <a:schemeClr val="accent4"/>
                    </a:solidFill>
                  </a:tcPr>
                </a:tc>
                <a:tc>
                  <a:txBody>
                    <a:bodyPr/>
                    <a:lstStyle/>
                    <a:p>
                      <a:pPr algn="ctr"/>
                      <a:r>
                        <a:rPr lang="en-US" sz="1300" dirty="0">
                          <a:latin typeface="Montserrat" panose="02000505000000020004" pitchFamily="2" charset="0"/>
                        </a:rPr>
                        <a:t>Mary</a:t>
                      </a:r>
                    </a:p>
                  </a:txBody>
                  <a:tcPr>
                    <a:lnB w="12700" cap="flat" cmpd="sng" algn="ctr">
                      <a:solidFill>
                        <a:srgbClr val="E3A826"/>
                      </a:solidFill>
                      <a:prstDash val="solid"/>
                      <a:round/>
                      <a:headEnd type="none" w="med" len="med"/>
                      <a:tailEnd type="none" w="med" len="med"/>
                    </a:lnB>
                    <a:solidFill>
                      <a:schemeClr val="accent4"/>
                    </a:solidFill>
                  </a:tcPr>
                </a:tc>
                <a:extLst>
                  <a:ext uri="{0D108BD9-81ED-4DB2-BD59-A6C34878D82A}">
                    <a16:rowId xmlns="" xmlns:a16="http://schemas.microsoft.com/office/drawing/2014/main" val="10000"/>
                  </a:ext>
                </a:extLst>
              </a:tr>
              <a:tr h="266004">
                <a:tc>
                  <a:txBody>
                    <a:bodyPr/>
                    <a:lstStyle/>
                    <a:p>
                      <a:pPr algn="ctr"/>
                      <a:r>
                        <a:rPr lang="en-US" sz="1300" dirty="0">
                          <a:latin typeface="Montserrat" panose="02000505000000020004" pitchFamily="2" charset="0"/>
                        </a:rPr>
                        <a:t>Anne</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30</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5</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0</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266004">
                <a:tc>
                  <a:txBody>
                    <a:bodyPr/>
                    <a:lstStyle/>
                    <a:p>
                      <a:pPr algn="ctr"/>
                      <a:r>
                        <a:rPr lang="en-US" sz="1300" dirty="0">
                          <a:latin typeface="Montserrat" panose="02000505000000020004" pitchFamily="2" charset="0"/>
                        </a:rPr>
                        <a:t>Jim</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30</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22</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2</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266004">
                <a:tc>
                  <a:txBody>
                    <a:bodyPr/>
                    <a:lstStyle/>
                    <a:p>
                      <a:pPr algn="ctr"/>
                      <a:r>
                        <a:rPr lang="en-US" sz="1300" dirty="0">
                          <a:latin typeface="Montserrat" panose="02000505000000020004" pitchFamily="2" charset="0"/>
                        </a:rPr>
                        <a:t>John</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5</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22</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1</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266004">
                <a:tc>
                  <a:txBody>
                    <a:bodyPr/>
                    <a:lstStyle/>
                    <a:p>
                      <a:pPr algn="ctr"/>
                      <a:r>
                        <a:rPr lang="en-US" sz="1300" dirty="0">
                          <a:latin typeface="Montserrat" panose="02000505000000020004" pitchFamily="2" charset="0"/>
                        </a:rPr>
                        <a:t>Mary</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0</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2</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37</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dirty="0">
                          <a:latin typeface="Montserrat" panose="02000505000000020004" pitchFamily="2" charset="0"/>
                        </a:rPr>
                        <a:t>-</a:t>
                      </a:r>
                    </a:p>
                  </a:txBody>
                  <a:tcPr>
                    <a:lnL w="12700" cap="flat" cmpd="sng" algn="ctr">
                      <a:solidFill>
                        <a:srgbClr val="E3A826"/>
                      </a:solidFill>
                      <a:prstDash val="solid"/>
                      <a:round/>
                      <a:headEnd type="none" w="med" len="med"/>
                      <a:tailEnd type="none" w="med" len="med"/>
                    </a:lnL>
                    <a:lnR w="12700" cap="flat" cmpd="sng" algn="ctr">
                      <a:solidFill>
                        <a:srgbClr val="E3A826"/>
                      </a:solidFill>
                      <a:prstDash val="solid"/>
                      <a:round/>
                      <a:headEnd type="none" w="med" len="med"/>
                      <a:tailEnd type="none" w="med" len="med"/>
                    </a:lnR>
                    <a:lnT w="12700" cap="flat" cmpd="sng" algn="ctr">
                      <a:solidFill>
                        <a:srgbClr val="E3A826"/>
                      </a:solidFill>
                      <a:prstDash val="solid"/>
                      <a:round/>
                      <a:headEnd type="none" w="med" len="med"/>
                      <a:tailEnd type="none" w="med" len="med"/>
                    </a:lnT>
                    <a:lnB w="12700" cap="flat" cmpd="sng" algn="ctr">
                      <a:solidFill>
                        <a:srgbClr val="E3A82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bl>
          </a:graphicData>
        </a:graphic>
      </p:graphicFrame>
      <p:sp>
        <p:nvSpPr>
          <p:cNvPr id="30" name="Title 1"/>
          <p:cNvSpPr txBox="1">
            <a:spLocks/>
          </p:cNvSpPr>
          <p:nvPr/>
        </p:nvSpPr>
        <p:spPr>
          <a:xfrm>
            <a:off x="861586" y="2597293"/>
            <a:ext cx="1379057" cy="4042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1800" b="1" i="1" dirty="0">
                <a:latin typeface="Montserrat" panose="02000505000000020004" pitchFamily="2" charset="0"/>
              </a:rPr>
              <a:t>Edge List</a:t>
            </a:r>
            <a:endParaRPr lang="en-US" sz="1800" i="1" dirty="0">
              <a:solidFill>
                <a:schemeClr val="bg2">
                  <a:lumMod val="25000"/>
                </a:schemeClr>
              </a:solidFill>
              <a:latin typeface="Montserrat" panose="02000505000000020004" pitchFamily="2" charset="0"/>
            </a:endParaRPr>
          </a:p>
        </p:txBody>
      </p:sp>
      <p:sp>
        <p:nvSpPr>
          <p:cNvPr id="24" name="Rectangle 23"/>
          <p:cNvSpPr/>
          <p:nvPr/>
        </p:nvSpPr>
        <p:spPr>
          <a:xfrm>
            <a:off x="8922523" y="2446975"/>
            <a:ext cx="676406" cy="2890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anose="02000505000000020004" pitchFamily="2" charset="0"/>
              </a:rPr>
              <a:t>30</a:t>
            </a:r>
          </a:p>
        </p:txBody>
      </p:sp>
      <p:sp>
        <p:nvSpPr>
          <p:cNvPr id="26" name="Rectangle 25"/>
          <p:cNvSpPr/>
          <p:nvPr/>
        </p:nvSpPr>
        <p:spPr>
          <a:xfrm>
            <a:off x="9268114" y="3485911"/>
            <a:ext cx="507803" cy="2430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anose="02000505000000020004" pitchFamily="2" charset="0"/>
              </a:rPr>
              <a:t>22</a:t>
            </a:r>
          </a:p>
        </p:txBody>
      </p:sp>
      <p:sp>
        <p:nvSpPr>
          <p:cNvPr id="32" name="Rectangle 31"/>
          <p:cNvSpPr/>
          <p:nvPr/>
        </p:nvSpPr>
        <p:spPr>
          <a:xfrm>
            <a:off x="10932342" y="3488697"/>
            <a:ext cx="507803" cy="2430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anose="02000505000000020004" pitchFamily="2" charset="0"/>
              </a:rPr>
              <a:t>2</a:t>
            </a:r>
          </a:p>
        </p:txBody>
      </p:sp>
      <p:sp>
        <p:nvSpPr>
          <p:cNvPr id="34" name="Rectangle 33"/>
          <p:cNvSpPr/>
          <p:nvPr/>
        </p:nvSpPr>
        <p:spPr>
          <a:xfrm>
            <a:off x="9839622" y="4247639"/>
            <a:ext cx="507803" cy="2430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anose="02000505000000020004" pitchFamily="2" charset="0"/>
              </a:rPr>
              <a:t>37</a:t>
            </a:r>
          </a:p>
        </p:txBody>
      </p:sp>
      <p:sp>
        <p:nvSpPr>
          <p:cNvPr id="35" name="Rectangle 34"/>
          <p:cNvSpPr/>
          <p:nvPr/>
        </p:nvSpPr>
        <p:spPr>
          <a:xfrm>
            <a:off x="8184936" y="3485911"/>
            <a:ext cx="507803" cy="2430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anose="02000505000000020004" pitchFamily="2" charset="0"/>
              </a:rPr>
              <a:t>5</a:t>
            </a:r>
          </a:p>
        </p:txBody>
      </p:sp>
      <p:sp>
        <p:nvSpPr>
          <p:cNvPr id="40" name="Title 1"/>
          <p:cNvSpPr txBox="1">
            <a:spLocks/>
          </p:cNvSpPr>
          <p:nvPr/>
        </p:nvSpPr>
        <p:spPr>
          <a:xfrm>
            <a:off x="3728218" y="2597293"/>
            <a:ext cx="2553673" cy="4042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1800" b="1" i="1" dirty="0">
                <a:latin typeface="Montserrat" panose="02000505000000020004" pitchFamily="2" charset="0"/>
              </a:rPr>
              <a:t>Adjacency Matrix</a:t>
            </a:r>
            <a:endParaRPr lang="en-US" sz="1800" i="1" dirty="0">
              <a:solidFill>
                <a:schemeClr val="bg2">
                  <a:lumMod val="25000"/>
                </a:schemeClr>
              </a:solidFill>
              <a:latin typeface="Montserrat" panose="02000505000000020004" pitchFamily="2" charset="0"/>
            </a:endParaRPr>
          </a:p>
        </p:txBody>
      </p:sp>
      <p:pic>
        <p:nvPicPr>
          <p:cNvPr id="42" name="Content Placeholder 2"/>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477" t="58537" r="65792" b="-2755"/>
          <a:stretch/>
        </p:blipFill>
        <p:spPr>
          <a:xfrm>
            <a:off x="3661668" y="4810040"/>
            <a:ext cx="2546327" cy="1778553"/>
          </a:xfrm>
          <a:prstGeom prst="rect">
            <a:avLst/>
          </a:prstGeom>
        </p:spPr>
      </p:pic>
      <p:sp>
        <p:nvSpPr>
          <p:cNvPr id="33" name="Rectangle 32"/>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37" name="Picture 36"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4103233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1310455" y="1292957"/>
            <a:ext cx="10515600" cy="888830"/>
          </a:xfrm>
        </p:spPr>
        <p:txBody>
          <a:bodyPr/>
          <a:lstStyle/>
          <a:p>
            <a:r>
              <a:rPr lang="en-US" b="1" dirty="0">
                <a:solidFill>
                  <a:schemeClr val="accent4"/>
                </a:solidFill>
                <a:latin typeface="Montserrat" panose="02000505000000020004" pitchFamily="2" charset="0"/>
              </a:rPr>
              <a:t>Learning Outline</a:t>
            </a:r>
            <a:endParaRPr lang="en-ID" b="1" dirty="0">
              <a:solidFill>
                <a:schemeClr val="accent4"/>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1310455" y="2380711"/>
            <a:ext cx="7644618" cy="2746375"/>
          </a:xfrm>
          <a:noFill/>
        </p:spPr>
        <p:txBody>
          <a:bodyPr>
            <a:normAutofit/>
          </a:bodyPr>
          <a:lstStyle/>
          <a:p>
            <a:r>
              <a:rPr lang="en-US" sz="1800" dirty="0">
                <a:latin typeface="Montserrat" panose="02000505000000020004" pitchFamily="2" charset="0"/>
              </a:rPr>
              <a:t>Handshake with Social Network Analysis</a:t>
            </a:r>
          </a:p>
          <a:p>
            <a:r>
              <a:rPr lang="en-US" sz="1800" dirty="0">
                <a:latin typeface="Montserrat" panose="02000505000000020004" pitchFamily="2" charset="0"/>
              </a:rPr>
              <a:t>Network Representation</a:t>
            </a:r>
          </a:p>
          <a:p>
            <a:r>
              <a:rPr lang="en-US" sz="2400" b="1" dirty="0">
                <a:solidFill>
                  <a:srgbClr val="37A39B"/>
                </a:solidFill>
                <a:latin typeface="Montserrat" panose="02000505000000020004" pitchFamily="2" charset="0"/>
              </a:rPr>
              <a:t>Tie Strength Identification</a:t>
            </a:r>
          </a:p>
          <a:p>
            <a:r>
              <a:rPr lang="en-US" sz="1800" dirty="0">
                <a:latin typeface="Montserrat" panose="02000505000000020004" pitchFamily="2" charset="0"/>
              </a:rPr>
              <a:t>Influencer Identification</a:t>
            </a:r>
          </a:p>
          <a:p>
            <a:r>
              <a:rPr lang="en-US" sz="1800" dirty="0">
                <a:latin typeface="Montserrat" panose="02000505000000020004" pitchFamily="2" charset="0"/>
              </a:rPr>
              <a:t>Measuring Overall Social Network Structure</a:t>
            </a:r>
          </a:p>
        </p:txBody>
      </p:sp>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6457148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420364" y="412719"/>
            <a:ext cx="11395399" cy="1345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a:solidFill>
                  <a:schemeClr val="accent4"/>
                </a:solidFill>
                <a:latin typeface="Montserrat" panose="02000505000000020004" pitchFamily="2" charset="0"/>
              </a:rPr>
              <a:t>Edge Weight as Relationship Strength</a:t>
            </a:r>
            <a:endParaRPr lang="en-US" sz="4000" dirty="0">
              <a:solidFill>
                <a:schemeClr val="accent4"/>
              </a:solidFill>
              <a:latin typeface="Montserrat" panose="02000505000000020004" pitchFamily="2" charset="0"/>
            </a:endParaRPr>
          </a:p>
        </p:txBody>
      </p:sp>
      <p:sp>
        <p:nvSpPr>
          <p:cNvPr id="3" name="Content Placeholder 2"/>
          <p:cNvSpPr>
            <a:spLocks noGrp="1"/>
          </p:cNvSpPr>
          <p:nvPr>
            <p:ph idx="1"/>
          </p:nvPr>
        </p:nvSpPr>
        <p:spPr>
          <a:xfrm>
            <a:off x="1311500" y="1758238"/>
            <a:ext cx="9613126" cy="4942297"/>
          </a:xfrm>
        </p:spPr>
        <p:txBody>
          <a:bodyPr>
            <a:noAutofit/>
          </a:bodyPr>
          <a:lstStyle/>
          <a:p>
            <a:pPr marL="0" indent="0" algn="ctr">
              <a:buNone/>
            </a:pPr>
            <a:r>
              <a:rPr lang="en-US" sz="1800" dirty="0">
                <a:latin typeface="Montserrat" panose="02000505000000020004" pitchFamily="2" charset="0"/>
              </a:rPr>
              <a:t>Edges can represent </a:t>
            </a:r>
            <a:r>
              <a:rPr lang="en-US" sz="1800" b="1" dirty="0">
                <a:solidFill>
                  <a:srgbClr val="37A39B"/>
                </a:solidFill>
                <a:latin typeface="Montserrat" panose="02000505000000020004" pitchFamily="2" charset="0"/>
              </a:rPr>
              <a:t>interactions</a:t>
            </a:r>
            <a:r>
              <a:rPr lang="en-US" sz="1800" dirty="0">
                <a:solidFill>
                  <a:srgbClr val="37A39B"/>
                </a:solidFill>
                <a:latin typeface="Montserrat" panose="02000505000000020004" pitchFamily="2" charset="0"/>
              </a:rPr>
              <a:t>, </a:t>
            </a:r>
            <a:r>
              <a:rPr lang="en-US" sz="1800" b="1" dirty="0">
                <a:solidFill>
                  <a:srgbClr val="37A39B"/>
                </a:solidFill>
                <a:latin typeface="Montserrat" panose="02000505000000020004" pitchFamily="2" charset="0"/>
              </a:rPr>
              <a:t>flows of information or goods</a:t>
            </a:r>
            <a:r>
              <a:rPr lang="en-US" sz="1800" dirty="0">
                <a:solidFill>
                  <a:srgbClr val="37A39B"/>
                </a:solidFill>
                <a:latin typeface="Montserrat" panose="02000505000000020004" pitchFamily="2" charset="0"/>
              </a:rPr>
              <a:t>, </a:t>
            </a:r>
            <a:r>
              <a:rPr lang="en-US" sz="1800" b="1" dirty="0">
                <a:solidFill>
                  <a:srgbClr val="37A39B"/>
                </a:solidFill>
                <a:latin typeface="Montserrat" panose="02000505000000020004" pitchFamily="2" charset="0"/>
              </a:rPr>
              <a:t>similarities/affiliations</a:t>
            </a:r>
            <a:r>
              <a:rPr lang="en-US" sz="1800" dirty="0">
                <a:solidFill>
                  <a:srgbClr val="37A39B"/>
                </a:solidFill>
                <a:latin typeface="Montserrat" panose="02000505000000020004" pitchFamily="2" charset="0"/>
              </a:rPr>
              <a:t>, </a:t>
            </a:r>
            <a:r>
              <a:rPr lang="en-US" sz="1800" dirty="0">
                <a:latin typeface="Montserrat" panose="02000505000000020004" pitchFamily="2" charset="0"/>
              </a:rPr>
              <a:t>or </a:t>
            </a:r>
            <a:r>
              <a:rPr lang="en-US" sz="1800" b="1" dirty="0">
                <a:solidFill>
                  <a:srgbClr val="37A39B"/>
                </a:solidFill>
                <a:latin typeface="Montserrat" panose="02000505000000020004" pitchFamily="2" charset="0"/>
              </a:rPr>
              <a:t>social relations</a:t>
            </a:r>
          </a:p>
          <a:p>
            <a:pPr marL="0" indent="0" algn="ctr">
              <a:buNone/>
            </a:pPr>
            <a:r>
              <a:rPr lang="en-US" sz="1800" dirty="0">
                <a:latin typeface="Montserrat" panose="02000505000000020004" pitchFamily="2" charset="0"/>
              </a:rPr>
              <a:t>Specifically for social relations, a ‘proxy’ for the strength of a tie can be: </a:t>
            </a:r>
          </a:p>
          <a:p>
            <a:pPr marL="0" indent="0" algn="ctr">
              <a:buNone/>
            </a:pPr>
            <a:endParaRPr lang="en-US" sz="1800" dirty="0">
              <a:latin typeface="Montserrat" panose="02000505000000020004" pitchFamily="2" charset="0"/>
            </a:endParaRPr>
          </a:p>
          <a:p>
            <a:pPr marL="0" indent="0" algn="ctr">
              <a:buNone/>
            </a:pPr>
            <a:endParaRPr lang="en-US" sz="1800" dirty="0">
              <a:latin typeface="Montserrat" panose="02000505000000020004" pitchFamily="2" charset="0"/>
            </a:endParaRPr>
          </a:p>
          <a:p>
            <a:pPr marL="0" indent="0" algn="ctr">
              <a:buNone/>
            </a:pPr>
            <a:endParaRPr lang="en-US" sz="1800" dirty="0">
              <a:latin typeface="Montserrat" panose="02000505000000020004" pitchFamily="2" charset="0"/>
            </a:endParaRPr>
          </a:p>
          <a:p>
            <a:pPr marL="0" indent="0" algn="ctr">
              <a:buNone/>
            </a:pPr>
            <a:endParaRPr lang="en-US" sz="1800" dirty="0">
              <a:latin typeface="Montserrat" panose="02000505000000020004" pitchFamily="2" charset="0"/>
            </a:endParaRPr>
          </a:p>
          <a:p>
            <a:pPr marL="0" indent="0" algn="ctr">
              <a:buNone/>
            </a:pPr>
            <a:endParaRPr lang="en-US" sz="1800" dirty="0">
              <a:latin typeface="Montserrat" panose="02000505000000020004" pitchFamily="2" charset="0"/>
            </a:endParaRPr>
          </a:p>
          <a:p>
            <a:pPr marL="0" indent="0" algn="ctr">
              <a:buNone/>
            </a:pPr>
            <a:endParaRPr lang="en-US" sz="1800" dirty="0">
              <a:latin typeface="Montserrat" panose="02000505000000020004" pitchFamily="2" charset="0"/>
            </a:endParaRPr>
          </a:p>
          <a:p>
            <a:pPr marL="0" indent="0" algn="ctr">
              <a:buNone/>
            </a:pPr>
            <a:endParaRPr lang="en-US" sz="1800" dirty="0">
              <a:latin typeface="Montserrat" panose="02000505000000020004" pitchFamily="2" charset="0"/>
            </a:endParaRPr>
          </a:p>
          <a:p>
            <a:pPr marL="0" indent="0" algn="ctr">
              <a:buNone/>
            </a:pPr>
            <a:r>
              <a:rPr lang="en-US" sz="1800" dirty="0">
                <a:latin typeface="Montserrat" panose="02000505000000020004" pitchFamily="2" charset="0"/>
              </a:rPr>
              <a:t>Surveys and interviews allows us to establish the existence of mutual or one-sided strength/affection with greater certainty, but proxies above are also useful </a:t>
            </a:r>
          </a:p>
          <a:p>
            <a:pPr marL="0" indent="0" algn="ctr">
              <a:buNone/>
            </a:pPr>
            <a:endParaRPr lang="en-US" sz="1800" dirty="0">
              <a:latin typeface="Montserrat" panose="02000505000000020004" pitchFamily="2" charset="0"/>
            </a:endParaRPr>
          </a:p>
        </p:txBody>
      </p:sp>
      <p:graphicFrame>
        <p:nvGraphicFramePr>
          <p:cNvPr id="8" name="Diagram 7"/>
          <p:cNvGraphicFramePr/>
          <p:nvPr/>
        </p:nvGraphicFramePr>
        <p:xfrm>
          <a:off x="1568255" y="2579044"/>
          <a:ext cx="9099614" cy="2907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7" name="Picture 6"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9813186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420364" y="412719"/>
            <a:ext cx="11338249" cy="13455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4000" b="1" dirty="0" err="1">
                <a:solidFill>
                  <a:srgbClr val="FFC000"/>
                </a:solidFill>
                <a:latin typeface="Montserrat" panose="02000505000000020004" pitchFamily="2" charset="0"/>
              </a:rPr>
              <a:t>Homophily</a:t>
            </a:r>
            <a:r>
              <a:rPr lang="en-US" altLang="en-US" sz="4000" b="1" dirty="0">
                <a:solidFill>
                  <a:srgbClr val="FFC000"/>
                </a:solidFill>
                <a:latin typeface="Montserrat" panose="02000505000000020004" pitchFamily="2" charset="0"/>
              </a:rPr>
              <a:t>, Transitivity, and Bridge</a:t>
            </a:r>
            <a:endParaRPr lang="en-US" sz="4000" dirty="0">
              <a:solidFill>
                <a:srgbClr val="FFC000"/>
              </a:solidFill>
              <a:latin typeface="Montserrat" panose="02000505000000020004" pitchFamily="2" charset="0"/>
            </a:endParaRPr>
          </a:p>
        </p:txBody>
      </p:sp>
      <p:sp>
        <p:nvSpPr>
          <p:cNvPr id="6" name="Content Placeholder 8"/>
          <p:cNvSpPr>
            <a:spLocks noGrp="1"/>
          </p:cNvSpPr>
          <p:nvPr>
            <p:ph idx="1"/>
          </p:nvPr>
        </p:nvSpPr>
        <p:spPr>
          <a:xfrm>
            <a:off x="4915607" y="2254985"/>
            <a:ext cx="5951266" cy="3131207"/>
          </a:xfrm>
        </p:spPr>
        <p:txBody>
          <a:bodyPr>
            <a:noAutofit/>
          </a:bodyPr>
          <a:lstStyle/>
          <a:p>
            <a:pPr>
              <a:lnSpc>
                <a:spcPct val="150000"/>
              </a:lnSpc>
            </a:pPr>
            <a:r>
              <a:rPr lang="en-US" sz="1600" dirty="0" err="1">
                <a:latin typeface="Montserrat" panose="02000505000000020004" pitchFamily="2" charset="0"/>
              </a:rPr>
              <a:t>Homophily</a:t>
            </a:r>
            <a:r>
              <a:rPr lang="en-US" sz="1600" dirty="0">
                <a:latin typeface="Montserrat" panose="02000505000000020004" pitchFamily="2" charset="0"/>
              </a:rPr>
              <a:t> is the tendency to relate to people with similar characteristics (status, beliefs, etc.)</a:t>
            </a:r>
          </a:p>
          <a:p>
            <a:pPr>
              <a:lnSpc>
                <a:spcPct val="150000"/>
              </a:lnSpc>
            </a:pPr>
            <a:r>
              <a:rPr lang="en-US" sz="1600" dirty="0">
                <a:latin typeface="Montserrat" panose="02000505000000020004" pitchFamily="2" charset="0"/>
              </a:rPr>
              <a:t>Transitivity in SNA is a property of ties: if there is a tie between A and B and one between B and C, then in a transitive network A and C will also be connected</a:t>
            </a:r>
          </a:p>
          <a:p>
            <a:pPr>
              <a:lnSpc>
                <a:spcPct val="150000"/>
              </a:lnSpc>
            </a:pPr>
            <a:r>
              <a:rPr lang="en-US" sz="1600" dirty="0">
                <a:latin typeface="Montserrat" panose="02000505000000020004" pitchFamily="2" charset="0"/>
              </a:rPr>
              <a:t>Bridges are nodes and edges that connect across groups</a:t>
            </a:r>
          </a:p>
          <a:p>
            <a:endParaRPr lang="en-US" sz="1200" dirty="0">
              <a:latin typeface="Montserrat" panose="02000505000000020004" pitchFamily="2" charset="0"/>
            </a:endParaRPr>
          </a:p>
          <a:p>
            <a:endParaRPr lang="en-US" sz="1200" dirty="0">
              <a:latin typeface="Montserrat" panose="02000505000000020004" pitchFamily="2"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6780" y="2083774"/>
            <a:ext cx="2654700" cy="4141661"/>
          </a:xfrm>
          <a:prstGeom prst="rect">
            <a:avLst/>
          </a:prstGeom>
        </p:spPr>
      </p:pic>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9" name="Picture 8"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9141348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1310455" y="1292957"/>
            <a:ext cx="10515600" cy="888830"/>
          </a:xfrm>
        </p:spPr>
        <p:txBody>
          <a:bodyPr/>
          <a:lstStyle/>
          <a:p>
            <a:r>
              <a:rPr lang="en-US" b="1" dirty="0">
                <a:solidFill>
                  <a:schemeClr val="accent4"/>
                </a:solidFill>
                <a:latin typeface="Montserrat" panose="02000505000000020004" pitchFamily="2" charset="0"/>
              </a:rPr>
              <a:t>Learning Outline</a:t>
            </a:r>
            <a:endParaRPr lang="en-ID" b="1" dirty="0">
              <a:solidFill>
                <a:schemeClr val="accent4"/>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1310455" y="2380711"/>
            <a:ext cx="7644618" cy="2746375"/>
          </a:xfrm>
          <a:noFill/>
        </p:spPr>
        <p:txBody>
          <a:bodyPr>
            <a:normAutofit/>
          </a:bodyPr>
          <a:lstStyle/>
          <a:p>
            <a:r>
              <a:rPr lang="en-US" sz="1800" dirty="0">
                <a:latin typeface="Montserrat" panose="02000505000000020004" pitchFamily="2" charset="0"/>
              </a:rPr>
              <a:t>Handshake with Social Network Analysis</a:t>
            </a:r>
          </a:p>
          <a:p>
            <a:r>
              <a:rPr lang="en-US" sz="1800" dirty="0">
                <a:latin typeface="Montserrat" panose="02000505000000020004" pitchFamily="2" charset="0"/>
              </a:rPr>
              <a:t>Network Representation</a:t>
            </a:r>
          </a:p>
          <a:p>
            <a:r>
              <a:rPr lang="en-US" sz="1800" dirty="0">
                <a:latin typeface="Montserrat" panose="02000505000000020004" pitchFamily="2" charset="0"/>
              </a:rPr>
              <a:t>Tie Strength Identification</a:t>
            </a:r>
          </a:p>
          <a:p>
            <a:r>
              <a:rPr lang="en-US" sz="2400" b="1" dirty="0">
                <a:solidFill>
                  <a:srgbClr val="37A39B"/>
                </a:solidFill>
                <a:latin typeface="Montserrat" panose="02000505000000020004" pitchFamily="2" charset="0"/>
              </a:rPr>
              <a:t>Influencer Identification</a:t>
            </a:r>
          </a:p>
          <a:p>
            <a:r>
              <a:rPr lang="en-US" sz="1800" dirty="0">
                <a:latin typeface="Montserrat" panose="02000505000000020004" pitchFamily="2" charset="0"/>
              </a:rPr>
              <a:t>Measuring Overall Social Network Structure</a:t>
            </a:r>
          </a:p>
        </p:txBody>
      </p:sp>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8057889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altLang="en-US" b="1" dirty="0" smtClean="0">
                <a:solidFill>
                  <a:srgbClr val="FFC000"/>
                </a:solidFill>
                <a:latin typeface="Montserrat" panose="02000505000000020004" pitchFamily="2" charset="0"/>
                <a:ea typeface="ＭＳ Ｐゴシック" charset="-128"/>
              </a:rPr>
              <a:t>Who is Important?</a:t>
            </a:r>
            <a:endParaRPr lang="en-US" b="1" dirty="0">
              <a:solidFill>
                <a:srgbClr val="FFC000"/>
              </a:solidFill>
              <a:latin typeface="Montserrat" panose="02000505000000020004" pitchFamily="2" charset="0"/>
            </a:endParaRPr>
          </a:p>
        </p:txBody>
      </p:sp>
      <p:sp>
        <p:nvSpPr>
          <p:cNvPr id="6" name="Rectangle 5"/>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8" name="Picture 7"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pic>
        <p:nvPicPr>
          <p:cNvPr id="12" name="Image" descr="Image"/>
          <p:cNvPicPr>
            <a:picLocks noChangeAspect="1"/>
          </p:cNvPicPr>
          <p:nvPr/>
        </p:nvPicPr>
        <p:blipFill rotWithShape="1">
          <a:blip r:embed="rId4"/>
          <a:srcRect l="1415" t="1360" r="2386" b="1876"/>
          <a:stretch/>
        </p:blipFill>
        <p:spPr>
          <a:xfrm>
            <a:off x="3382027" y="1615859"/>
            <a:ext cx="5373666" cy="4797468"/>
          </a:xfrm>
          <a:prstGeom prst="rect">
            <a:avLst/>
          </a:prstGeom>
          <a:ln w="25400">
            <a:miter lim="400000"/>
          </a:ln>
          <a:effectLst/>
        </p:spPr>
      </p:pic>
    </p:spTree>
    <p:extLst>
      <p:ext uri="{BB962C8B-B14F-4D97-AF65-F5344CB8AC3E}">
        <p14:creationId xmlns:p14="http://schemas.microsoft.com/office/powerpoint/2010/main" val="898327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585788" y="931727"/>
            <a:ext cx="10865984" cy="888830"/>
          </a:xfrm>
        </p:spPr>
        <p:txBody>
          <a:bodyPr>
            <a:noAutofit/>
          </a:bodyPr>
          <a:lstStyle/>
          <a:p>
            <a:pPr algn="ctr"/>
            <a:r>
              <a:rPr lang="en-US" sz="5400" b="1" dirty="0">
                <a:latin typeface="SimSun-ExtB" panose="02010609060101010101" pitchFamily="49" charset="-122"/>
                <a:ea typeface="SimSun-ExtB" panose="02010609060101010101" pitchFamily="49" charset="-122"/>
              </a:rPr>
              <a:t>print(“Hello, </a:t>
            </a:r>
            <a:r>
              <a:rPr lang="en-US" sz="5400" b="1" dirty="0" err="1">
                <a:latin typeface="SimSun-ExtB" panose="02010609060101010101" pitchFamily="49" charset="-122"/>
                <a:ea typeface="SimSun-ExtB" panose="02010609060101010101" pitchFamily="49" charset="-122"/>
              </a:rPr>
              <a:t>Dhito</a:t>
            </a:r>
            <a:r>
              <a:rPr lang="en-US" sz="5400" b="1" dirty="0">
                <a:latin typeface="SimSun-ExtB" panose="02010609060101010101" pitchFamily="49" charset="-122"/>
                <a:ea typeface="SimSun-ExtB" panose="02010609060101010101" pitchFamily="49" charset="-122"/>
              </a:rPr>
              <a:t>!”)</a:t>
            </a:r>
          </a:p>
        </p:txBody>
      </p:sp>
      <p:pic>
        <p:nvPicPr>
          <p:cNvPr id="15" name="Picture 14"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6" name="Picture 15"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pic>
        <p:nvPicPr>
          <p:cNvPr id="10" name="Gambar 1">
            <a:extLst>
              <a:ext uri="{FF2B5EF4-FFF2-40B4-BE49-F238E27FC236}">
                <a16:creationId xmlns="" xmlns:a16="http://schemas.microsoft.com/office/drawing/2014/main" id="{E9C57B1A-2372-4113-BBD1-973B7CC37DEA}"/>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rot="21410233">
            <a:off x="4181403" y="2364162"/>
            <a:ext cx="3674755" cy="38937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1872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altLang="en-US" b="1" dirty="0">
                <a:solidFill>
                  <a:srgbClr val="FFC000"/>
                </a:solidFill>
                <a:latin typeface="Montserrat" panose="02000505000000020004" pitchFamily="2" charset="0"/>
                <a:ea typeface="ＭＳ Ｐゴシック" charset="-128"/>
              </a:rPr>
              <a:t>Degree Centrality</a:t>
            </a:r>
            <a:endParaRPr lang="en-US" b="1" dirty="0">
              <a:solidFill>
                <a:srgbClr val="FFC000"/>
              </a:solidFill>
              <a:latin typeface="Montserrat" panose="02000505000000020004" pitchFamily="2" charset="0"/>
            </a:endParaRPr>
          </a:p>
        </p:txBody>
      </p:sp>
      <p:sp>
        <p:nvSpPr>
          <p:cNvPr id="5" name="Content Placeholder 4"/>
          <p:cNvSpPr>
            <a:spLocks noGrp="1"/>
          </p:cNvSpPr>
          <p:nvPr>
            <p:ph idx="1"/>
          </p:nvPr>
        </p:nvSpPr>
        <p:spPr>
          <a:xfrm>
            <a:off x="5023224" y="2162496"/>
            <a:ext cx="5792414" cy="3762649"/>
          </a:xfrm>
        </p:spPr>
        <p:txBody>
          <a:bodyPr>
            <a:normAutofit/>
          </a:bodyPr>
          <a:lstStyle/>
          <a:p>
            <a:pPr marL="569913" indent="-569913"/>
            <a:r>
              <a:rPr lang="en-US" sz="1700" dirty="0">
                <a:latin typeface="Montserrat" panose="02000505000000020004" pitchFamily="2" charset="0"/>
              </a:rPr>
              <a:t>A node’s (in-) or (out-) degree is the number of links that lead into or out of the node</a:t>
            </a:r>
          </a:p>
          <a:p>
            <a:pPr marL="569913" indent="-569913"/>
            <a:r>
              <a:rPr lang="en-US" sz="1700" dirty="0">
                <a:latin typeface="Montserrat" panose="02000505000000020004" pitchFamily="2" charset="0"/>
              </a:rPr>
              <a:t>In an undirected graph they are of course identical</a:t>
            </a:r>
          </a:p>
          <a:p>
            <a:pPr marL="569913" indent="-569913"/>
            <a:r>
              <a:rPr lang="en-US" sz="1700" dirty="0">
                <a:latin typeface="Montserrat" panose="02000505000000020004" pitchFamily="2" charset="0"/>
              </a:rPr>
              <a:t>Often used as measure of a node’s degree of connectedness and hence also influence and/or popularity</a:t>
            </a:r>
          </a:p>
          <a:p>
            <a:pPr marL="569913" indent="-569913"/>
            <a:r>
              <a:rPr lang="en-US" sz="1700" dirty="0">
                <a:latin typeface="Montserrat" panose="02000505000000020004" pitchFamily="2" charset="0"/>
              </a:rPr>
              <a:t>Useful in assessing which nodes are central with respect to spreading information and influencing others in their immediate ‘neighborhood’</a:t>
            </a:r>
          </a:p>
          <a:p>
            <a:pPr marL="569913" indent="-569913"/>
            <a:endParaRPr lang="en-US" sz="1700" dirty="0">
              <a:latin typeface="Montserrat" panose="02000505000000020004" pitchFamily="2" charset="0"/>
            </a:endParaRPr>
          </a:p>
          <a:p>
            <a:pPr marL="569913" indent="-569913"/>
            <a:endParaRPr lang="en-US" sz="1700" dirty="0">
              <a:latin typeface="Montserrat" panose="02000505000000020004" pitchFamily="2" charset="0"/>
            </a:endParaRPr>
          </a:p>
          <a:p>
            <a:pPr marL="569913" indent="-569913"/>
            <a:endParaRPr lang="en-US" sz="1700" dirty="0">
              <a:latin typeface="Montserrat" panose="02000505000000020004" pitchFamily="2" charset="0"/>
            </a:endParaRPr>
          </a:p>
        </p:txBody>
      </p:sp>
      <p:sp>
        <p:nvSpPr>
          <p:cNvPr id="15" name="Rounded Rectangle 14"/>
          <p:cNvSpPr/>
          <p:nvPr/>
        </p:nvSpPr>
        <p:spPr>
          <a:xfrm>
            <a:off x="1085560" y="5496517"/>
            <a:ext cx="3803017" cy="428628"/>
          </a:xfrm>
          <a:prstGeom prst="roundRect">
            <a:avLst/>
          </a:prstGeom>
          <a:solidFill>
            <a:srgbClr val="F7B01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latin typeface="Montserrat" panose="02000505000000020004" pitchFamily="2" charset="0"/>
              </a:rPr>
              <a:t>Nodes 3 and 5 have the highest degree (4)</a:t>
            </a:r>
            <a:endParaRPr lang="en-SG" sz="1200" dirty="0">
              <a:latin typeface="Montserrat" panose="02000505000000020004" pitchFamily="2"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0102" y="1979672"/>
            <a:ext cx="3113933" cy="3435502"/>
          </a:xfrm>
          <a:prstGeom prst="rect">
            <a:avLst/>
          </a:prstGeom>
        </p:spPr>
      </p:pic>
      <p:sp>
        <p:nvSpPr>
          <p:cNvPr id="6" name="Rectangle 5"/>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8" name="Picture 7"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135907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idx="1"/>
          </p:nvPr>
        </p:nvSpPr>
        <p:spPr>
          <a:xfrm>
            <a:off x="4427575" y="2085156"/>
            <a:ext cx="6473787" cy="3762649"/>
          </a:xfrm>
        </p:spPr>
        <p:txBody>
          <a:bodyPr>
            <a:normAutofit fontScale="92500"/>
          </a:bodyPr>
          <a:lstStyle/>
          <a:p>
            <a:pPr marL="452438" indent="-452438"/>
            <a:r>
              <a:rPr lang="en-US" sz="1700" dirty="0">
                <a:latin typeface="Montserrat" panose="02000505000000020004" pitchFamily="2" charset="0"/>
              </a:rPr>
              <a:t>A path between two nodes is any sequence of non-repeating nodes that connects the two nodes</a:t>
            </a:r>
          </a:p>
          <a:p>
            <a:pPr marL="452438" indent="-452438"/>
            <a:r>
              <a:rPr lang="en-US" sz="1700" dirty="0">
                <a:latin typeface="Montserrat" panose="02000505000000020004" pitchFamily="2" charset="0"/>
              </a:rPr>
              <a:t>The shortest path between two nodes is the path that connects the two nodes with the shortest number of edges (also called the distance between the nodes)</a:t>
            </a:r>
          </a:p>
          <a:p>
            <a:pPr marL="452438" indent="-452438"/>
            <a:r>
              <a:rPr lang="en-US" sz="1700" dirty="0">
                <a:latin typeface="Montserrat" panose="02000505000000020004" pitchFamily="2" charset="0"/>
              </a:rPr>
              <a:t>In the example to the right, between nodes 1 and 4 there are two shortest paths of length 2: {1,2,4} and {1,3,4}</a:t>
            </a:r>
          </a:p>
          <a:p>
            <a:pPr marL="452438" indent="-452438"/>
            <a:r>
              <a:rPr lang="en-US" sz="1700" dirty="0">
                <a:latin typeface="Montserrat" panose="02000505000000020004" pitchFamily="2" charset="0"/>
              </a:rPr>
              <a:t>Other, longer paths between the two nodes are {1,2,3,4}, {1,3,2,4}, {1,2,5,3,4} and {1,3,5,2,4} (the longest paths)</a:t>
            </a:r>
          </a:p>
          <a:p>
            <a:pPr marL="452438" indent="-452438"/>
            <a:r>
              <a:rPr lang="en-US" sz="1700" dirty="0">
                <a:latin typeface="Montserrat" panose="02000505000000020004" pitchFamily="2" charset="0"/>
              </a:rPr>
              <a:t>Shorter paths are desirable when speed of communication or exchange is desired (often the case in many studies, but sometimes not, e.g. in networks that spread disease)</a:t>
            </a:r>
          </a:p>
          <a:p>
            <a:pPr marL="452438" indent="-452438"/>
            <a:endParaRPr lang="en-US" sz="1700" dirty="0">
              <a:latin typeface="Montserrat" panose="02000505000000020004" pitchFamily="2" charset="0"/>
            </a:endParaRPr>
          </a:p>
          <a:p>
            <a:pPr marL="452438" indent="-452438"/>
            <a:endParaRPr lang="en-US" sz="1700" dirty="0">
              <a:latin typeface="Montserrat" panose="02000505000000020004" pitchFamily="2" charset="0"/>
            </a:endParaRPr>
          </a:p>
          <a:p>
            <a:pPr marL="452438" indent="-452438"/>
            <a:endParaRPr lang="en-US" sz="1700" dirty="0">
              <a:latin typeface="Montserrat" panose="02000505000000020004" pitchFamily="2" charset="0"/>
            </a:endParaRPr>
          </a:p>
          <a:p>
            <a:pPr marL="452438" indent="-452438"/>
            <a:endParaRPr lang="en-US" sz="1700" dirty="0">
              <a:latin typeface="Montserrat" panose="02000505000000020004" pitchFamily="2"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2085156"/>
            <a:ext cx="3134605" cy="3532510"/>
          </a:xfrm>
          <a:prstGeom prst="rect">
            <a:avLst/>
          </a:prstGeom>
        </p:spPr>
      </p:pic>
      <p:sp>
        <p:nvSpPr>
          <p:cNvPr id="6" name="Title 1"/>
          <p:cNvSpPr txBox="1">
            <a:spLocks/>
          </p:cNvSpPr>
          <p:nvPr/>
        </p:nvSpPr>
        <p:spPr>
          <a:xfrm>
            <a:off x="838200" y="3651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FFC000"/>
                </a:solidFill>
                <a:latin typeface="Montserrat" panose="02000505000000020004" pitchFamily="2" charset="0"/>
                <a:ea typeface="ＭＳ Ｐゴシック" charset="-128"/>
              </a:rPr>
              <a:t>Paths </a:t>
            </a:r>
            <a:r>
              <a:rPr lang="id-ID" altLang="en-US" b="1" dirty="0">
                <a:solidFill>
                  <a:srgbClr val="FFC000"/>
                </a:solidFill>
                <a:latin typeface="Montserrat" panose="02000505000000020004" pitchFamily="2" charset="0"/>
                <a:ea typeface="ＭＳ Ｐゴシック" charset="-128"/>
              </a:rPr>
              <a:t>a</a:t>
            </a:r>
            <a:r>
              <a:rPr lang="en-US" altLang="en-US" b="1" dirty="0" err="1">
                <a:solidFill>
                  <a:srgbClr val="FFC000"/>
                </a:solidFill>
                <a:latin typeface="Montserrat" panose="02000505000000020004" pitchFamily="2" charset="0"/>
                <a:ea typeface="ＭＳ Ｐゴシック" charset="-128"/>
              </a:rPr>
              <a:t>nd</a:t>
            </a:r>
            <a:r>
              <a:rPr lang="en-US" altLang="en-US" b="1" dirty="0">
                <a:solidFill>
                  <a:srgbClr val="FFC000"/>
                </a:solidFill>
                <a:latin typeface="Montserrat" panose="02000505000000020004" pitchFamily="2" charset="0"/>
                <a:ea typeface="ＭＳ Ｐゴシック" charset="-128"/>
              </a:rPr>
              <a:t> Shortest Paths</a:t>
            </a:r>
            <a:endParaRPr lang="en-US" b="1" dirty="0">
              <a:solidFill>
                <a:srgbClr val="FFC000"/>
              </a:solidFill>
              <a:latin typeface="Montserrat" panose="02000505000000020004" pitchFamily="2" charset="0"/>
            </a:endParaRPr>
          </a:p>
        </p:txBody>
      </p:sp>
      <p:sp>
        <p:nvSpPr>
          <p:cNvPr id="7" name="Rectangle 6"/>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9" name="Picture 8"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163823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15"/>
          <p:cNvSpPr>
            <a:spLocks noGrp="1"/>
          </p:cNvSpPr>
          <p:nvPr>
            <p:ph idx="1"/>
          </p:nvPr>
        </p:nvSpPr>
        <p:spPr>
          <a:xfrm>
            <a:off x="5002878" y="1901777"/>
            <a:ext cx="5887888" cy="3762649"/>
          </a:xfrm>
        </p:spPr>
        <p:txBody>
          <a:bodyPr>
            <a:noAutofit/>
          </a:bodyPr>
          <a:lstStyle/>
          <a:p>
            <a:pPr marL="463550" indent="-463550"/>
            <a:r>
              <a:rPr lang="en-US" sz="1700" dirty="0">
                <a:latin typeface="Montserrat" panose="02000505000000020004" pitchFamily="2" charset="0"/>
              </a:rPr>
              <a:t>For a given node v, calculate the number of shortest paths between nodes </a:t>
            </a:r>
            <a:r>
              <a:rPr lang="en-US" sz="1700" dirty="0" err="1">
                <a:latin typeface="Montserrat" panose="02000505000000020004" pitchFamily="2" charset="0"/>
              </a:rPr>
              <a:t>i</a:t>
            </a:r>
            <a:r>
              <a:rPr lang="en-US" sz="1700" dirty="0">
                <a:latin typeface="Montserrat" panose="02000505000000020004" pitchFamily="2" charset="0"/>
              </a:rPr>
              <a:t> and j that pass through v, and divide by all shortest paths between nodes </a:t>
            </a:r>
            <a:r>
              <a:rPr lang="en-US" sz="1700" dirty="0" err="1">
                <a:latin typeface="Montserrat" panose="02000505000000020004" pitchFamily="2" charset="0"/>
              </a:rPr>
              <a:t>i</a:t>
            </a:r>
            <a:r>
              <a:rPr lang="en-US" sz="1700" dirty="0">
                <a:latin typeface="Montserrat" panose="02000505000000020004" pitchFamily="2" charset="0"/>
              </a:rPr>
              <a:t> and j</a:t>
            </a:r>
          </a:p>
          <a:p>
            <a:pPr marL="463550" indent="-463550"/>
            <a:r>
              <a:rPr lang="en-US" sz="1700" dirty="0">
                <a:latin typeface="Montserrat" panose="02000505000000020004" pitchFamily="2" charset="0"/>
              </a:rPr>
              <a:t>Sum the above values for all node pairs </a:t>
            </a:r>
            <a:r>
              <a:rPr lang="en-US" sz="1700" dirty="0" err="1">
                <a:latin typeface="Montserrat" panose="02000505000000020004" pitchFamily="2" charset="0"/>
              </a:rPr>
              <a:t>i,j</a:t>
            </a:r>
            <a:endParaRPr lang="en-US" sz="1700" dirty="0">
              <a:latin typeface="Montserrat" panose="02000505000000020004" pitchFamily="2" charset="0"/>
            </a:endParaRPr>
          </a:p>
          <a:p>
            <a:pPr marL="463550" indent="-463550"/>
            <a:r>
              <a:rPr lang="en-US" sz="1700" dirty="0">
                <a:latin typeface="Montserrat" panose="02000505000000020004" pitchFamily="2" charset="0"/>
              </a:rPr>
              <a:t>Sometimes normalized such that the highest value is 1 or that the sum of all </a:t>
            </a:r>
            <a:r>
              <a:rPr lang="en-US" sz="1700" dirty="0" err="1">
                <a:latin typeface="Montserrat" panose="02000505000000020004" pitchFamily="2" charset="0"/>
              </a:rPr>
              <a:t>betweenness</a:t>
            </a:r>
            <a:r>
              <a:rPr lang="en-US" sz="1700" dirty="0">
                <a:latin typeface="Montserrat" panose="02000505000000020004" pitchFamily="2" charset="0"/>
              </a:rPr>
              <a:t> centralities in the network is 1</a:t>
            </a:r>
          </a:p>
          <a:p>
            <a:pPr marL="463550" indent="-463550"/>
            <a:r>
              <a:rPr lang="en-US" sz="1700" dirty="0">
                <a:latin typeface="Montserrat" panose="02000505000000020004" pitchFamily="2" charset="0"/>
              </a:rPr>
              <a:t>Shows which nodes are more likely to be in communication paths between other nodes</a:t>
            </a:r>
          </a:p>
          <a:p>
            <a:pPr marL="463550" indent="-463550"/>
            <a:r>
              <a:rPr lang="en-US" sz="1700" dirty="0">
                <a:latin typeface="Montserrat" panose="02000505000000020004" pitchFamily="2" charset="0"/>
              </a:rPr>
              <a:t>Also useful in determining points where the network would break apart (think who would be cut off if nodes 3 or 5 would disappear)</a:t>
            </a:r>
          </a:p>
          <a:p>
            <a:pPr marL="463550" indent="-463550"/>
            <a:endParaRPr lang="en-US" sz="1700" dirty="0">
              <a:latin typeface="Montserrat" panose="02000505000000020004" pitchFamily="2" charset="0"/>
            </a:endParaRPr>
          </a:p>
          <a:p>
            <a:pPr marL="463550" indent="-463550"/>
            <a:endParaRPr lang="en-US" sz="1700" dirty="0">
              <a:latin typeface="Montserrat" panose="02000505000000020004" pitchFamily="2" charset="0"/>
            </a:endParaRPr>
          </a:p>
          <a:p>
            <a:pPr marL="463550" indent="-463550"/>
            <a:endParaRPr lang="en-US" sz="1700" dirty="0">
              <a:latin typeface="Montserrat" panose="02000505000000020004" pitchFamily="2" charset="0"/>
            </a:endParaRPr>
          </a:p>
        </p:txBody>
      </p:sp>
      <p:sp>
        <p:nvSpPr>
          <p:cNvPr id="28" name="Rounded Rectangle 27"/>
          <p:cNvSpPr/>
          <p:nvPr/>
        </p:nvSpPr>
        <p:spPr>
          <a:xfrm>
            <a:off x="650330" y="5321526"/>
            <a:ext cx="4106304" cy="428628"/>
          </a:xfrm>
          <a:prstGeom prst="roundRect">
            <a:avLst/>
          </a:prstGeom>
          <a:solidFill>
            <a:srgbClr val="F7B01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latin typeface="Montserrat" panose="02000505000000020004" pitchFamily="2" charset="0"/>
              </a:rPr>
              <a:t>Node 5 has higher </a:t>
            </a:r>
            <a:r>
              <a:rPr lang="en-US" sz="1200" dirty="0" err="1">
                <a:latin typeface="Montserrat" panose="02000505000000020004" pitchFamily="2" charset="0"/>
              </a:rPr>
              <a:t>betweenness</a:t>
            </a:r>
            <a:r>
              <a:rPr lang="en-US" sz="1200" dirty="0">
                <a:latin typeface="Montserrat" panose="02000505000000020004" pitchFamily="2" charset="0"/>
              </a:rPr>
              <a:t> centrality than 3</a:t>
            </a:r>
            <a:endParaRPr lang="en-SG" sz="1200" dirty="0">
              <a:latin typeface="Montserrat" panose="02000505000000020004" pitchFamily="2"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6089" y="1784431"/>
            <a:ext cx="3174786" cy="3430882"/>
          </a:xfrm>
          <a:prstGeom prst="rect">
            <a:avLst/>
          </a:prstGeom>
        </p:spPr>
      </p:pic>
      <p:sp>
        <p:nvSpPr>
          <p:cNvPr id="7" name="Title 1"/>
          <p:cNvSpPr txBox="1">
            <a:spLocks/>
          </p:cNvSpPr>
          <p:nvPr/>
        </p:nvSpPr>
        <p:spPr>
          <a:xfrm>
            <a:off x="838200" y="3651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err="1">
                <a:solidFill>
                  <a:srgbClr val="FFC000"/>
                </a:solidFill>
                <a:latin typeface="Montserrat" panose="02000505000000020004" pitchFamily="2" charset="0"/>
                <a:ea typeface="ＭＳ Ｐゴシック" charset="-128"/>
              </a:rPr>
              <a:t>Betweenness</a:t>
            </a:r>
            <a:r>
              <a:rPr lang="en-US" altLang="en-US" b="1" dirty="0">
                <a:solidFill>
                  <a:srgbClr val="FFC000"/>
                </a:solidFill>
                <a:latin typeface="Montserrat" panose="02000505000000020004" pitchFamily="2" charset="0"/>
                <a:ea typeface="ＭＳ Ｐゴシック" charset="-128"/>
              </a:rPr>
              <a:t> Centrality</a:t>
            </a:r>
            <a:endParaRPr lang="en-US" b="1" dirty="0">
              <a:solidFill>
                <a:srgbClr val="FFC000"/>
              </a:solidFill>
              <a:latin typeface="Montserrat" panose="02000505000000020004" pitchFamily="2" charset="0"/>
            </a:endParaRPr>
          </a:p>
        </p:txBody>
      </p:sp>
      <p:sp>
        <p:nvSpPr>
          <p:cNvPr id="6" name="Rectangle 5"/>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9" name="Picture 8"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6257236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idx="1"/>
          </p:nvPr>
        </p:nvSpPr>
        <p:spPr>
          <a:xfrm>
            <a:off x="5013325" y="1968167"/>
            <a:ext cx="5748056" cy="3762649"/>
          </a:xfrm>
        </p:spPr>
        <p:txBody>
          <a:bodyPr>
            <a:normAutofit/>
          </a:bodyPr>
          <a:lstStyle/>
          <a:p>
            <a:pPr marL="463550" indent="-463550"/>
            <a:r>
              <a:rPr lang="en-US" altLang="en-US" sz="1700" dirty="0">
                <a:latin typeface="Montserrat" panose="02000505000000020004" pitchFamily="2" charset="0"/>
                <a:ea typeface="ＭＳ Ｐゴシック" charset="-128"/>
              </a:rPr>
              <a:t>Calculate the mean length of all shortest paths from a node to all other nodes in the network (i.e. how many hops on average it takes to reach every other node)</a:t>
            </a:r>
          </a:p>
          <a:p>
            <a:pPr marL="463550" indent="-463550"/>
            <a:r>
              <a:rPr lang="en-US" altLang="en-US" sz="1700" dirty="0">
                <a:latin typeface="Montserrat" panose="02000505000000020004" pitchFamily="2" charset="0"/>
                <a:ea typeface="ＭＳ Ｐゴシック" charset="-128"/>
              </a:rPr>
              <a:t>Take the reciprocal of the above value so that higher values are ‘better’ (indicate higher closeness) like in other measures of centrality</a:t>
            </a:r>
          </a:p>
          <a:p>
            <a:pPr marL="463550" indent="-463550"/>
            <a:r>
              <a:rPr lang="en-US" altLang="en-US" sz="1700" dirty="0">
                <a:latin typeface="Montserrat" panose="02000505000000020004" pitchFamily="2" charset="0"/>
                <a:ea typeface="ＭＳ Ｐゴシック" charset="-128"/>
              </a:rPr>
              <a:t>It is a measure of </a:t>
            </a:r>
            <a:r>
              <a:rPr lang="en-US" altLang="en-US" sz="1700" i="1" dirty="0">
                <a:solidFill>
                  <a:schemeClr val="accent1">
                    <a:lumMod val="75000"/>
                  </a:schemeClr>
                </a:solidFill>
                <a:latin typeface="Montserrat" panose="02000505000000020004" pitchFamily="2" charset="0"/>
                <a:ea typeface="ＭＳ Ｐゴシック" charset="-128"/>
              </a:rPr>
              <a:t>reach</a:t>
            </a:r>
            <a:r>
              <a:rPr lang="en-US" altLang="en-US" sz="1700" dirty="0">
                <a:latin typeface="Montserrat" panose="02000505000000020004" pitchFamily="2" charset="0"/>
                <a:ea typeface="ＭＳ Ｐゴシック" charset="-128"/>
              </a:rPr>
              <a:t>, i.e. the speed with which information can reach other nodes from a given starting node</a:t>
            </a:r>
          </a:p>
          <a:p>
            <a:pPr marL="463550" indent="-463550">
              <a:buNone/>
            </a:pPr>
            <a:endParaRPr lang="en-US" altLang="en-US" sz="1700" dirty="0">
              <a:latin typeface="Montserrat" panose="02000505000000020004" pitchFamily="2" charset="0"/>
              <a:ea typeface="ＭＳ Ｐゴシック" charset="-128"/>
            </a:endParaRPr>
          </a:p>
          <a:p>
            <a:pPr marL="463550" indent="-463550"/>
            <a:endParaRPr lang="en-SG" altLang="en-US" sz="1700" dirty="0">
              <a:latin typeface="Montserrat" panose="02000505000000020004" pitchFamily="2" charset="0"/>
              <a:ea typeface="ＭＳ Ｐゴシック" charset="-128"/>
            </a:endParaRPr>
          </a:p>
          <a:p>
            <a:pPr marL="463550" indent="-463550"/>
            <a:endParaRPr lang="en-US" sz="1700" dirty="0">
              <a:latin typeface="Montserrat" panose="02000505000000020004" pitchFamily="2" charset="0"/>
            </a:endParaRPr>
          </a:p>
        </p:txBody>
      </p:sp>
      <p:sp>
        <p:nvSpPr>
          <p:cNvPr id="6" name="TextBox 5"/>
          <p:cNvSpPr txBox="1"/>
          <p:nvPr/>
        </p:nvSpPr>
        <p:spPr>
          <a:xfrm>
            <a:off x="838200" y="5313676"/>
            <a:ext cx="4175125" cy="507831"/>
          </a:xfrm>
          <a:prstGeom prst="rect">
            <a:avLst/>
          </a:prstGeom>
          <a:noFill/>
        </p:spPr>
        <p:txBody>
          <a:bodyPr>
            <a:spAutoFit/>
          </a:bodyPr>
          <a:lstStyle>
            <a:lvl1pPr eaLnBrk="0" hangingPunct="0">
              <a:defRPr sz="2400">
                <a:solidFill>
                  <a:schemeClr val="tx1"/>
                </a:solidFill>
                <a:latin typeface="Gill Sans MT" charset="0"/>
                <a:ea typeface="ＭＳ Ｐゴシック" charset="-128"/>
              </a:defRPr>
            </a:lvl1pPr>
            <a:lvl2pPr marL="742950" indent="-285750" eaLnBrk="0" hangingPunct="0">
              <a:defRPr sz="2400">
                <a:solidFill>
                  <a:schemeClr val="tx1"/>
                </a:solidFill>
                <a:latin typeface="Gill Sans MT" charset="0"/>
                <a:ea typeface="ＭＳ Ｐゴシック" charset="-128"/>
              </a:defRPr>
            </a:lvl2pPr>
            <a:lvl3pPr marL="1143000" indent="-228600" eaLnBrk="0" hangingPunct="0">
              <a:defRPr sz="2400">
                <a:solidFill>
                  <a:schemeClr val="tx1"/>
                </a:solidFill>
                <a:latin typeface="Gill Sans MT" charset="0"/>
                <a:ea typeface="ＭＳ Ｐゴシック" charset="-128"/>
              </a:defRPr>
            </a:lvl3pPr>
            <a:lvl4pPr marL="1600200" indent="-228600" eaLnBrk="0" hangingPunct="0">
              <a:defRPr sz="2400">
                <a:solidFill>
                  <a:schemeClr val="tx1"/>
                </a:solidFill>
                <a:latin typeface="Gill Sans MT" charset="0"/>
                <a:ea typeface="ＭＳ Ｐゴシック" charset="-128"/>
              </a:defRPr>
            </a:lvl4pPr>
            <a:lvl5pPr marL="2057400" indent="-228600" eaLnBrk="0" hangingPunct="0">
              <a:defRPr sz="2400">
                <a:solidFill>
                  <a:schemeClr val="tx1"/>
                </a:solidFill>
                <a:latin typeface="Gill Sans MT" charset="0"/>
                <a:ea typeface="ＭＳ Ｐゴシック" charset="-128"/>
              </a:defRPr>
            </a:lvl5pPr>
            <a:lvl6pPr marL="2514600" indent="-228600" eaLnBrk="0" fontAlgn="base" hangingPunct="0">
              <a:spcBef>
                <a:spcPct val="0"/>
              </a:spcBef>
              <a:spcAft>
                <a:spcPct val="0"/>
              </a:spcAft>
              <a:defRPr sz="2400">
                <a:solidFill>
                  <a:schemeClr val="tx1"/>
                </a:solidFill>
                <a:latin typeface="Gill Sans MT" charset="0"/>
                <a:ea typeface="ＭＳ Ｐゴシック" charset="-128"/>
              </a:defRPr>
            </a:lvl6pPr>
            <a:lvl7pPr marL="2971800" indent="-228600" eaLnBrk="0" fontAlgn="base" hangingPunct="0">
              <a:spcBef>
                <a:spcPct val="0"/>
              </a:spcBef>
              <a:spcAft>
                <a:spcPct val="0"/>
              </a:spcAft>
              <a:defRPr sz="2400">
                <a:solidFill>
                  <a:schemeClr val="tx1"/>
                </a:solidFill>
                <a:latin typeface="Gill Sans MT" charset="0"/>
                <a:ea typeface="ＭＳ Ｐゴシック" charset="-128"/>
              </a:defRPr>
            </a:lvl7pPr>
            <a:lvl8pPr marL="3429000" indent="-228600" eaLnBrk="0" fontAlgn="base" hangingPunct="0">
              <a:spcBef>
                <a:spcPct val="0"/>
              </a:spcBef>
              <a:spcAft>
                <a:spcPct val="0"/>
              </a:spcAft>
              <a:defRPr sz="2400">
                <a:solidFill>
                  <a:schemeClr val="tx1"/>
                </a:solidFill>
                <a:latin typeface="Gill Sans MT" charset="0"/>
                <a:ea typeface="ＭＳ Ｐゴシック" charset="-128"/>
              </a:defRPr>
            </a:lvl8pPr>
            <a:lvl9pPr marL="3886200" indent="-228600" eaLnBrk="0" fontAlgn="base" hangingPunct="0">
              <a:spcBef>
                <a:spcPct val="0"/>
              </a:spcBef>
              <a:spcAft>
                <a:spcPct val="0"/>
              </a:spcAft>
              <a:defRPr sz="2400">
                <a:solidFill>
                  <a:schemeClr val="tx1"/>
                </a:solidFill>
                <a:latin typeface="Gill Sans MT" charset="0"/>
                <a:ea typeface="ＭＳ Ｐゴシック" charset="-128"/>
              </a:defRPr>
            </a:lvl9pPr>
          </a:lstStyle>
          <a:p>
            <a:pPr eaLnBrk="1" hangingPunct="1"/>
            <a:r>
              <a:rPr lang="en-US" altLang="en-US" sz="900" dirty="0">
                <a:latin typeface="Montserrat" panose="02000505000000020004" pitchFamily="2" charset="0"/>
              </a:rPr>
              <a:t>Note: Sometimes closeness is calculated without taking the reciprocal of the mean shortest path length. Then lower values are ‘better’. </a:t>
            </a:r>
            <a:endParaRPr lang="en-SG" altLang="en-US" sz="900" dirty="0">
              <a:latin typeface="Montserrat" panose="02000505000000020004" pitchFamily="2" charset="0"/>
            </a:endParaRPr>
          </a:p>
        </p:txBody>
      </p:sp>
      <p:sp>
        <p:nvSpPr>
          <p:cNvPr id="8" name="Rounded Rectangle 7"/>
          <p:cNvSpPr/>
          <p:nvPr/>
        </p:nvSpPr>
        <p:spPr>
          <a:xfrm>
            <a:off x="5700400" y="5213219"/>
            <a:ext cx="4592137" cy="500066"/>
          </a:xfrm>
          <a:prstGeom prst="roundRect">
            <a:avLst/>
          </a:prstGeom>
          <a:solidFill>
            <a:srgbClr val="F7B01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latin typeface="Montserrat" panose="02000505000000020004" pitchFamily="2" charset="0"/>
              </a:rPr>
              <a:t>Nodes 3 and 5 have the highest (i.e. best) closeness</a:t>
            </a:r>
            <a:r>
              <a:rPr lang="en-SG" sz="1200" dirty="0">
                <a:latin typeface="Montserrat" panose="02000505000000020004" pitchFamily="2" charset="0"/>
              </a:rPr>
              <a:t>, while node 2 fares almost as well</a:t>
            </a:r>
            <a:endParaRPr lang="en-US" sz="1200" dirty="0">
              <a:latin typeface="Montserrat" panose="02000505000000020004" pitchFamily="2"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0092" y="1895272"/>
            <a:ext cx="3072033" cy="3317947"/>
          </a:xfrm>
          <a:prstGeom prst="rect">
            <a:avLst/>
          </a:prstGeom>
        </p:spPr>
      </p:pic>
      <p:sp>
        <p:nvSpPr>
          <p:cNvPr id="9" name="Title 1"/>
          <p:cNvSpPr txBox="1">
            <a:spLocks/>
          </p:cNvSpPr>
          <p:nvPr/>
        </p:nvSpPr>
        <p:spPr>
          <a:xfrm>
            <a:off x="838200" y="3651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FFC000"/>
                </a:solidFill>
                <a:latin typeface="Montserrat" panose="02000505000000020004" pitchFamily="2" charset="0"/>
                <a:ea typeface="ＭＳ Ｐゴシック" charset="-128"/>
              </a:rPr>
              <a:t>Closeness Centrality</a:t>
            </a:r>
            <a:endParaRPr lang="en-US" b="1" dirty="0">
              <a:solidFill>
                <a:srgbClr val="FFC000"/>
              </a:solidFill>
              <a:latin typeface="Montserrat" panose="02000505000000020004" pitchFamily="2" charset="0"/>
            </a:endParaRPr>
          </a:p>
        </p:txBody>
      </p:sp>
      <p:sp>
        <p:nvSpPr>
          <p:cNvPr id="7" name="Rectangle 6"/>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1" name="Picture 10"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3329140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941888" y="1958414"/>
            <a:ext cx="5768315" cy="3762649"/>
          </a:xfrm>
        </p:spPr>
        <p:txBody>
          <a:bodyPr>
            <a:normAutofit/>
          </a:bodyPr>
          <a:lstStyle/>
          <a:p>
            <a:pPr marL="463550" indent="-463550"/>
            <a:r>
              <a:rPr lang="en-US" altLang="en-US" sz="1700" dirty="0">
                <a:latin typeface="Montserrat" panose="02000505000000020004" pitchFamily="2" charset="0"/>
                <a:ea typeface="ＭＳ Ｐゴシック" charset="-128"/>
              </a:rPr>
              <a:t>A node’s </a:t>
            </a:r>
            <a:r>
              <a:rPr lang="en-US" altLang="en-US" sz="1700" dirty="0">
                <a:solidFill>
                  <a:srgbClr val="0070C0"/>
                </a:solidFill>
                <a:latin typeface="Montserrat" panose="02000505000000020004" pitchFamily="2" charset="0"/>
                <a:ea typeface="ＭＳ Ｐゴシック" charset="-128"/>
              </a:rPr>
              <a:t>eigenvector centrality </a:t>
            </a:r>
            <a:r>
              <a:rPr lang="en-US" altLang="en-US" sz="1700" dirty="0">
                <a:latin typeface="Montserrat" panose="02000505000000020004" pitchFamily="2" charset="0"/>
                <a:ea typeface="ＭＳ Ｐゴシック" charset="-128"/>
              </a:rPr>
              <a:t>is proportional to the sum of the eigenvector centralities of all nodes directly connected to it</a:t>
            </a:r>
          </a:p>
          <a:p>
            <a:pPr marL="463550" indent="-463550"/>
            <a:r>
              <a:rPr lang="en-US" altLang="en-US" sz="1700" dirty="0">
                <a:latin typeface="Montserrat" panose="02000505000000020004" pitchFamily="2" charset="0"/>
                <a:ea typeface="ＭＳ Ｐゴシック" charset="-128"/>
              </a:rPr>
              <a:t>In other words, a node with a high eigenvector centrality is connected to other nodes with high eigenvector centrality</a:t>
            </a:r>
          </a:p>
          <a:p>
            <a:pPr marL="463550" indent="-463550"/>
            <a:r>
              <a:rPr lang="en-US" altLang="en-US" sz="1700" dirty="0">
                <a:latin typeface="Montserrat" panose="02000505000000020004" pitchFamily="2" charset="0"/>
                <a:ea typeface="ＭＳ Ｐゴシック" charset="-128"/>
              </a:rPr>
              <a:t>This is similar to how Google ranks web pages: links from highly linked-to pages count more</a:t>
            </a:r>
          </a:p>
          <a:p>
            <a:pPr marL="463550" indent="-463550"/>
            <a:r>
              <a:rPr lang="en-US" altLang="en-US" sz="1700" dirty="0">
                <a:latin typeface="Montserrat" panose="02000505000000020004" pitchFamily="2" charset="0"/>
                <a:ea typeface="ＭＳ Ｐゴシック" charset="-128"/>
              </a:rPr>
              <a:t>Useful in determining who is connected to the most connected nodes</a:t>
            </a:r>
          </a:p>
          <a:p>
            <a:pPr marL="463550" indent="-463550"/>
            <a:endParaRPr lang="en-US" altLang="en-US" sz="1700" dirty="0">
              <a:latin typeface="Montserrat" panose="02000505000000020004" pitchFamily="2" charset="0"/>
              <a:ea typeface="ＭＳ Ｐゴシック" charset="-128"/>
            </a:endParaRPr>
          </a:p>
          <a:p>
            <a:pPr marL="463550" indent="-463550"/>
            <a:endParaRPr lang="en-US" altLang="en-US" sz="1700" dirty="0">
              <a:latin typeface="Montserrat" panose="02000505000000020004" pitchFamily="2" charset="0"/>
              <a:ea typeface="ＭＳ Ｐゴシック" charset="-128"/>
            </a:endParaRPr>
          </a:p>
          <a:p>
            <a:pPr marL="463550" indent="-463550">
              <a:buNone/>
            </a:pPr>
            <a:endParaRPr lang="en-US" altLang="en-US" sz="1700" dirty="0">
              <a:latin typeface="Montserrat" panose="02000505000000020004" pitchFamily="2" charset="0"/>
              <a:ea typeface="ＭＳ Ｐゴシック" charset="-128"/>
            </a:endParaRPr>
          </a:p>
          <a:p>
            <a:pPr marL="463550" indent="-463550"/>
            <a:endParaRPr lang="en-SG" altLang="en-US" sz="1700" dirty="0">
              <a:latin typeface="Montserrat" panose="02000505000000020004" pitchFamily="2" charset="0"/>
              <a:ea typeface="ＭＳ Ｐゴシック" charset="-128"/>
            </a:endParaRPr>
          </a:p>
          <a:p>
            <a:pPr marL="463550" indent="-463550"/>
            <a:endParaRPr lang="en-US" sz="1700" dirty="0">
              <a:latin typeface="Montserrat" panose="02000505000000020004" pitchFamily="2" charset="0"/>
            </a:endParaRPr>
          </a:p>
        </p:txBody>
      </p:sp>
      <p:sp>
        <p:nvSpPr>
          <p:cNvPr id="6" name="Rounded Rectangle 5"/>
          <p:cNvSpPr/>
          <p:nvPr/>
        </p:nvSpPr>
        <p:spPr>
          <a:xfrm>
            <a:off x="5707116" y="5187876"/>
            <a:ext cx="4237858" cy="500066"/>
          </a:xfrm>
          <a:prstGeom prst="roundRect">
            <a:avLst/>
          </a:prstGeom>
          <a:solidFill>
            <a:srgbClr val="F7B01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t>Node 3 has the highest eigenvector centrality, closely followed by 2 and 5</a:t>
            </a:r>
          </a:p>
        </p:txBody>
      </p:sp>
      <p:sp>
        <p:nvSpPr>
          <p:cNvPr id="8" name="TextBox 7"/>
          <p:cNvSpPr txBox="1"/>
          <p:nvPr/>
        </p:nvSpPr>
        <p:spPr>
          <a:xfrm>
            <a:off x="838200" y="5303734"/>
            <a:ext cx="4103688" cy="507831"/>
          </a:xfrm>
          <a:prstGeom prst="rect">
            <a:avLst/>
          </a:prstGeom>
          <a:noFill/>
        </p:spPr>
        <p:txBody>
          <a:bodyPr>
            <a:spAutoFit/>
          </a:bodyPr>
          <a:lstStyle>
            <a:lvl1pPr eaLnBrk="0" hangingPunct="0">
              <a:defRPr sz="2400">
                <a:solidFill>
                  <a:schemeClr val="tx1"/>
                </a:solidFill>
                <a:latin typeface="Gill Sans MT" charset="0"/>
                <a:ea typeface="ＭＳ Ｐゴシック" charset="-128"/>
              </a:defRPr>
            </a:lvl1pPr>
            <a:lvl2pPr marL="742950" indent="-285750" eaLnBrk="0" hangingPunct="0">
              <a:defRPr sz="2400">
                <a:solidFill>
                  <a:schemeClr val="tx1"/>
                </a:solidFill>
                <a:latin typeface="Gill Sans MT" charset="0"/>
                <a:ea typeface="ＭＳ Ｐゴシック" charset="-128"/>
              </a:defRPr>
            </a:lvl2pPr>
            <a:lvl3pPr marL="1143000" indent="-228600" eaLnBrk="0" hangingPunct="0">
              <a:defRPr sz="2400">
                <a:solidFill>
                  <a:schemeClr val="tx1"/>
                </a:solidFill>
                <a:latin typeface="Gill Sans MT" charset="0"/>
                <a:ea typeface="ＭＳ Ｐゴシック" charset="-128"/>
              </a:defRPr>
            </a:lvl3pPr>
            <a:lvl4pPr marL="1600200" indent="-228600" eaLnBrk="0" hangingPunct="0">
              <a:defRPr sz="2400">
                <a:solidFill>
                  <a:schemeClr val="tx1"/>
                </a:solidFill>
                <a:latin typeface="Gill Sans MT" charset="0"/>
                <a:ea typeface="ＭＳ Ｐゴシック" charset="-128"/>
              </a:defRPr>
            </a:lvl4pPr>
            <a:lvl5pPr marL="2057400" indent="-228600" eaLnBrk="0" hangingPunct="0">
              <a:defRPr sz="2400">
                <a:solidFill>
                  <a:schemeClr val="tx1"/>
                </a:solidFill>
                <a:latin typeface="Gill Sans MT" charset="0"/>
                <a:ea typeface="ＭＳ Ｐゴシック" charset="-128"/>
              </a:defRPr>
            </a:lvl5pPr>
            <a:lvl6pPr marL="2514600" indent="-228600" eaLnBrk="0" fontAlgn="base" hangingPunct="0">
              <a:spcBef>
                <a:spcPct val="0"/>
              </a:spcBef>
              <a:spcAft>
                <a:spcPct val="0"/>
              </a:spcAft>
              <a:defRPr sz="2400">
                <a:solidFill>
                  <a:schemeClr val="tx1"/>
                </a:solidFill>
                <a:latin typeface="Gill Sans MT" charset="0"/>
                <a:ea typeface="ＭＳ Ｐゴシック" charset="-128"/>
              </a:defRPr>
            </a:lvl6pPr>
            <a:lvl7pPr marL="2971800" indent="-228600" eaLnBrk="0" fontAlgn="base" hangingPunct="0">
              <a:spcBef>
                <a:spcPct val="0"/>
              </a:spcBef>
              <a:spcAft>
                <a:spcPct val="0"/>
              </a:spcAft>
              <a:defRPr sz="2400">
                <a:solidFill>
                  <a:schemeClr val="tx1"/>
                </a:solidFill>
                <a:latin typeface="Gill Sans MT" charset="0"/>
                <a:ea typeface="ＭＳ Ｐゴシック" charset="-128"/>
              </a:defRPr>
            </a:lvl7pPr>
            <a:lvl8pPr marL="3429000" indent="-228600" eaLnBrk="0" fontAlgn="base" hangingPunct="0">
              <a:spcBef>
                <a:spcPct val="0"/>
              </a:spcBef>
              <a:spcAft>
                <a:spcPct val="0"/>
              </a:spcAft>
              <a:defRPr sz="2400">
                <a:solidFill>
                  <a:schemeClr val="tx1"/>
                </a:solidFill>
                <a:latin typeface="Gill Sans MT" charset="0"/>
                <a:ea typeface="ＭＳ Ｐゴシック" charset="-128"/>
              </a:defRPr>
            </a:lvl8pPr>
            <a:lvl9pPr marL="3886200" indent="-228600" eaLnBrk="0" fontAlgn="base" hangingPunct="0">
              <a:spcBef>
                <a:spcPct val="0"/>
              </a:spcBef>
              <a:spcAft>
                <a:spcPct val="0"/>
              </a:spcAft>
              <a:defRPr sz="2400">
                <a:solidFill>
                  <a:schemeClr val="tx1"/>
                </a:solidFill>
                <a:latin typeface="Gill Sans MT" charset="0"/>
                <a:ea typeface="ＭＳ Ｐゴシック" charset="-128"/>
              </a:defRPr>
            </a:lvl9pPr>
          </a:lstStyle>
          <a:p>
            <a:pPr eaLnBrk="1" hangingPunct="1"/>
            <a:r>
              <a:rPr lang="en-US" altLang="en-US" sz="900" dirty="0">
                <a:latin typeface="+mn-lt"/>
              </a:rPr>
              <a:t>Note: The term ‘eigenvector’ comes from mathematics (matrix algebra), but it is not necessary for understanding how to interpret this measure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4003" y="1895461"/>
            <a:ext cx="2992081" cy="3292415"/>
          </a:xfrm>
          <a:prstGeom prst="rect">
            <a:avLst/>
          </a:prstGeom>
        </p:spPr>
      </p:pic>
      <p:sp>
        <p:nvSpPr>
          <p:cNvPr id="9" name="Title 1"/>
          <p:cNvSpPr txBox="1">
            <a:spLocks/>
          </p:cNvSpPr>
          <p:nvPr/>
        </p:nvSpPr>
        <p:spPr>
          <a:xfrm>
            <a:off x="838200" y="3651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FFC000"/>
                </a:solidFill>
                <a:latin typeface="Montserrat" panose="02000505000000020004" pitchFamily="2" charset="0"/>
                <a:ea typeface="ＭＳ Ｐゴシック" charset="-128"/>
              </a:rPr>
              <a:t>Eigenvector Centrality</a:t>
            </a:r>
            <a:endParaRPr lang="en-US" b="1" dirty="0">
              <a:solidFill>
                <a:srgbClr val="FFC000"/>
              </a:solidFill>
              <a:latin typeface="Montserrat" panose="02000505000000020004" pitchFamily="2" charset="0"/>
            </a:endParaRPr>
          </a:p>
        </p:txBody>
      </p:sp>
      <p:sp>
        <p:nvSpPr>
          <p:cNvPr id="7" name="Rectangle 6"/>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1" name="Picture 10"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580587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a:spLocks noChangeArrowheads="1"/>
          </p:cNvSpPr>
          <p:nvPr/>
        </p:nvSpPr>
        <p:spPr bwMode="auto">
          <a:xfrm>
            <a:off x="953130" y="3367087"/>
            <a:ext cx="2286000" cy="642937"/>
          </a:xfrm>
          <a:prstGeom prst="rect">
            <a:avLst/>
          </a:prstGeom>
          <a:solidFill>
            <a:srgbClr val="37A39B"/>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Gill Sans MT" charset="0"/>
                <a:ea typeface="ＭＳ Ｐゴシック" charset="-128"/>
              </a:defRPr>
            </a:lvl1pPr>
            <a:lvl2pPr marL="742950" indent="-285750" eaLnBrk="0" hangingPunct="0">
              <a:defRPr sz="2400">
                <a:solidFill>
                  <a:schemeClr val="tx1"/>
                </a:solidFill>
                <a:latin typeface="Gill Sans MT" charset="0"/>
                <a:ea typeface="ＭＳ Ｐゴシック" charset="-128"/>
              </a:defRPr>
            </a:lvl2pPr>
            <a:lvl3pPr marL="1143000" indent="-228600" eaLnBrk="0" hangingPunct="0">
              <a:defRPr sz="2400">
                <a:solidFill>
                  <a:schemeClr val="tx1"/>
                </a:solidFill>
                <a:latin typeface="Gill Sans MT" charset="0"/>
                <a:ea typeface="ＭＳ Ｐゴシック" charset="-128"/>
              </a:defRPr>
            </a:lvl3pPr>
            <a:lvl4pPr marL="1600200" indent="-228600" eaLnBrk="0" hangingPunct="0">
              <a:defRPr sz="2400">
                <a:solidFill>
                  <a:schemeClr val="tx1"/>
                </a:solidFill>
                <a:latin typeface="Gill Sans MT" charset="0"/>
                <a:ea typeface="ＭＳ Ｐゴシック" charset="-128"/>
              </a:defRPr>
            </a:lvl4pPr>
            <a:lvl5pPr marL="2057400" indent="-228600" eaLnBrk="0" hangingPunct="0">
              <a:defRPr sz="2400">
                <a:solidFill>
                  <a:schemeClr val="tx1"/>
                </a:solidFill>
                <a:latin typeface="Gill Sans MT" charset="0"/>
                <a:ea typeface="ＭＳ Ｐゴシック" charset="-128"/>
              </a:defRPr>
            </a:lvl5pPr>
            <a:lvl6pPr marL="2514600" indent="-228600" eaLnBrk="0" fontAlgn="base" hangingPunct="0">
              <a:spcBef>
                <a:spcPct val="0"/>
              </a:spcBef>
              <a:spcAft>
                <a:spcPct val="0"/>
              </a:spcAft>
              <a:defRPr sz="2400">
                <a:solidFill>
                  <a:schemeClr val="tx1"/>
                </a:solidFill>
                <a:latin typeface="Gill Sans MT" charset="0"/>
                <a:ea typeface="ＭＳ Ｐゴシック" charset="-128"/>
              </a:defRPr>
            </a:lvl6pPr>
            <a:lvl7pPr marL="2971800" indent="-228600" eaLnBrk="0" fontAlgn="base" hangingPunct="0">
              <a:spcBef>
                <a:spcPct val="0"/>
              </a:spcBef>
              <a:spcAft>
                <a:spcPct val="0"/>
              </a:spcAft>
              <a:defRPr sz="2400">
                <a:solidFill>
                  <a:schemeClr val="tx1"/>
                </a:solidFill>
                <a:latin typeface="Gill Sans MT" charset="0"/>
                <a:ea typeface="ＭＳ Ｐゴシック" charset="-128"/>
              </a:defRPr>
            </a:lvl7pPr>
            <a:lvl8pPr marL="3429000" indent="-228600" eaLnBrk="0" fontAlgn="base" hangingPunct="0">
              <a:spcBef>
                <a:spcPct val="0"/>
              </a:spcBef>
              <a:spcAft>
                <a:spcPct val="0"/>
              </a:spcAft>
              <a:defRPr sz="2400">
                <a:solidFill>
                  <a:schemeClr val="tx1"/>
                </a:solidFill>
                <a:latin typeface="Gill Sans MT" charset="0"/>
                <a:ea typeface="ＭＳ Ｐゴシック" charset="-128"/>
              </a:defRPr>
            </a:lvl8pPr>
            <a:lvl9pPr marL="3886200" indent="-228600" eaLnBrk="0" fontAlgn="base" hangingPunct="0">
              <a:spcBef>
                <a:spcPct val="0"/>
              </a:spcBef>
              <a:spcAft>
                <a:spcPct val="0"/>
              </a:spcAft>
              <a:defRPr sz="2400">
                <a:solidFill>
                  <a:schemeClr val="tx1"/>
                </a:solidFill>
                <a:latin typeface="Gill Sans MT" charset="0"/>
                <a:ea typeface="ＭＳ Ｐゴシック" charset="-128"/>
              </a:defRPr>
            </a:lvl9pPr>
          </a:lstStyle>
          <a:p>
            <a:pPr algn="ctr" eaLnBrk="1" hangingPunct="1"/>
            <a:endParaRPr lang="en-SG" altLang="en-US" sz="1600">
              <a:solidFill>
                <a:srgbClr val="000000"/>
              </a:solidFill>
              <a:latin typeface="Montserrat" panose="02000505000000020004" pitchFamily="2" charset="0"/>
            </a:endParaRPr>
          </a:p>
        </p:txBody>
      </p:sp>
      <p:sp>
        <p:nvSpPr>
          <p:cNvPr id="6" name="Rectangle 5"/>
          <p:cNvSpPr>
            <a:spLocks noChangeArrowheads="1"/>
          </p:cNvSpPr>
          <p:nvPr/>
        </p:nvSpPr>
        <p:spPr bwMode="auto">
          <a:xfrm>
            <a:off x="953130" y="4340223"/>
            <a:ext cx="2286000" cy="642938"/>
          </a:xfrm>
          <a:prstGeom prst="rect">
            <a:avLst/>
          </a:prstGeom>
          <a:solidFill>
            <a:srgbClr val="37A39B"/>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Gill Sans MT" charset="0"/>
                <a:ea typeface="ＭＳ Ｐゴシック" charset="-128"/>
              </a:defRPr>
            </a:lvl1pPr>
            <a:lvl2pPr marL="742950" indent="-285750" eaLnBrk="0" hangingPunct="0">
              <a:defRPr sz="2400">
                <a:solidFill>
                  <a:schemeClr val="tx1"/>
                </a:solidFill>
                <a:latin typeface="Gill Sans MT" charset="0"/>
                <a:ea typeface="ＭＳ Ｐゴシック" charset="-128"/>
              </a:defRPr>
            </a:lvl2pPr>
            <a:lvl3pPr marL="1143000" indent="-228600" eaLnBrk="0" hangingPunct="0">
              <a:defRPr sz="2400">
                <a:solidFill>
                  <a:schemeClr val="tx1"/>
                </a:solidFill>
                <a:latin typeface="Gill Sans MT" charset="0"/>
                <a:ea typeface="ＭＳ Ｐゴシック" charset="-128"/>
              </a:defRPr>
            </a:lvl3pPr>
            <a:lvl4pPr marL="1600200" indent="-228600" eaLnBrk="0" hangingPunct="0">
              <a:defRPr sz="2400">
                <a:solidFill>
                  <a:schemeClr val="tx1"/>
                </a:solidFill>
                <a:latin typeface="Gill Sans MT" charset="0"/>
                <a:ea typeface="ＭＳ Ｐゴシック" charset="-128"/>
              </a:defRPr>
            </a:lvl4pPr>
            <a:lvl5pPr marL="2057400" indent="-228600" eaLnBrk="0" hangingPunct="0">
              <a:defRPr sz="2400">
                <a:solidFill>
                  <a:schemeClr val="tx1"/>
                </a:solidFill>
                <a:latin typeface="Gill Sans MT" charset="0"/>
                <a:ea typeface="ＭＳ Ｐゴシック" charset="-128"/>
              </a:defRPr>
            </a:lvl5pPr>
            <a:lvl6pPr marL="2514600" indent="-228600" eaLnBrk="0" fontAlgn="base" hangingPunct="0">
              <a:spcBef>
                <a:spcPct val="0"/>
              </a:spcBef>
              <a:spcAft>
                <a:spcPct val="0"/>
              </a:spcAft>
              <a:defRPr sz="2400">
                <a:solidFill>
                  <a:schemeClr val="tx1"/>
                </a:solidFill>
                <a:latin typeface="Gill Sans MT" charset="0"/>
                <a:ea typeface="ＭＳ Ｐゴシック" charset="-128"/>
              </a:defRPr>
            </a:lvl6pPr>
            <a:lvl7pPr marL="2971800" indent="-228600" eaLnBrk="0" fontAlgn="base" hangingPunct="0">
              <a:spcBef>
                <a:spcPct val="0"/>
              </a:spcBef>
              <a:spcAft>
                <a:spcPct val="0"/>
              </a:spcAft>
              <a:defRPr sz="2400">
                <a:solidFill>
                  <a:schemeClr val="tx1"/>
                </a:solidFill>
                <a:latin typeface="Gill Sans MT" charset="0"/>
                <a:ea typeface="ＭＳ Ｐゴシック" charset="-128"/>
              </a:defRPr>
            </a:lvl7pPr>
            <a:lvl8pPr marL="3429000" indent="-228600" eaLnBrk="0" fontAlgn="base" hangingPunct="0">
              <a:spcBef>
                <a:spcPct val="0"/>
              </a:spcBef>
              <a:spcAft>
                <a:spcPct val="0"/>
              </a:spcAft>
              <a:defRPr sz="2400">
                <a:solidFill>
                  <a:schemeClr val="tx1"/>
                </a:solidFill>
                <a:latin typeface="Gill Sans MT" charset="0"/>
                <a:ea typeface="ＭＳ Ｐゴシック" charset="-128"/>
              </a:defRPr>
            </a:lvl8pPr>
            <a:lvl9pPr marL="3886200" indent="-228600" eaLnBrk="0" fontAlgn="base" hangingPunct="0">
              <a:spcBef>
                <a:spcPct val="0"/>
              </a:spcBef>
              <a:spcAft>
                <a:spcPct val="0"/>
              </a:spcAft>
              <a:defRPr sz="2400">
                <a:solidFill>
                  <a:schemeClr val="tx1"/>
                </a:solidFill>
                <a:latin typeface="Gill Sans MT" charset="0"/>
                <a:ea typeface="ＭＳ Ｐゴシック" charset="-128"/>
              </a:defRPr>
            </a:lvl9pPr>
          </a:lstStyle>
          <a:p>
            <a:pPr algn="ctr" eaLnBrk="1" hangingPunct="1"/>
            <a:endParaRPr lang="en-SG" altLang="en-US" sz="1600">
              <a:solidFill>
                <a:srgbClr val="000000"/>
              </a:solidFill>
              <a:latin typeface="Montserrat" panose="02000505000000020004" pitchFamily="2" charset="0"/>
            </a:endParaRPr>
          </a:p>
        </p:txBody>
      </p:sp>
      <p:sp>
        <p:nvSpPr>
          <p:cNvPr id="7" name="Rectangle 6"/>
          <p:cNvSpPr>
            <a:spLocks noChangeArrowheads="1"/>
          </p:cNvSpPr>
          <p:nvPr/>
        </p:nvSpPr>
        <p:spPr bwMode="auto">
          <a:xfrm>
            <a:off x="953130" y="5260973"/>
            <a:ext cx="2286000" cy="642938"/>
          </a:xfrm>
          <a:prstGeom prst="rect">
            <a:avLst/>
          </a:prstGeom>
          <a:solidFill>
            <a:srgbClr val="37A39B"/>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Gill Sans MT" charset="0"/>
                <a:ea typeface="ＭＳ Ｐゴシック" charset="-128"/>
              </a:defRPr>
            </a:lvl1pPr>
            <a:lvl2pPr marL="742950" indent="-285750" eaLnBrk="0" hangingPunct="0">
              <a:defRPr sz="2400">
                <a:solidFill>
                  <a:schemeClr val="tx1"/>
                </a:solidFill>
                <a:latin typeface="Gill Sans MT" charset="0"/>
                <a:ea typeface="ＭＳ Ｐゴシック" charset="-128"/>
              </a:defRPr>
            </a:lvl2pPr>
            <a:lvl3pPr marL="1143000" indent="-228600" eaLnBrk="0" hangingPunct="0">
              <a:defRPr sz="2400">
                <a:solidFill>
                  <a:schemeClr val="tx1"/>
                </a:solidFill>
                <a:latin typeface="Gill Sans MT" charset="0"/>
                <a:ea typeface="ＭＳ Ｐゴシック" charset="-128"/>
              </a:defRPr>
            </a:lvl3pPr>
            <a:lvl4pPr marL="1600200" indent="-228600" eaLnBrk="0" hangingPunct="0">
              <a:defRPr sz="2400">
                <a:solidFill>
                  <a:schemeClr val="tx1"/>
                </a:solidFill>
                <a:latin typeface="Gill Sans MT" charset="0"/>
                <a:ea typeface="ＭＳ Ｐゴシック" charset="-128"/>
              </a:defRPr>
            </a:lvl4pPr>
            <a:lvl5pPr marL="2057400" indent="-228600" eaLnBrk="0" hangingPunct="0">
              <a:defRPr sz="2400">
                <a:solidFill>
                  <a:schemeClr val="tx1"/>
                </a:solidFill>
                <a:latin typeface="Gill Sans MT" charset="0"/>
                <a:ea typeface="ＭＳ Ｐゴシック" charset="-128"/>
              </a:defRPr>
            </a:lvl5pPr>
            <a:lvl6pPr marL="2514600" indent="-228600" eaLnBrk="0" fontAlgn="base" hangingPunct="0">
              <a:spcBef>
                <a:spcPct val="0"/>
              </a:spcBef>
              <a:spcAft>
                <a:spcPct val="0"/>
              </a:spcAft>
              <a:defRPr sz="2400">
                <a:solidFill>
                  <a:schemeClr val="tx1"/>
                </a:solidFill>
                <a:latin typeface="Gill Sans MT" charset="0"/>
                <a:ea typeface="ＭＳ Ｐゴシック" charset="-128"/>
              </a:defRPr>
            </a:lvl6pPr>
            <a:lvl7pPr marL="2971800" indent="-228600" eaLnBrk="0" fontAlgn="base" hangingPunct="0">
              <a:spcBef>
                <a:spcPct val="0"/>
              </a:spcBef>
              <a:spcAft>
                <a:spcPct val="0"/>
              </a:spcAft>
              <a:defRPr sz="2400">
                <a:solidFill>
                  <a:schemeClr val="tx1"/>
                </a:solidFill>
                <a:latin typeface="Gill Sans MT" charset="0"/>
                <a:ea typeface="ＭＳ Ｐゴシック" charset="-128"/>
              </a:defRPr>
            </a:lvl7pPr>
            <a:lvl8pPr marL="3429000" indent="-228600" eaLnBrk="0" fontAlgn="base" hangingPunct="0">
              <a:spcBef>
                <a:spcPct val="0"/>
              </a:spcBef>
              <a:spcAft>
                <a:spcPct val="0"/>
              </a:spcAft>
              <a:defRPr sz="2400">
                <a:solidFill>
                  <a:schemeClr val="tx1"/>
                </a:solidFill>
                <a:latin typeface="Gill Sans MT" charset="0"/>
                <a:ea typeface="ＭＳ Ｐゴシック" charset="-128"/>
              </a:defRPr>
            </a:lvl8pPr>
            <a:lvl9pPr marL="3886200" indent="-228600" eaLnBrk="0" fontAlgn="base" hangingPunct="0">
              <a:spcBef>
                <a:spcPct val="0"/>
              </a:spcBef>
              <a:spcAft>
                <a:spcPct val="0"/>
              </a:spcAft>
              <a:defRPr sz="2400">
                <a:solidFill>
                  <a:schemeClr val="tx1"/>
                </a:solidFill>
                <a:latin typeface="Gill Sans MT" charset="0"/>
                <a:ea typeface="ＭＳ Ｐゴシック" charset="-128"/>
              </a:defRPr>
            </a:lvl9pPr>
          </a:lstStyle>
          <a:p>
            <a:pPr algn="ctr" eaLnBrk="1" hangingPunct="1"/>
            <a:endParaRPr lang="en-SG" altLang="en-US" sz="1600">
              <a:solidFill>
                <a:srgbClr val="000000"/>
              </a:solidFill>
              <a:latin typeface="Montserrat" panose="02000505000000020004" pitchFamily="2" charset="0"/>
            </a:endParaRPr>
          </a:p>
        </p:txBody>
      </p:sp>
      <p:sp>
        <p:nvSpPr>
          <p:cNvPr id="8" name="Rectangle 7"/>
          <p:cNvSpPr>
            <a:spLocks noChangeArrowheads="1"/>
          </p:cNvSpPr>
          <p:nvPr/>
        </p:nvSpPr>
        <p:spPr bwMode="auto">
          <a:xfrm>
            <a:off x="953130" y="2438398"/>
            <a:ext cx="2286000" cy="642938"/>
          </a:xfrm>
          <a:prstGeom prst="rect">
            <a:avLst/>
          </a:prstGeom>
          <a:solidFill>
            <a:srgbClr val="37A39B"/>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Gill Sans MT" charset="0"/>
                <a:ea typeface="ＭＳ Ｐゴシック" charset="-128"/>
              </a:defRPr>
            </a:lvl1pPr>
            <a:lvl2pPr marL="742950" indent="-285750" eaLnBrk="0" hangingPunct="0">
              <a:defRPr sz="2400">
                <a:solidFill>
                  <a:schemeClr val="tx1"/>
                </a:solidFill>
                <a:latin typeface="Gill Sans MT" charset="0"/>
                <a:ea typeface="ＭＳ Ｐゴシック" charset="-128"/>
              </a:defRPr>
            </a:lvl2pPr>
            <a:lvl3pPr marL="1143000" indent="-228600" eaLnBrk="0" hangingPunct="0">
              <a:defRPr sz="2400">
                <a:solidFill>
                  <a:schemeClr val="tx1"/>
                </a:solidFill>
                <a:latin typeface="Gill Sans MT" charset="0"/>
                <a:ea typeface="ＭＳ Ｐゴシック" charset="-128"/>
              </a:defRPr>
            </a:lvl3pPr>
            <a:lvl4pPr marL="1600200" indent="-228600" eaLnBrk="0" hangingPunct="0">
              <a:defRPr sz="2400">
                <a:solidFill>
                  <a:schemeClr val="tx1"/>
                </a:solidFill>
                <a:latin typeface="Gill Sans MT" charset="0"/>
                <a:ea typeface="ＭＳ Ｐゴシック" charset="-128"/>
              </a:defRPr>
            </a:lvl4pPr>
            <a:lvl5pPr marL="2057400" indent="-228600" eaLnBrk="0" hangingPunct="0">
              <a:defRPr sz="2400">
                <a:solidFill>
                  <a:schemeClr val="tx1"/>
                </a:solidFill>
                <a:latin typeface="Gill Sans MT" charset="0"/>
                <a:ea typeface="ＭＳ Ｐゴシック" charset="-128"/>
              </a:defRPr>
            </a:lvl5pPr>
            <a:lvl6pPr marL="2514600" indent="-228600" eaLnBrk="0" fontAlgn="base" hangingPunct="0">
              <a:spcBef>
                <a:spcPct val="0"/>
              </a:spcBef>
              <a:spcAft>
                <a:spcPct val="0"/>
              </a:spcAft>
              <a:defRPr sz="2400">
                <a:solidFill>
                  <a:schemeClr val="tx1"/>
                </a:solidFill>
                <a:latin typeface="Gill Sans MT" charset="0"/>
                <a:ea typeface="ＭＳ Ｐゴシック" charset="-128"/>
              </a:defRPr>
            </a:lvl6pPr>
            <a:lvl7pPr marL="2971800" indent="-228600" eaLnBrk="0" fontAlgn="base" hangingPunct="0">
              <a:spcBef>
                <a:spcPct val="0"/>
              </a:spcBef>
              <a:spcAft>
                <a:spcPct val="0"/>
              </a:spcAft>
              <a:defRPr sz="2400">
                <a:solidFill>
                  <a:schemeClr val="tx1"/>
                </a:solidFill>
                <a:latin typeface="Gill Sans MT" charset="0"/>
                <a:ea typeface="ＭＳ Ｐゴシック" charset="-128"/>
              </a:defRPr>
            </a:lvl7pPr>
            <a:lvl8pPr marL="3429000" indent="-228600" eaLnBrk="0" fontAlgn="base" hangingPunct="0">
              <a:spcBef>
                <a:spcPct val="0"/>
              </a:spcBef>
              <a:spcAft>
                <a:spcPct val="0"/>
              </a:spcAft>
              <a:defRPr sz="2400">
                <a:solidFill>
                  <a:schemeClr val="tx1"/>
                </a:solidFill>
                <a:latin typeface="Gill Sans MT" charset="0"/>
                <a:ea typeface="ＭＳ Ｐゴシック" charset="-128"/>
              </a:defRPr>
            </a:lvl8pPr>
            <a:lvl9pPr marL="3886200" indent="-228600" eaLnBrk="0" fontAlgn="base" hangingPunct="0">
              <a:spcBef>
                <a:spcPct val="0"/>
              </a:spcBef>
              <a:spcAft>
                <a:spcPct val="0"/>
              </a:spcAft>
              <a:defRPr sz="2400">
                <a:solidFill>
                  <a:schemeClr val="tx1"/>
                </a:solidFill>
                <a:latin typeface="Gill Sans MT" charset="0"/>
                <a:ea typeface="ＭＳ Ｐゴシック" charset="-128"/>
              </a:defRPr>
            </a:lvl9pPr>
          </a:lstStyle>
          <a:p>
            <a:pPr algn="ctr" eaLnBrk="1" hangingPunct="1"/>
            <a:endParaRPr lang="en-SG" altLang="en-US" sz="1600">
              <a:solidFill>
                <a:srgbClr val="000000"/>
              </a:solidFill>
              <a:latin typeface="Montserrat" panose="02000505000000020004" pitchFamily="2" charset="0"/>
            </a:endParaRPr>
          </a:p>
        </p:txBody>
      </p:sp>
      <p:sp>
        <p:nvSpPr>
          <p:cNvPr id="9" name="Content Placeholder 2"/>
          <p:cNvSpPr txBox="1">
            <a:spLocks/>
          </p:cNvSpPr>
          <p:nvPr/>
        </p:nvSpPr>
        <p:spPr>
          <a:xfrm>
            <a:off x="1024568" y="2581274"/>
            <a:ext cx="2143125" cy="3286125"/>
          </a:xfrm>
          <a:prstGeom prst="rect">
            <a:avLst/>
          </a:prstGeom>
        </p:spPr>
        <p:txBody>
          <a:bodyPr>
            <a:normAutofit fontScale="92500" lnSpcReduction="10000"/>
          </a:bodyPr>
          <a:lstStyle/>
          <a:p>
            <a:pPr algn="ctr">
              <a:spcBef>
                <a:spcPts val="600"/>
              </a:spcBef>
              <a:buClr>
                <a:schemeClr val="accent1"/>
              </a:buClr>
              <a:buSzPct val="76000"/>
              <a:defRPr/>
            </a:pPr>
            <a:r>
              <a:rPr lang="en-US" dirty="0">
                <a:solidFill>
                  <a:schemeClr val="bg1"/>
                </a:solidFill>
                <a:latin typeface="Montserrat" panose="02000505000000020004" pitchFamily="2" charset="0"/>
              </a:rPr>
              <a:t>Degree</a:t>
            </a:r>
          </a:p>
          <a:p>
            <a:pPr algn="ctr">
              <a:spcBef>
                <a:spcPts val="600"/>
              </a:spcBef>
              <a:buClr>
                <a:schemeClr val="accent1"/>
              </a:buClr>
              <a:buSzPct val="76000"/>
              <a:defRPr/>
            </a:pPr>
            <a:endParaRPr lang="en-US" dirty="0">
              <a:solidFill>
                <a:schemeClr val="bg1"/>
              </a:solidFill>
              <a:latin typeface="Montserrat" panose="02000505000000020004" pitchFamily="2" charset="0"/>
            </a:endParaRPr>
          </a:p>
          <a:p>
            <a:pPr algn="ctr">
              <a:spcBef>
                <a:spcPts val="600"/>
              </a:spcBef>
              <a:buClr>
                <a:schemeClr val="accent1"/>
              </a:buClr>
              <a:buSzPct val="76000"/>
              <a:defRPr/>
            </a:pPr>
            <a:endParaRPr lang="en-US" dirty="0">
              <a:solidFill>
                <a:schemeClr val="bg1"/>
              </a:solidFill>
              <a:latin typeface="Montserrat" panose="02000505000000020004" pitchFamily="2" charset="0"/>
            </a:endParaRPr>
          </a:p>
          <a:p>
            <a:pPr algn="ctr">
              <a:spcBef>
                <a:spcPts val="600"/>
              </a:spcBef>
              <a:buClr>
                <a:schemeClr val="accent1"/>
              </a:buClr>
              <a:buSzPct val="76000"/>
              <a:defRPr/>
            </a:pPr>
            <a:r>
              <a:rPr lang="en-US" dirty="0" err="1">
                <a:solidFill>
                  <a:schemeClr val="bg1"/>
                </a:solidFill>
                <a:latin typeface="Montserrat" panose="02000505000000020004" pitchFamily="2" charset="0"/>
              </a:rPr>
              <a:t>Betweenness</a:t>
            </a:r>
            <a:endParaRPr lang="en-US" dirty="0">
              <a:solidFill>
                <a:schemeClr val="bg1"/>
              </a:solidFill>
              <a:latin typeface="Montserrat" panose="02000505000000020004" pitchFamily="2" charset="0"/>
            </a:endParaRPr>
          </a:p>
          <a:p>
            <a:pPr algn="ctr">
              <a:spcBef>
                <a:spcPts val="600"/>
              </a:spcBef>
              <a:buClr>
                <a:schemeClr val="accent1"/>
              </a:buClr>
              <a:buSzPct val="76000"/>
              <a:defRPr/>
            </a:pPr>
            <a:endParaRPr lang="en-US" dirty="0">
              <a:solidFill>
                <a:schemeClr val="bg1"/>
              </a:solidFill>
              <a:latin typeface="Montserrat" panose="02000505000000020004" pitchFamily="2" charset="0"/>
            </a:endParaRPr>
          </a:p>
          <a:p>
            <a:pPr algn="ctr">
              <a:spcBef>
                <a:spcPts val="600"/>
              </a:spcBef>
              <a:buClr>
                <a:schemeClr val="accent1"/>
              </a:buClr>
              <a:buSzPct val="76000"/>
              <a:defRPr/>
            </a:pPr>
            <a:endParaRPr lang="en-US" dirty="0">
              <a:solidFill>
                <a:schemeClr val="bg1"/>
              </a:solidFill>
              <a:latin typeface="Montserrat" panose="02000505000000020004" pitchFamily="2" charset="0"/>
            </a:endParaRPr>
          </a:p>
          <a:p>
            <a:pPr algn="ctr">
              <a:spcBef>
                <a:spcPts val="600"/>
              </a:spcBef>
              <a:buClr>
                <a:schemeClr val="accent1"/>
              </a:buClr>
              <a:buSzPct val="76000"/>
              <a:defRPr/>
            </a:pPr>
            <a:r>
              <a:rPr lang="en-US" dirty="0">
                <a:solidFill>
                  <a:schemeClr val="bg1"/>
                </a:solidFill>
                <a:latin typeface="Montserrat" panose="02000505000000020004" pitchFamily="2" charset="0"/>
              </a:rPr>
              <a:t>Closeness</a:t>
            </a:r>
          </a:p>
          <a:p>
            <a:pPr algn="ctr">
              <a:spcBef>
                <a:spcPts val="600"/>
              </a:spcBef>
              <a:buClr>
                <a:schemeClr val="accent1"/>
              </a:buClr>
              <a:buSzPct val="76000"/>
              <a:defRPr/>
            </a:pPr>
            <a:endParaRPr lang="en-US" dirty="0">
              <a:solidFill>
                <a:schemeClr val="bg1"/>
              </a:solidFill>
              <a:latin typeface="Montserrat" panose="02000505000000020004" pitchFamily="2" charset="0"/>
            </a:endParaRPr>
          </a:p>
          <a:p>
            <a:pPr algn="ctr">
              <a:spcBef>
                <a:spcPts val="600"/>
              </a:spcBef>
              <a:buClr>
                <a:schemeClr val="accent1"/>
              </a:buClr>
              <a:buSzPct val="76000"/>
              <a:defRPr/>
            </a:pPr>
            <a:endParaRPr lang="en-US" dirty="0">
              <a:solidFill>
                <a:schemeClr val="bg1"/>
              </a:solidFill>
              <a:latin typeface="Montserrat" panose="02000505000000020004" pitchFamily="2" charset="0"/>
            </a:endParaRPr>
          </a:p>
          <a:p>
            <a:pPr algn="ctr">
              <a:spcBef>
                <a:spcPts val="600"/>
              </a:spcBef>
              <a:buClr>
                <a:schemeClr val="accent1"/>
              </a:buClr>
              <a:buSzPct val="76000"/>
              <a:defRPr/>
            </a:pPr>
            <a:r>
              <a:rPr lang="en-US" dirty="0">
                <a:solidFill>
                  <a:schemeClr val="bg1"/>
                </a:solidFill>
                <a:latin typeface="Montserrat" panose="02000505000000020004" pitchFamily="2" charset="0"/>
              </a:rPr>
              <a:t>Eigenvector</a:t>
            </a:r>
          </a:p>
        </p:txBody>
      </p:sp>
      <p:sp>
        <p:nvSpPr>
          <p:cNvPr id="10" name="TextBox 8"/>
          <p:cNvSpPr txBox="1">
            <a:spLocks noChangeArrowheads="1"/>
          </p:cNvSpPr>
          <p:nvPr/>
        </p:nvSpPr>
        <p:spPr bwMode="auto">
          <a:xfrm>
            <a:off x="3524880" y="2568573"/>
            <a:ext cx="46506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Gill Sans MT" charset="0"/>
                <a:ea typeface="ＭＳ Ｐゴシック" charset="-128"/>
              </a:defRPr>
            </a:lvl1pPr>
            <a:lvl2pPr marL="742950" indent="-285750" eaLnBrk="0" hangingPunct="0">
              <a:defRPr sz="2400">
                <a:solidFill>
                  <a:schemeClr val="tx1"/>
                </a:solidFill>
                <a:latin typeface="Gill Sans MT" charset="0"/>
                <a:ea typeface="ＭＳ Ｐゴシック" charset="-128"/>
              </a:defRPr>
            </a:lvl2pPr>
            <a:lvl3pPr marL="1143000" indent="-228600" eaLnBrk="0" hangingPunct="0">
              <a:defRPr sz="2400">
                <a:solidFill>
                  <a:schemeClr val="tx1"/>
                </a:solidFill>
                <a:latin typeface="Gill Sans MT" charset="0"/>
                <a:ea typeface="ＭＳ Ｐゴシック" charset="-128"/>
              </a:defRPr>
            </a:lvl3pPr>
            <a:lvl4pPr marL="1600200" indent="-228600" eaLnBrk="0" hangingPunct="0">
              <a:defRPr sz="2400">
                <a:solidFill>
                  <a:schemeClr val="tx1"/>
                </a:solidFill>
                <a:latin typeface="Gill Sans MT" charset="0"/>
                <a:ea typeface="ＭＳ Ｐゴシック" charset="-128"/>
              </a:defRPr>
            </a:lvl4pPr>
            <a:lvl5pPr marL="2057400" indent="-228600" eaLnBrk="0" hangingPunct="0">
              <a:defRPr sz="2400">
                <a:solidFill>
                  <a:schemeClr val="tx1"/>
                </a:solidFill>
                <a:latin typeface="Gill Sans MT" charset="0"/>
                <a:ea typeface="ＭＳ Ｐゴシック" charset="-128"/>
              </a:defRPr>
            </a:lvl5pPr>
            <a:lvl6pPr marL="2514600" indent="-228600" eaLnBrk="0" fontAlgn="base" hangingPunct="0">
              <a:spcBef>
                <a:spcPct val="0"/>
              </a:spcBef>
              <a:spcAft>
                <a:spcPct val="0"/>
              </a:spcAft>
              <a:defRPr sz="2400">
                <a:solidFill>
                  <a:schemeClr val="tx1"/>
                </a:solidFill>
                <a:latin typeface="Gill Sans MT" charset="0"/>
                <a:ea typeface="ＭＳ Ｐゴシック" charset="-128"/>
              </a:defRPr>
            </a:lvl6pPr>
            <a:lvl7pPr marL="2971800" indent="-228600" eaLnBrk="0" fontAlgn="base" hangingPunct="0">
              <a:spcBef>
                <a:spcPct val="0"/>
              </a:spcBef>
              <a:spcAft>
                <a:spcPct val="0"/>
              </a:spcAft>
              <a:defRPr sz="2400">
                <a:solidFill>
                  <a:schemeClr val="tx1"/>
                </a:solidFill>
                <a:latin typeface="Gill Sans MT" charset="0"/>
                <a:ea typeface="ＭＳ Ｐゴシック" charset="-128"/>
              </a:defRPr>
            </a:lvl7pPr>
            <a:lvl8pPr marL="3429000" indent="-228600" eaLnBrk="0" fontAlgn="base" hangingPunct="0">
              <a:spcBef>
                <a:spcPct val="0"/>
              </a:spcBef>
              <a:spcAft>
                <a:spcPct val="0"/>
              </a:spcAft>
              <a:defRPr sz="2400">
                <a:solidFill>
                  <a:schemeClr val="tx1"/>
                </a:solidFill>
                <a:latin typeface="Gill Sans MT" charset="0"/>
                <a:ea typeface="ＭＳ Ｐゴシック" charset="-128"/>
              </a:defRPr>
            </a:lvl8pPr>
            <a:lvl9pPr marL="3886200" indent="-228600" eaLnBrk="0" fontAlgn="base" hangingPunct="0">
              <a:spcBef>
                <a:spcPct val="0"/>
              </a:spcBef>
              <a:spcAft>
                <a:spcPct val="0"/>
              </a:spcAft>
              <a:defRPr sz="2400">
                <a:solidFill>
                  <a:schemeClr val="tx1"/>
                </a:solidFill>
                <a:latin typeface="Gill Sans MT" charset="0"/>
                <a:ea typeface="ＭＳ Ｐゴシック" charset="-128"/>
              </a:defRPr>
            </a:lvl9pPr>
          </a:lstStyle>
          <a:p>
            <a:pPr eaLnBrk="1" hangingPunct="1"/>
            <a:r>
              <a:rPr lang="en-US" altLang="en-US" sz="1400" dirty="0">
                <a:latin typeface="Montserrat" panose="02000505000000020004" pitchFamily="2" charset="0"/>
              </a:rPr>
              <a:t>How many people can this person reach directly?</a:t>
            </a:r>
          </a:p>
        </p:txBody>
      </p:sp>
      <p:sp>
        <p:nvSpPr>
          <p:cNvPr id="11" name="TextBox 9"/>
          <p:cNvSpPr txBox="1">
            <a:spLocks noChangeArrowheads="1"/>
          </p:cNvSpPr>
          <p:nvPr/>
        </p:nvSpPr>
        <p:spPr bwMode="auto">
          <a:xfrm>
            <a:off x="3524880" y="3367086"/>
            <a:ext cx="53578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Gill Sans MT" charset="0"/>
                <a:ea typeface="ＭＳ Ｐゴシック" charset="-128"/>
              </a:defRPr>
            </a:lvl1pPr>
            <a:lvl2pPr marL="742950" indent="-285750" eaLnBrk="0" hangingPunct="0">
              <a:defRPr sz="2400">
                <a:solidFill>
                  <a:schemeClr val="tx1"/>
                </a:solidFill>
                <a:latin typeface="Gill Sans MT" charset="0"/>
                <a:ea typeface="ＭＳ Ｐゴシック" charset="-128"/>
              </a:defRPr>
            </a:lvl2pPr>
            <a:lvl3pPr marL="1143000" indent="-228600" eaLnBrk="0" hangingPunct="0">
              <a:defRPr sz="2400">
                <a:solidFill>
                  <a:schemeClr val="tx1"/>
                </a:solidFill>
                <a:latin typeface="Gill Sans MT" charset="0"/>
                <a:ea typeface="ＭＳ Ｐゴシック" charset="-128"/>
              </a:defRPr>
            </a:lvl3pPr>
            <a:lvl4pPr marL="1600200" indent="-228600" eaLnBrk="0" hangingPunct="0">
              <a:defRPr sz="2400">
                <a:solidFill>
                  <a:schemeClr val="tx1"/>
                </a:solidFill>
                <a:latin typeface="Gill Sans MT" charset="0"/>
                <a:ea typeface="ＭＳ Ｐゴシック" charset="-128"/>
              </a:defRPr>
            </a:lvl4pPr>
            <a:lvl5pPr marL="2057400" indent="-228600" eaLnBrk="0" hangingPunct="0">
              <a:defRPr sz="2400">
                <a:solidFill>
                  <a:schemeClr val="tx1"/>
                </a:solidFill>
                <a:latin typeface="Gill Sans MT" charset="0"/>
                <a:ea typeface="ＭＳ Ｐゴシック" charset="-128"/>
              </a:defRPr>
            </a:lvl5pPr>
            <a:lvl6pPr marL="2514600" indent="-228600" eaLnBrk="0" fontAlgn="base" hangingPunct="0">
              <a:spcBef>
                <a:spcPct val="0"/>
              </a:spcBef>
              <a:spcAft>
                <a:spcPct val="0"/>
              </a:spcAft>
              <a:defRPr sz="2400">
                <a:solidFill>
                  <a:schemeClr val="tx1"/>
                </a:solidFill>
                <a:latin typeface="Gill Sans MT" charset="0"/>
                <a:ea typeface="ＭＳ Ｐゴシック" charset="-128"/>
              </a:defRPr>
            </a:lvl6pPr>
            <a:lvl7pPr marL="2971800" indent="-228600" eaLnBrk="0" fontAlgn="base" hangingPunct="0">
              <a:spcBef>
                <a:spcPct val="0"/>
              </a:spcBef>
              <a:spcAft>
                <a:spcPct val="0"/>
              </a:spcAft>
              <a:defRPr sz="2400">
                <a:solidFill>
                  <a:schemeClr val="tx1"/>
                </a:solidFill>
                <a:latin typeface="Gill Sans MT" charset="0"/>
                <a:ea typeface="ＭＳ Ｐゴシック" charset="-128"/>
              </a:defRPr>
            </a:lvl7pPr>
            <a:lvl8pPr marL="3429000" indent="-228600" eaLnBrk="0" fontAlgn="base" hangingPunct="0">
              <a:spcBef>
                <a:spcPct val="0"/>
              </a:spcBef>
              <a:spcAft>
                <a:spcPct val="0"/>
              </a:spcAft>
              <a:defRPr sz="2400">
                <a:solidFill>
                  <a:schemeClr val="tx1"/>
                </a:solidFill>
                <a:latin typeface="Gill Sans MT" charset="0"/>
                <a:ea typeface="ＭＳ Ｐゴシック" charset="-128"/>
              </a:defRPr>
            </a:lvl8pPr>
            <a:lvl9pPr marL="3886200" indent="-228600" eaLnBrk="0" fontAlgn="base" hangingPunct="0">
              <a:spcBef>
                <a:spcPct val="0"/>
              </a:spcBef>
              <a:spcAft>
                <a:spcPct val="0"/>
              </a:spcAft>
              <a:defRPr sz="2400">
                <a:solidFill>
                  <a:schemeClr val="tx1"/>
                </a:solidFill>
                <a:latin typeface="Gill Sans MT" charset="0"/>
                <a:ea typeface="ＭＳ Ｐゴシック" charset="-128"/>
              </a:defRPr>
            </a:lvl9pPr>
          </a:lstStyle>
          <a:p>
            <a:pPr eaLnBrk="1" hangingPunct="1"/>
            <a:r>
              <a:rPr lang="en-US" altLang="en-US" sz="1400" dirty="0">
                <a:latin typeface="Montserrat" panose="02000505000000020004" pitchFamily="2" charset="0"/>
              </a:rPr>
              <a:t>How likely is this person to be the most direct route  between two people in the network?</a:t>
            </a:r>
          </a:p>
        </p:txBody>
      </p:sp>
      <p:sp>
        <p:nvSpPr>
          <p:cNvPr id="12" name="TextBox 10"/>
          <p:cNvSpPr txBox="1">
            <a:spLocks noChangeArrowheads="1"/>
          </p:cNvSpPr>
          <p:nvPr/>
        </p:nvSpPr>
        <p:spPr bwMode="auto">
          <a:xfrm>
            <a:off x="3524880" y="4364036"/>
            <a:ext cx="5461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Gill Sans MT" charset="0"/>
                <a:ea typeface="ＭＳ Ｐゴシック" charset="-128"/>
              </a:defRPr>
            </a:lvl1pPr>
            <a:lvl2pPr marL="742950" indent="-285750" eaLnBrk="0" hangingPunct="0">
              <a:defRPr sz="2400">
                <a:solidFill>
                  <a:schemeClr val="tx1"/>
                </a:solidFill>
                <a:latin typeface="Gill Sans MT" charset="0"/>
                <a:ea typeface="ＭＳ Ｐゴシック" charset="-128"/>
              </a:defRPr>
            </a:lvl2pPr>
            <a:lvl3pPr marL="1143000" indent="-228600" eaLnBrk="0" hangingPunct="0">
              <a:defRPr sz="2400">
                <a:solidFill>
                  <a:schemeClr val="tx1"/>
                </a:solidFill>
                <a:latin typeface="Gill Sans MT" charset="0"/>
                <a:ea typeface="ＭＳ Ｐゴシック" charset="-128"/>
              </a:defRPr>
            </a:lvl3pPr>
            <a:lvl4pPr marL="1600200" indent="-228600" eaLnBrk="0" hangingPunct="0">
              <a:defRPr sz="2400">
                <a:solidFill>
                  <a:schemeClr val="tx1"/>
                </a:solidFill>
                <a:latin typeface="Gill Sans MT" charset="0"/>
                <a:ea typeface="ＭＳ Ｐゴシック" charset="-128"/>
              </a:defRPr>
            </a:lvl4pPr>
            <a:lvl5pPr marL="2057400" indent="-228600" eaLnBrk="0" hangingPunct="0">
              <a:defRPr sz="2400">
                <a:solidFill>
                  <a:schemeClr val="tx1"/>
                </a:solidFill>
                <a:latin typeface="Gill Sans MT" charset="0"/>
                <a:ea typeface="ＭＳ Ｐゴシック" charset="-128"/>
              </a:defRPr>
            </a:lvl5pPr>
            <a:lvl6pPr marL="2514600" indent="-228600" eaLnBrk="0" fontAlgn="base" hangingPunct="0">
              <a:spcBef>
                <a:spcPct val="0"/>
              </a:spcBef>
              <a:spcAft>
                <a:spcPct val="0"/>
              </a:spcAft>
              <a:defRPr sz="2400">
                <a:solidFill>
                  <a:schemeClr val="tx1"/>
                </a:solidFill>
                <a:latin typeface="Gill Sans MT" charset="0"/>
                <a:ea typeface="ＭＳ Ｐゴシック" charset="-128"/>
              </a:defRPr>
            </a:lvl6pPr>
            <a:lvl7pPr marL="2971800" indent="-228600" eaLnBrk="0" fontAlgn="base" hangingPunct="0">
              <a:spcBef>
                <a:spcPct val="0"/>
              </a:spcBef>
              <a:spcAft>
                <a:spcPct val="0"/>
              </a:spcAft>
              <a:defRPr sz="2400">
                <a:solidFill>
                  <a:schemeClr val="tx1"/>
                </a:solidFill>
                <a:latin typeface="Gill Sans MT" charset="0"/>
                <a:ea typeface="ＭＳ Ｐゴシック" charset="-128"/>
              </a:defRPr>
            </a:lvl7pPr>
            <a:lvl8pPr marL="3429000" indent="-228600" eaLnBrk="0" fontAlgn="base" hangingPunct="0">
              <a:spcBef>
                <a:spcPct val="0"/>
              </a:spcBef>
              <a:spcAft>
                <a:spcPct val="0"/>
              </a:spcAft>
              <a:defRPr sz="2400">
                <a:solidFill>
                  <a:schemeClr val="tx1"/>
                </a:solidFill>
                <a:latin typeface="Gill Sans MT" charset="0"/>
                <a:ea typeface="ＭＳ Ｐゴシック" charset="-128"/>
              </a:defRPr>
            </a:lvl8pPr>
            <a:lvl9pPr marL="3886200" indent="-228600" eaLnBrk="0" fontAlgn="base" hangingPunct="0">
              <a:spcBef>
                <a:spcPct val="0"/>
              </a:spcBef>
              <a:spcAft>
                <a:spcPct val="0"/>
              </a:spcAft>
              <a:defRPr sz="2400">
                <a:solidFill>
                  <a:schemeClr val="tx1"/>
                </a:solidFill>
                <a:latin typeface="Gill Sans MT" charset="0"/>
                <a:ea typeface="ＭＳ Ｐゴシック" charset="-128"/>
              </a:defRPr>
            </a:lvl9pPr>
          </a:lstStyle>
          <a:p>
            <a:pPr eaLnBrk="1" hangingPunct="1"/>
            <a:r>
              <a:rPr lang="en-US" altLang="en-US" sz="1400">
                <a:latin typeface="Montserrat" panose="02000505000000020004" pitchFamily="2" charset="0"/>
              </a:rPr>
              <a:t>How fast can this person reach everyone in the network?</a:t>
            </a:r>
          </a:p>
        </p:txBody>
      </p:sp>
      <p:sp>
        <p:nvSpPr>
          <p:cNvPr id="13" name="TextBox 11"/>
          <p:cNvSpPr txBox="1">
            <a:spLocks noChangeArrowheads="1"/>
          </p:cNvSpPr>
          <p:nvPr/>
        </p:nvSpPr>
        <p:spPr bwMode="auto">
          <a:xfrm>
            <a:off x="3524880" y="5256211"/>
            <a:ext cx="5461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Gill Sans MT" charset="0"/>
                <a:ea typeface="ＭＳ Ｐゴシック" charset="-128"/>
              </a:defRPr>
            </a:lvl1pPr>
            <a:lvl2pPr marL="742950" indent="-285750" eaLnBrk="0" hangingPunct="0">
              <a:defRPr sz="2400">
                <a:solidFill>
                  <a:schemeClr val="tx1"/>
                </a:solidFill>
                <a:latin typeface="Gill Sans MT" charset="0"/>
                <a:ea typeface="ＭＳ Ｐゴシック" charset="-128"/>
              </a:defRPr>
            </a:lvl2pPr>
            <a:lvl3pPr marL="1143000" indent="-228600" eaLnBrk="0" hangingPunct="0">
              <a:defRPr sz="2400">
                <a:solidFill>
                  <a:schemeClr val="tx1"/>
                </a:solidFill>
                <a:latin typeface="Gill Sans MT" charset="0"/>
                <a:ea typeface="ＭＳ Ｐゴシック" charset="-128"/>
              </a:defRPr>
            </a:lvl3pPr>
            <a:lvl4pPr marL="1600200" indent="-228600" eaLnBrk="0" hangingPunct="0">
              <a:defRPr sz="2400">
                <a:solidFill>
                  <a:schemeClr val="tx1"/>
                </a:solidFill>
                <a:latin typeface="Gill Sans MT" charset="0"/>
                <a:ea typeface="ＭＳ Ｐゴシック" charset="-128"/>
              </a:defRPr>
            </a:lvl4pPr>
            <a:lvl5pPr marL="2057400" indent="-228600" eaLnBrk="0" hangingPunct="0">
              <a:defRPr sz="2400">
                <a:solidFill>
                  <a:schemeClr val="tx1"/>
                </a:solidFill>
                <a:latin typeface="Gill Sans MT" charset="0"/>
                <a:ea typeface="ＭＳ Ｐゴシック" charset="-128"/>
              </a:defRPr>
            </a:lvl5pPr>
            <a:lvl6pPr marL="2514600" indent="-228600" eaLnBrk="0" fontAlgn="base" hangingPunct="0">
              <a:spcBef>
                <a:spcPct val="0"/>
              </a:spcBef>
              <a:spcAft>
                <a:spcPct val="0"/>
              </a:spcAft>
              <a:defRPr sz="2400">
                <a:solidFill>
                  <a:schemeClr val="tx1"/>
                </a:solidFill>
                <a:latin typeface="Gill Sans MT" charset="0"/>
                <a:ea typeface="ＭＳ Ｐゴシック" charset="-128"/>
              </a:defRPr>
            </a:lvl6pPr>
            <a:lvl7pPr marL="2971800" indent="-228600" eaLnBrk="0" fontAlgn="base" hangingPunct="0">
              <a:spcBef>
                <a:spcPct val="0"/>
              </a:spcBef>
              <a:spcAft>
                <a:spcPct val="0"/>
              </a:spcAft>
              <a:defRPr sz="2400">
                <a:solidFill>
                  <a:schemeClr val="tx1"/>
                </a:solidFill>
                <a:latin typeface="Gill Sans MT" charset="0"/>
                <a:ea typeface="ＭＳ Ｐゴシック" charset="-128"/>
              </a:defRPr>
            </a:lvl7pPr>
            <a:lvl8pPr marL="3429000" indent="-228600" eaLnBrk="0" fontAlgn="base" hangingPunct="0">
              <a:spcBef>
                <a:spcPct val="0"/>
              </a:spcBef>
              <a:spcAft>
                <a:spcPct val="0"/>
              </a:spcAft>
              <a:defRPr sz="2400">
                <a:solidFill>
                  <a:schemeClr val="tx1"/>
                </a:solidFill>
                <a:latin typeface="Gill Sans MT" charset="0"/>
                <a:ea typeface="ＭＳ Ｐゴシック" charset="-128"/>
              </a:defRPr>
            </a:lvl8pPr>
            <a:lvl9pPr marL="3886200" indent="-228600" eaLnBrk="0" fontAlgn="base" hangingPunct="0">
              <a:spcBef>
                <a:spcPct val="0"/>
              </a:spcBef>
              <a:spcAft>
                <a:spcPct val="0"/>
              </a:spcAft>
              <a:defRPr sz="2400">
                <a:solidFill>
                  <a:schemeClr val="tx1"/>
                </a:solidFill>
                <a:latin typeface="Gill Sans MT" charset="0"/>
                <a:ea typeface="ＭＳ Ｐゴシック" charset="-128"/>
              </a:defRPr>
            </a:lvl9pPr>
          </a:lstStyle>
          <a:p>
            <a:pPr eaLnBrk="1" hangingPunct="1"/>
            <a:r>
              <a:rPr lang="en-US" altLang="en-US" sz="1400" dirty="0">
                <a:latin typeface="Montserrat" panose="02000505000000020004" pitchFamily="2" charset="0"/>
              </a:rPr>
              <a:t>How well is this person connected to other well-connected people?</a:t>
            </a:r>
          </a:p>
        </p:txBody>
      </p:sp>
      <p:sp>
        <p:nvSpPr>
          <p:cNvPr id="14" name="TextBox 12"/>
          <p:cNvSpPr txBox="1">
            <a:spLocks noChangeArrowheads="1"/>
          </p:cNvSpPr>
          <p:nvPr/>
        </p:nvSpPr>
        <p:spPr bwMode="auto">
          <a:xfrm>
            <a:off x="866776" y="1884513"/>
            <a:ext cx="24224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Gill Sans MT" charset="0"/>
                <a:ea typeface="ＭＳ Ｐゴシック" charset="-128"/>
              </a:defRPr>
            </a:lvl1pPr>
            <a:lvl2pPr marL="742950" indent="-285750" eaLnBrk="0" hangingPunct="0">
              <a:defRPr sz="2400">
                <a:solidFill>
                  <a:schemeClr val="tx1"/>
                </a:solidFill>
                <a:latin typeface="Gill Sans MT" charset="0"/>
                <a:ea typeface="ＭＳ Ｐゴシック" charset="-128"/>
              </a:defRPr>
            </a:lvl2pPr>
            <a:lvl3pPr marL="1143000" indent="-228600" eaLnBrk="0" hangingPunct="0">
              <a:defRPr sz="2400">
                <a:solidFill>
                  <a:schemeClr val="tx1"/>
                </a:solidFill>
                <a:latin typeface="Gill Sans MT" charset="0"/>
                <a:ea typeface="ＭＳ Ｐゴシック" charset="-128"/>
              </a:defRPr>
            </a:lvl3pPr>
            <a:lvl4pPr marL="1600200" indent="-228600" eaLnBrk="0" hangingPunct="0">
              <a:defRPr sz="2400">
                <a:solidFill>
                  <a:schemeClr val="tx1"/>
                </a:solidFill>
                <a:latin typeface="Gill Sans MT" charset="0"/>
                <a:ea typeface="ＭＳ Ｐゴシック" charset="-128"/>
              </a:defRPr>
            </a:lvl4pPr>
            <a:lvl5pPr marL="2057400" indent="-228600" eaLnBrk="0" hangingPunct="0">
              <a:defRPr sz="2400">
                <a:solidFill>
                  <a:schemeClr val="tx1"/>
                </a:solidFill>
                <a:latin typeface="Gill Sans MT" charset="0"/>
                <a:ea typeface="ＭＳ Ｐゴシック" charset="-128"/>
              </a:defRPr>
            </a:lvl5pPr>
            <a:lvl6pPr marL="2514600" indent="-228600" eaLnBrk="0" fontAlgn="base" hangingPunct="0">
              <a:spcBef>
                <a:spcPct val="0"/>
              </a:spcBef>
              <a:spcAft>
                <a:spcPct val="0"/>
              </a:spcAft>
              <a:defRPr sz="2400">
                <a:solidFill>
                  <a:schemeClr val="tx1"/>
                </a:solidFill>
                <a:latin typeface="Gill Sans MT" charset="0"/>
                <a:ea typeface="ＭＳ Ｐゴシック" charset="-128"/>
              </a:defRPr>
            </a:lvl6pPr>
            <a:lvl7pPr marL="2971800" indent="-228600" eaLnBrk="0" fontAlgn="base" hangingPunct="0">
              <a:spcBef>
                <a:spcPct val="0"/>
              </a:spcBef>
              <a:spcAft>
                <a:spcPct val="0"/>
              </a:spcAft>
              <a:defRPr sz="2400">
                <a:solidFill>
                  <a:schemeClr val="tx1"/>
                </a:solidFill>
                <a:latin typeface="Gill Sans MT" charset="0"/>
                <a:ea typeface="ＭＳ Ｐゴシック" charset="-128"/>
              </a:defRPr>
            </a:lvl7pPr>
            <a:lvl8pPr marL="3429000" indent="-228600" eaLnBrk="0" fontAlgn="base" hangingPunct="0">
              <a:spcBef>
                <a:spcPct val="0"/>
              </a:spcBef>
              <a:spcAft>
                <a:spcPct val="0"/>
              </a:spcAft>
              <a:defRPr sz="2400">
                <a:solidFill>
                  <a:schemeClr val="tx1"/>
                </a:solidFill>
                <a:latin typeface="Gill Sans MT" charset="0"/>
                <a:ea typeface="ＭＳ Ｐゴシック" charset="-128"/>
              </a:defRPr>
            </a:lvl8pPr>
            <a:lvl9pPr marL="3886200" indent="-228600" eaLnBrk="0" fontAlgn="base" hangingPunct="0">
              <a:spcBef>
                <a:spcPct val="0"/>
              </a:spcBef>
              <a:spcAft>
                <a:spcPct val="0"/>
              </a:spcAft>
              <a:defRPr sz="2400">
                <a:solidFill>
                  <a:schemeClr val="tx1"/>
                </a:solidFill>
                <a:latin typeface="Gill Sans MT" charset="0"/>
                <a:ea typeface="ＭＳ Ｐゴシック" charset="-128"/>
              </a:defRPr>
            </a:lvl9pPr>
          </a:lstStyle>
          <a:p>
            <a:pPr eaLnBrk="1" hangingPunct="1"/>
            <a:r>
              <a:rPr lang="en-US" altLang="en-US" sz="1800" b="1" dirty="0">
                <a:solidFill>
                  <a:srgbClr val="E3A826"/>
                </a:solidFill>
                <a:latin typeface="Montserrat" panose="02000505000000020004" pitchFamily="2" charset="0"/>
              </a:rPr>
              <a:t>Centrality measure</a:t>
            </a:r>
          </a:p>
        </p:txBody>
      </p:sp>
      <p:sp>
        <p:nvSpPr>
          <p:cNvPr id="15" name="TextBox 16"/>
          <p:cNvSpPr txBox="1">
            <a:spLocks noChangeArrowheads="1"/>
          </p:cNvSpPr>
          <p:nvPr/>
        </p:nvSpPr>
        <p:spPr bwMode="auto">
          <a:xfrm>
            <a:off x="3524880" y="1878871"/>
            <a:ext cx="40158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Gill Sans MT" charset="0"/>
                <a:ea typeface="ＭＳ Ｐゴシック" charset="-128"/>
              </a:defRPr>
            </a:lvl1pPr>
            <a:lvl2pPr marL="742950" indent="-285750" eaLnBrk="0" hangingPunct="0">
              <a:defRPr sz="2400">
                <a:solidFill>
                  <a:schemeClr val="tx1"/>
                </a:solidFill>
                <a:latin typeface="Gill Sans MT" charset="0"/>
                <a:ea typeface="ＭＳ Ｐゴシック" charset="-128"/>
              </a:defRPr>
            </a:lvl2pPr>
            <a:lvl3pPr marL="1143000" indent="-228600" eaLnBrk="0" hangingPunct="0">
              <a:defRPr sz="2400">
                <a:solidFill>
                  <a:schemeClr val="tx1"/>
                </a:solidFill>
                <a:latin typeface="Gill Sans MT" charset="0"/>
                <a:ea typeface="ＭＳ Ｐゴシック" charset="-128"/>
              </a:defRPr>
            </a:lvl3pPr>
            <a:lvl4pPr marL="1600200" indent="-228600" eaLnBrk="0" hangingPunct="0">
              <a:defRPr sz="2400">
                <a:solidFill>
                  <a:schemeClr val="tx1"/>
                </a:solidFill>
                <a:latin typeface="Gill Sans MT" charset="0"/>
                <a:ea typeface="ＭＳ Ｐゴシック" charset="-128"/>
              </a:defRPr>
            </a:lvl4pPr>
            <a:lvl5pPr marL="2057400" indent="-228600" eaLnBrk="0" hangingPunct="0">
              <a:defRPr sz="2400">
                <a:solidFill>
                  <a:schemeClr val="tx1"/>
                </a:solidFill>
                <a:latin typeface="Gill Sans MT" charset="0"/>
                <a:ea typeface="ＭＳ Ｐゴシック" charset="-128"/>
              </a:defRPr>
            </a:lvl5pPr>
            <a:lvl6pPr marL="2514600" indent="-228600" eaLnBrk="0" fontAlgn="base" hangingPunct="0">
              <a:spcBef>
                <a:spcPct val="0"/>
              </a:spcBef>
              <a:spcAft>
                <a:spcPct val="0"/>
              </a:spcAft>
              <a:defRPr sz="2400">
                <a:solidFill>
                  <a:schemeClr val="tx1"/>
                </a:solidFill>
                <a:latin typeface="Gill Sans MT" charset="0"/>
                <a:ea typeface="ＭＳ Ｐゴシック" charset="-128"/>
              </a:defRPr>
            </a:lvl6pPr>
            <a:lvl7pPr marL="2971800" indent="-228600" eaLnBrk="0" fontAlgn="base" hangingPunct="0">
              <a:spcBef>
                <a:spcPct val="0"/>
              </a:spcBef>
              <a:spcAft>
                <a:spcPct val="0"/>
              </a:spcAft>
              <a:defRPr sz="2400">
                <a:solidFill>
                  <a:schemeClr val="tx1"/>
                </a:solidFill>
                <a:latin typeface="Gill Sans MT" charset="0"/>
                <a:ea typeface="ＭＳ Ｐゴシック" charset="-128"/>
              </a:defRPr>
            </a:lvl7pPr>
            <a:lvl8pPr marL="3429000" indent="-228600" eaLnBrk="0" fontAlgn="base" hangingPunct="0">
              <a:spcBef>
                <a:spcPct val="0"/>
              </a:spcBef>
              <a:spcAft>
                <a:spcPct val="0"/>
              </a:spcAft>
              <a:defRPr sz="2400">
                <a:solidFill>
                  <a:schemeClr val="tx1"/>
                </a:solidFill>
                <a:latin typeface="Gill Sans MT" charset="0"/>
                <a:ea typeface="ＭＳ Ｐゴシック" charset="-128"/>
              </a:defRPr>
            </a:lvl8pPr>
            <a:lvl9pPr marL="3886200" indent="-228600" eaLnBrk="0" fontAlgn="base" hangingPunct="0">
              <a:spcBef>
                <a:spcPct val="0"/>
              </a:spcBef>
              <a:spcAft>
                <a:spcPct val="0"/>
              </a:spcAft>
              <a:defRPr sz="2400">
                <a:solidFill>
                  <a:schemeClr val="tx1"/>
                </a:solidFill>
                <a:latin typeface="Gill Sans MT" charset="0"/>
                <a:ea typeface="ＭＳ Ｐゴシック" charset="-128"/>
              </a:defRPr>
            </a:lvl9pPr>
          </a:lstStyle>
          <a:p>
            <a:pPr eaLnBrk="1" hangingPunct="1"/>
            <a:r>
              <a:rPr lang="en-US" altLang="en-US" sz="1800" b="1" dirty="0">
                <a:solidFill>
                  <a:srgbClr val="E3A826"/>
                </a:solidFill>
                <a:latin typeface="Montserrat" panose="02000505000000020004" pitchFamily="2" charset="0"/>
              </a:rPr>
              <a:t>Interpretation in social networks</a:t>
            </a:r>
          </a:p>
        </p:txBody>
      </p:sp>
      <p:cxnSp>
        <p:nvCxnSpPr>
          <p:cNvPr id="16" name="Straight Connector 15"/>
          <p:cNvCxnSpPr>
            <a:cxnSpLocks noChangeShapeType="1"/>
          </p:cNvCxnSpPr>
          <p:nvPr/>
        </p:nvCxnSpPr>
        <p:spPr bwMode="auto">
          <a:xfrm>
            <a:off x="3596317" y="2366961"/>
            <a:ext cx="4857750" cy="0"/>
          </a:xfrm>
          <a:prstGeom prst="line">
            <a:avLst/>
          </a:prstGeom>
          <a:ln w="28575">
            <a:solidFill>
              <a:schemeClr val="accent4">
                <a:lumMod val="75000"/>
              </a:schemeClr>
            </a:solidFill>
            <a:headEnd/>
            <a:tailEnd/>
          </a:ln>
        </p:spPr>
        <p:style>
          <a:lnRef idx="1">
            <a:schemeClr val="accent4"/>
          </a:lnRef>
          <a:fillRef idx="0">
            <a:schemeClr val="accent4"/>
          </a:fillRef>
          <a:effectRef idx="0">
            <a:schemeClr val="accent4"/>
          </a:effectRef>
          <a:fontRef idx="minor">
            <a:schemeClr val="tx1"/>
          </a:fontRef>
        </p:style>
      </p:cxnSp>
      <p:sp>
        <p:nvSpPr>
          <p:cNvPr id="17" name="Title 1"/>
          <p:cNvSpPr txBox="1">
            <a:spLocks/>
          </p:cNvSpPr>
          <p:nvPr/>
        </p:nvSpPr>
        <p:spPr>
          <a:xfrm>
            <a:off x="838200" y="3651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FFC000"/>
                </a:solidFill>
                <a:latin typeface="Montserrat" panose="02000505000000020004" pitchFamily="2" charset="0"/>
                <a:ea typeface="ＭＳ Ｐゴシック" charset="-128"/>
              </a:rPr>
              <a:t>Interpretation of Measures</a:t>
            </a:r>
            <a:endParaRPr lang="en-US" b="1" dirty="0">
              <a:solidFill>
                <a:srgbClr val="FFC000"/>
              </a:solidFill>
              <a:latin typeface="Montserrat" panose="02000505000000020004" pitchFamily="2" charset="0"/>
            </a:endParaRPr>
          </a:p>
        </p:txBody>
      </p:sp>
      <p:sp>
        <p:nvSpPr>
          <p:cNvPr id="18" name="Rectangle 17"/>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20" name="Picture 1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12247317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59910" y="2046257"/>
            <a:ext cx="5355690" cy="3762649"/>
          </a:xfrm>
        </p:spPr>
        <p:txBody>
          <a:bodyPr>
            <a:normAutofit/>
          </a:bodyPr>
          <a:lstStyle/>
          <a:p>
            <a:pPr marL="452438" indent="-452438"/>
            <a:r>
              <a:rPr lang="en-US" sz="1700" dirty="0">
                <a:latin typeface="Montserrat" panose="02000505000000020004" pitchFamily="2" charset="0"/>
              </a:rPr>
              <a:t>In the network to the right, node 10 is the most central according to degree centrality</a:t>
            </a:r>
          </a:p>
          <a:p>
            <a:pPr marL="452438" indent="-452438"/>
            <a:r>
              <a:rPr lang="en-US" sz="1700" dirty="0">
                <a:latin typeface="Montserrat" panose="02000505000000020004" pitchFamily="2" charset="0"/>
              </a:rPr>
              <a:t>But nodes 3 and 5 together will reach more nodes</a:t>
            </a:r>
          </a:p>
          <a:p>
            <a:pPr marL="452438" indent="-452438"/>
            <a:r>
              <a:rPr lang="en-US" sz="1700" dirty="0">
                <a:latin typeface="Montserrat" panose="02000505000000020004" pitchFamily="2" charset="0"/>
              </a:rPr>
              <a:t>Moreover the tie between them is critical; if severed, the network will break into two isolated sub-networks</a:t>
            </a:r>
          </a:p>
          <a:p>
            <a:pPr marL="452438" indent="-452438"/>
            <a:r>
              <a:rPr lang="en-US" sz="1700" dirty="0">
                <a:latin typeface="Montserrat" panose="02000505000000020004" pitchFamily="2" charset="0"/>
              </a:rPr>
              <a:t>It follows that other things being equal, players 3 and 5 together are more ‘key’ to this network than 10</a:t>
            </a:r>
          </a:p>
          <a:p>
            <a:pPr marL="452438" indent="-452438"/>
            <a:r>
              <a:rPr lang="en-US" sz="1700" dirty="0">
                <a:latin typeface="Montserrat" panose="02000505000000020004" pitchFamily="2" charset="0"/>
              </a:rPr>
              <a:t>Thinking about sets of key players is helpful!</a:t>
            </a:r>
          </a:p>
          <a:p>
            <a:pPr marL="452438" indent="-452438"/>
            <a:endParaRPr lang="en-US" sz="1700" dirty="0">
              <a:latin typeface="Montserrat" panose="02000505000000020004" pitchFamily="2" charset="0"/>
            </a:endParaRPr>
          </a:p>
        </p:txBody>
      </p:sp>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766764" y="2174849"/>
            <a:ext cx="3971151" cy="3121236"/>
          </a:xfrm>
          <a:prstGeom prst="rect">
            <a:avLst/>
          </a:prstGeom>
        </p:spPr>
      </p:pic>
      <p:sp>
        <p:nvSpPr>
          <p:cNvPr id="6" name="Title 1"/>
          <p:cNvSpPr txBox="1">
            <a:spLocks/>
          </p:cNvSpPr>
          <p:nvPr/>
        </p:nvSpPr>
        <p:spPr>
          <a:xfrm>
            <a:off x="838200" y="36512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FFC000"/>
                </a:solidFill>
                <a:latin typeface="Montserrat" panose="02000505000000020004" pitchFamily="2" charset="0"/>
                <a:ea typeface="ＭＳ Ｐゴシック" charset="-128"/>
              </a:rPr>
              <a:t>Identifying Sets</a:t>
            </a:r>
            <a:r>
              <a:rPr lang="id-ID" altLang="en-US" b="1" dirty="0">
                <a:solidFill>
                  <a:srgbClr val="FFC000"/>
                </a:solidFill>
                <a:latin typeface="Montserrat" panose="02000505000000020004" pitchFamily="2" charset="0"/>
                <a:ea typeface="ＭＳ Ｐゴシック" charset="-128"/>
              </a:rPr>
              <a:t> </a:t>
            </a:r>
            <a:r>
              <a:rPr lang="en-US" altLang="en-US" b="1" dirty="0">
                <a:solidFill>
                  <a:srgbClr val="FFC000"/>
                </a:solidFill>
                <a:latin typeface="Montserrat" panose="02000505000000020004" pitchFamily="2" charset="0"/>
                <a:ea typeface="ＭＳ Ｐゴシック" charset="-128"/>
              </a:rPr>
              <a:t>of Key Players</a:t>
            </a:r>
            <a:endParaRPr lang="en-US" b="1" dirty="0">
              <a:solidFill>
                <a:srgbClr val="FFC000"/>
              </a:solidFill>
              <a:latin typeface="Montserrat" panose="02000505000000020004" pitchFamily="2" charset="0"/>
            </a:endParaRPr>
          </a:p>
        </p:txBody>
      </p:sp>
      <p:sp>
        <p:nvSpPr>
          <p:cNvPr id="8" name="Rectangle 7"/>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8844915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1310455" y="1292957"/>
            <a:ext cx="10515600" cy="888830"/>
          </a:xfrm>
        </p:spPr>
        <p:txBody>
          <a:bodyPr/>
          <a:lstStyle/>
          <a:p>
            <a:r>
              <a:rPr lang="en-US" b="1" dirty="0">
                <a:solidFill>
                  <a:srgbClr val="FFC000"/>
                </a:solidFill>
                <a:latin typeface="Montserrat" panose="02000505000000020004" pitchFamily="2" charset="0"/>
              </a:rPr>
              <a:t>Learning Outline</a:t>
            </a:r>
            <a:endParaRPr lang="en-ID" b="1" dirty="0">
              <a:solidFill>
                <a:srgbClr val="FFC000"/>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1310455" y="2380711"/>
            <a:ext cx="7644618" cy="2746375"/>
          </a:xfrm>
          <a:noFill/>
        </p:spPr>
        <p:txBody>
          <a:bodyPr>
            <a:normAutofit/>
          </a:bodyPr>
          <a:lstStyle/>
          <a:p>
            <a:r>
              <a:rPr lang="en-US" sz="1800" dirty="0">
                <a:latin typeface="Montserrat" panose="02000505000000020004" pitchFamily="2" charset="0"/>
              </a:rPr>
              <a:t>Handshake with Social Network Analysis</a:t>
            </a:r>
          </a:p>
          <a:p>
            <a:r>
              <a:rPr lang="en-US" sz="1800" dirty="0">
                <a:latin typeface="Montserrat" panose="02000505000000020004" pitchFamily="2" charset="0"/>
              </a:rPr>
              <a:t>Network Representation</a:t>
            </a:r>
          </a:p>
          <a:p>
            <a:r>
              <a:rPr lang="en-US" sz="1800" dirty="0">
                <a:latin typeface="Montserrat" panose="02000505000000020004" pitchFamily="2" charset="0"/>
              </a:rPr>
              <a:t>Tie Strength Identification</a:t>
            </a:r>
          </a:p>
          <a:p>
            <a:r>
              <a:rPr lang="en-US" sz="1800" dirty="0">
                <a:latin typeface="Montserrat" panose="02000505000000020004" pitchFamily="2" charset="0"/>
              </a:rPr>
              <a:t>Influencer Identification</a:t>
            </a:r>
          </a:p>
          <a:p>
            <a:r>
              <a:rPr lang="en-US" sz="2400" b="1" dirty="0">
                <a:solidFill>
                  <a:srgbClr val="37A39B"/>
                </a:solidFill>
                <a:latin typeface="Montserrat" panose="02000505000000020004" pitchFamily="2" charset="0"/>
              </a:rPr>
              <a:t>Measuring Overall Social Network Structure</a:t>
            </a:r>
          </a:p>
        </p:txBody>
      </p:sp>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837811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altLang="en-US" b="1" dirty="0">
                <a:solidFill>
                  <a:srgbClr val="FFC000"/>
                </a:solidFill>
                <a:latin typeface="Montserrat" panose="02000505000000020004" pitchFamily="2" charset="0"/>
                <a:ea typeface="ＭＳ Ｐゴシック" charset="-128"/>
              </a:rPr>
              <a:t>Reciprocity (degree of)</a:t>
            </a:r>
            <a:endParaRPr lang="en-US" b="1" dirty="0">
              <a:solidFill>
                <a:srgbClr val="FFC000"/>
              </a:solidFill>
              <a:latin typeface="Montserrat" panose="02000505000000020004" pitchFamily="2" charset="0"/>
            </a:endParaRPr>
          </a:p>
        </p:txBody>
      </p:sp>
      <p:sp>
        <p:nvSpPr>
          <p:cNvPr id="7" name="Rectangle 6"/>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
        <p:nvSpPr>
          <p:cNvPr id="11" name="Content Placeholder 2"/>
          <p:cNvSpPr txBox="1">
            <a:spLocks/>
          </p:cNvSpPr>
          <p:nvPr/>
        </p:nvSpPr>
        <p:spPr>
          <a:xfrm>
            <a:off x="1665962" y="5207246"/>
            <a:ext cx="8797444" cy="88166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en-US" sz="1400" dirty="0">
                <a:latin typeface="Montserrat" panose="02000505000000020004" pitchFamily="2" charset="0"/>
                <a:ea typeface="ＭＳ Ｐゴシック" charset="-128"/>
              </a:rPr>
              <a:t>The ratio of the number of reciprocated relations over the total number of relations</a:t>
            </a:r>
          </a:p>
        </p:txBody>
      </p:sp>
      <p:grpSp>
        <p:nvGrpSpPr>
          <p:cNvPr id="12" name="Group 11"/>
          <p:cNvGrpSpPr/>
          <p:nvPr/>
        </p:nvGrpSpPr>
        <p:grpSpPr>
          <a:xfrm>
            <a:off x="3379426" y="2189356"/>
            <a:ext cx="2493687" cy="2596346"/>
            <a:chOff x="2679735" y="1790138"/>
            <a:chExt cx="3194887" cy="3326413"/>
          </a:xfrm>
        </p:grpSpPr>
        <p:pic>
          <p:nvPicPr>
            <p:cNvPr id="13" name="Picture 2" descr="Image result for dense icon&quot;"/>
            <p:cNvPicPr>
              <a:picLocks noChangeAspect="1" noChangeArrowheads="1"/>
            </p:cNvPicPr>
            <p:nvPr/>
          </p:nvPicPr>
          <p:blipFill rotWithShape="1">
            <a:blip r:embed="rId5">
              <a:extLst>
                <a:ext uri="{28A0092B-C50C-407E-A947-70E740481C1C}">
                  <a14:useLocalDpi xmlns:a14="http://schemas.microsoft.com/office/drawing/2010/main" val="0"/>
                </a:ext>
              </a:extLst>
            </a:blip>
            <a:srcRect l="3914" t="3543" r="88433" b="81413"/>
            <a:stretch/>
          </p:blipFill>
          <p:spPr bwMode="auto">
            <a:xfrm>
              <a:off x="3511323" y="2767318"/>
              <a:ext cx="403854" cy="793863"/>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5">
              <a:extLst>
                <a:ext uri="{FF2B5EF4-FFF2-40B4-BE49-F238E27FC236}">
                  <a16:creationId xmlns="" xmlns:a16="http://schemas.microsoft.com/office/drawing/2014/main" id="{E699E870-CB73-4493-9DDE-25F0B6CC9015}"/>
                </a:ext>
              </a:extLst>
            </p:cNvPr>
            <p:cNvSpPr txBox="1">
              <a:spLocks/>
            </p:cNvSpPr>
            <p:nvPr/>
          </p:nvSpPr>
          <p:spPr>
            <a:xfrm>
              <a:off x="3578687" y="3979811"/>
              <a:ext cx="1376128" cy="113674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1200" b="1" dirty="0">
                  <a:solidFill>
                    <a:schemeClr val="bg1">
                      <a:lumMod val="50000"/>
                    </a:schemeClr>
                  </a:solidFill>
                  <a:latin typeface="Montserrat" panose="02000505000000020004" pitchFamily="2" charset="0"/>
                </a:rPr>
                <a:t>Reciprocal</a:t>
              </a:r>
              <a:endParaRPr lang="en-ID" sz="1200" b="1" dirty="0">
                <a:solidFill>
                  <a:schemeClr val="bg1">
                    <a:lumMod val="50000"/>
                  </a:schemeClr>
                </a:solidFill>
                <a:latin typeface="Montserrat" panose="02000505000000020004" pitchFamily="2" charset="0"/>
              </a:endParaRPr>
            </a:p>
          </p:txBody>
        </p:sp>
        <p:sp>
          <p:nvSpPr>
            <p:cNvPr id="15" name="Oval 14"/>
            <p:cNvSpPr/>
            <p:nvPr/>
          </p:nvSpPr>
          <p:spPr>
            <a:xfrm>
              <a:off x="2679735" y="1790138"/>
              <a:ext cx="3194887" cy="3194887"/>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16" name="Group 15"/>
          <p:cNvGrpSpPr/>
          <p:nvPr/>
        </p:nvGrpSpPr>
        <p:grpSpPr>
          <a:xfrm>
            <a:off x="6256255" y="2189356"/>
            <a:ext cx="2493687" cy="2493686"/>
            <a:chOff x="6365499" y="1790138"/>
            <a:chExt cx="3194887" cy="3194887"/>
          </a:xfrm>
        </p:grpSpPr>
        <p:sp>
          <p:nvSpPr>
            <p:cNvPr id="17" name="Title 5">
              <a:extLst>
                <a:ext uri="{FF2B5EF4-FFF2-40B4-BE49-F238E27FC236}">
                  <a16:creationId xmlns="" xmlns:a16="http://schemas.microsoft.com/office/drawing/2014/main" id="{E699E870-CB73-4493-9DDE-25F0B6CC9015}"/>
                </a:ext>
              </a:extLst>
            </p:cNvPr>
            <p:cNvSpPr txBox="1">
              <a:spLocks/>
            </p:cNvSpPr>
            <p:nvPr/>
          </p:nvSpPr>
          <p:spPr>
            <a:xfrm>
              <a:off x="6926191" y="3624828"/>
              <a:ext cx="2073501" cy="113674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lumMod val="50000"/>
                    </a:schemeClr>
                  </a:solidFill>
                  <a:latin typeface="Montserrat" panose="02000505000000020004" pitchFamily="2" charset="0"/>
                </a:rPr>
                <a:t>Not</a:t>
              </a:r>
            </a:p>
            <a:p>
              <a:pPr>
                <a:lnSpc>
                  <a:spcPct val="150000"/>
                </a:lnSpc>
              </a:pPr>
              <a:r>
                <a:rPr lang="en-US" sz="1200" b="1" dirty="0">
                  <a:solidFill>
                    <a:schemeClr val="bg1">
                      <a:lumMod val="50000"/>
                    </a:schemeClr>
                  </a:solidFill>
                  <a:latin typeface="Montserrat" panose="02000505000000020004" pitchFamily="2" charset="0"/>
                </a:rPr>
                <a:t>Reciprocal</a:t>
              </a:r>
              <a:endParaRPr lang="en-ID" sz="1200" b="1" dirty="0">
                <a:solidFill>
                  <a:schemeClr val="bg1">
                    <a:lumMod val="50000"/>
                  </a:schemeClr>
                </a:solidFill>
                <a:latin typeface="Montserrat" panose="02000505000000020004" pitchFamily="2" charset="0"/>
              </a:endParaRPr>
            </a:p>
          </p:txBody>
        </p:sp>
        <p:sp>
          <p:nvSpPr>
            <p:cNvPr id="18" name="Oval 17"/>
            <p:cNvSpPr/>
            <p:nvPr/>
          </p:nvSpPr>
          <p:spPr>
            <a:xfrm>
              <a:off x="6365499" y="1790138"/>
              <a:ext cx="3194887" cy="3194887"/>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cxnSp>
        <p:nvCxnSpPr>
          <p:cNvPr id="19" name="Curved Connector 18"/>
          <p:cNvCxnSpPr>
            <a:stCxn id="13" idx="0"/>
          </p:cNvCxnSpPr>
          <p:nvPr/>
        </p:nvCxnSpPr>
        <p:spPr>
          <a:xfrm rot="16200000" flipH="1">
            <a:off x="4588008" y="2550170"/>
            <a:ext cx="7665" cy="811462"/>
          </a:xfrm>
          <a:prstGeom prst="curvedConnector3">
            <a:avLst>
              <a:gd name="adj1" fmla="val -29823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endCxn id="13" idx="2"/>
          </p:cNvCxnSpPr>
          <p:nvPr/>
        </p:nvCxnSpPr>
        <p:spPr>
          <a:xfrm rot="5400000" flipH="1">
            <a:off x="4588008" y="3169800"/>
            <a:ext cx="7665" cy="811462"/>
          </a:xfrm>
          <a:prstGeom prst="curvedConnector3">
            <a:avLst>
              <a:gd name="adj1" fmla="val -2982387"/>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Heart 20"/>
          <p:cNvSpPr/>
          <p:nvPr/>
        </p:nvSpPr>
        <p:spPr>
          <a:xfrm>
            <a:off x="4486725" y="2458800"/>
            <a:ext cx="210230" cy="21023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art 21"/>
          <p:cNvSpPr/>
          <p:nvPr/>
        </p:nvSpPr>
        <p:spPr>
          <a:xfrm>
            <a:off x="4486725" y="3893337"/>
            <a:ext cx="210230" cy="21023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urved Connector 22"/>
          <p:cNvCxnSpPr/>
          <p:nvPr/>
        </p:nvCxnSpPr>
        <p:spPr>
          <a:xfrm rot="16200000" flipH="1">
            <a:off x="7490741" y="2502739"/>
            <a:ext cx="7665" cy="811462"/>
          </a:xfrm>
          <a:prstGeom prst="curvedConnector3">
            <a:avLst>
              <a:gd name="adj1" fmla="val -2982387"/>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Heart 23"/>
          <p:cNvSpPr/>
          <p:nvPr/>
        </p:nvSpPr>
        <p:spPr>
          <a:xfrm>
            <a:off x="7389458" y="2411369"/>
            <a:ext cx="210230" cy="21023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 descr="Image result for dense icon&quot;"/>
          <p:cNvPicPr>
            <a:picLocks noChangeAspect="1" noChangeArrowheads="1"/>
          </p:cNvPicPr>
          <p:nvPr/>
        </p:nvPicPr>
        <p:blipFill rotWithShape="1">
          <a:blip r:embed="rId5">
            <a:extLst>
              <a:ext uri="{28A0092B-C50C-407E-A947-70E740481C1C}">
                <a14:useLocalDpi xmlns:a14="http://schemas.microsoft.com/office/drawing/2010/main" val="0"/>
              </a:ext>
            </a:extLst>
          </a:blip>
          <a:srcRect l="3914" t="3543" r="88433" b="81413"/>
          <a:stretch/>
        </p:blipFill>
        <p:spPr bwMode="auto">
          <a:xfrm>
            <a:off x="6931233" y="2927213"/>
            <a:ext cx="315218" cy="61962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woman icon&quo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1805" y="2939581"/>
            <a:ext cx="653853" cy="65385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woman icon&quo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4502" y="2892989"/>
            <a:ext cx="653853" cy="653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278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altLang="en-US" b="1" dirty="0">
                <a:solidFill>
                  <a:srgbClr val="FFC000"/>
                </a:solidFill>
                <a:latin typeface="Montserrat" panose="02000505000000020004" pitchFamily="2" charset="0"/>
                <a:ea typeface="ＭＳ Ｐゴシック" charset="-128"/>
              </a:rPr>
              <a:t>Reciprocity (degree of)</a:t>
            </a:r>
            <a:endParaRPr lang="en-US" b="1" dirty="0">
              <a:solidFill>
                <a:srgbClr val="FFC000"/>
              </a:solidFill>
              <a:latin typeface="Montserrat" panose="02000505000000020004" pitchFamily="2" charset="0"/>
            </a:endParaRPr>
          </a:p>
        </p:txBody>
      </p:sp>
      <p:sp>
        <p:nvSpPr>
          <p:cNvPr id="3" name="Content Placeholder 2"/>
          <p:cNvSpPr>
            <a:spLocks noGrp="1"/>
          </p:cNvSpPr>
          <p:nvPr>
            <p:ph idx="1"/>
          </p:nvPr>
        </p:nvSpPr>
        <p:spPr>
          <a:xfrm>
            <a:off x="4880020" y="2028926"/>
            <a:ext cx="6000578" cy="3762649"/>
          </a:xfrm>
        </p:spPr>
        <p:txBody>
          <a:bodyPr>
            <a:normAutofit/>
          </a:bodyPr>
          <a:lstStyle/>
          <a:p>
            <a:pPr marL="452438" indent="-452438"/>
            <a:r>
              <a:rPr lang="en-US" altLang="en-US" sz="1700" dirty="0">
                <a:latin typeface="Montserrat" panose="02000505000000020004" pitchFamily="2" charset="0"/>
                <a:ea typeface="ＭＳ Ｐゴシック" charset="-128"/>
              </a:rPr>
              <a:t>The ratio of the number of relations which are reciprocated (i.e. there is an edge in both directions) over the total number of relations in the network </a:t>
            </a:r>
          </a:p>
          <a:p>
            <a:pPr marL="452438" indent="-452438"/>
            <a:r>
              <a:rPr lang="en-US" altLang="en-US" sz="1700" dirty="0">
                <a:latin typeface="Montserrat" panose="02000505000000020004" pitchFamily="2" charset="0"/>
                <a:ea typeface="ＭＳ Ｐゴシック" charset="-128"/>
              </a:rPr>
              <a:t>…where two vertices are said to be related if there is at least one edge between them</a:t>
            </a:r>
          </a:p>
          <a:p>
            <a:pPr marL="452438" indent="-452438"/>
            <a:r>
              <a:rPr lang="en-US" altLang="en-US" sz="1700" dirty="0">
                <a:latin typeface="Montserrat" panose="02000505000000020004" pitchFamily="2" charset="0"/>
                <a:ea typeface="ＭＳ Ｐゴシック" charset="-128"/>
              </a:rPr>
              <a:t>In the example to the right this would be 2/5=0.4 (whether this is considered high or low depends on the context)</a:t>
            </a:r>
          </a:p>
          <a:p>
            <a:pPr marL="452438" indent="-452438"/>
            <a:r>
              <a:rPr lang="en-US" altLang="en-US" sz="1700" dirty="0">
                <a:latin typeface="Montserrat" panose="02000505000000020004" pitchFamily="2" charset="0"/>
                <a:ea typeface="ＭＳ Ｐゴシック" charset="-128"/>
              </a:rPr>
              <a:t>A useful indicator of the degree of mutuality and reciprocal exchange in a network, which relate to social cohesion</a:t>
            </a:r>
          </a:p>
          <a:p>
            <a:pPr marL="452438" indent="-452438"/>
            <a:r>
              <a:rPr lang="en-US" altLang="en-US" sz="1700" dirty="0">
                <a:latin typeface="Montserrat" panose="02000505000000020004" pitchFamily="2" charset="0"/>
                <a:ea typeface="ＭＳ Ｐゴシック" charset="-128"/>
              </a:rPr>
              <a:t>Only makes sense in directed graphs</a:t>
            </a:r>
          </a:p>
          <a:p>
            <a:pPr marL="452438" indent="-452438"/>
            <a:endParaRPr lang="en-US" altLang="en-US" sz="1700" dirty="0">
              <a:latin typeface="Montserrat" panose="02000505000000020004" pitchFamily="2" charset="0"/>
              <a:ea typeface="ＭＳ Ｐゴシック" charset="-128"/>
            </a:endParaRPr>
          </a:p>
        </p:txBody>
      </p:sp>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1184409" y="2176700"/>
            <a:ext cx="3467103" cy="3467103"/>
          </a:xfrm>
          <a:prstGeom prst="rect">
            <a:avLst/>
          </a:prstGeom>
        </p:spPr>
      </p:pic>
      <p:sp>
        <p:nvSpPr>
          <p:cNvPr id="6" name="TextBox 43"/>
          <p:cNvSpPr txBox="1">
            <a:spLocks noChangeArrowheads="1"/>
          </p:cNvSpPr>
          <p:nvPr/>
        </p:nvSpPr>
        <p:spPr bwMode="auto">
          <a:xfrm>
            <a:off x="1825255" y="6129815"/>
            <a:ext cx="24314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Gill Sans MT" charset="0"/>
                <a:ea typeface="ＭＳ Ｐゴシック" charset="-128"/>
              </a:defRPr>
            </a:lvl1pPr>
            <a:lvl2pPr marL="742950" indent="-285750" eaLnBrk="0" hangingPunct="0">
              <a:defRPr sz="2400">
                <a:solidFill>
                  <a:schemeClr val="tx1"/>
                </a:solidFill>
                <a:latin typeface="Gill Sans MT" charset="0"/>
                <a:ea typeface="ＭＳ Ｐゴシック" charset="-128"/>
              </a:defRPr>
            </a:lvl2pPr>
            <a:lvl3pPr marL="1143000" indent="-228600" eaLnBrk="0" hangingPunct="0">
              <a:defRPr sz="2400">
                <a:solidFill>
                  <a:schemeClr val="tx1"/>
                </a:solidFill>
                <a:latin typeface="Gill Sans MT" charset="0"/>
                <a:ea typeface="ＭＳ Ｐゴシック" charset="-128"/>
              </a:defRPr>
            </a:lvl3pPr>
            <a:lvl4pPr marL="1600200" indent="-228600" eaLnBrk="0" hangingPunct="0">
              <a:defRPr sz="2400">
                <a:solidFill>
                  <a:schemeClr val="tx1"/>
                </a:solidFill>
                <a:latin typeface="Gill Sans MT" charset="0"/>
                <a:ea typeface="ＭＳ Ｐゴシック" charset="-128"/>
              </a:defRPr>
            </a:lvl4pPr>
            <a:lvl5pPr marL="2057400" indent="-228600" eaLnBrk="0" hangingPunct="0">
              <a:defRPr sz="2400">
                <a:solidFill>
                  <a:schemeClr val="tx1"/>
                </a:solidFill>
                <a:latin typeface="Gill Sans MT" charset="0"/>
                <a:ea typeface="ＭＳ Ｐゴシック" charset="-128"/>
              </a:defRPr>
            </a:lvl5pPr>
            <a:lvl6pPr marL="2514600" indent="-228600" eaLnBrk="0" fontAlgn="base" hangingPunct="0">
              <a:spcBef>
                <a:spcPct val="0"/>
              </a:spcBef>
              <a:spcAft>
                <a:spcPct val="0"/>
              </a:spcAft>
              <a:defRPr sz="2400">
                <a:solidFill>
                  <a:schemeClr val="tx1"/>
                </a:solidFill>
                <a:latin typeface="Gill Sans MT" charset="0"/>
                <a:ea typeface="ＭＳ Ｐゴシック" charset="-128"/>
              </a:defRPr>
            </a:lvl6pPr>
            <a:lvl7pPr marL="2971800" indent="-228600" eaLnBrk="0" fontAlgn="base" hangingPunct="0">
              <a:spcBef>
                <a:spcPct val="0"/>
              </a:spcBef>
              <a:spcAft>
                <a:spcPct val="0"/>
              </a:spcAft>
              <a:defRPr sz="2400">
                <a:solidFill>
                  <a:schemeClr val="tx1"/>
                </a:solidFill>
                <a:latin typeface="Gill Sans MT" charset="0"/>
                <a:ea typeface="ＭＳ Ｐゴシック" charset="-128"/>
              </a:defRPr>
            </a:lvl7pPr>
            <a:lvl8pPr marL="3429000" indent="-228600" eaLnBrk="0" fontAlgn="base" hangingPunct="0">
              <a:spcBef>
                <a:spcPct val="0"/>
              </a:spcBef>
              <a:spcAft>
                <a:spcPct val="0"/>
              </a:spcAft>
              <a:defRPr sz="2400">
                <a:solidFill>
                  <a:schemeClr val="tx1"/>
                </a:solidFill>
                <a:latin typeface="Gill Sans MT" charset="0"/>
                <a:ea typeface="ＭＳ Ｐゴシック" charset="-128"/>
              </a:defRPr>
            </a:lvl8pPr>
            <a:lvl9pPr marL="3886200" indent="-228600" eaLnBrk="0" fontAlgn="base" hangingPunct="0">
              <a:spcBef>
                <a:spcPct val="0"/>
              </a:spcBef>
              <a:spcAft>
                <a:spcPct val="0"/>
              </a:spcAft>
              <a:defRPr sz="2400">
                <a:solidFill>
                  <a:schemeClr val="tx1"/>
                </a:solidFill>
                <a:latin typeface="Gill Sans MT" charset="0"/>
                <a:ea typeface="ＭＳ Ｐゴシック" charset="-128"/>
              </a:defRPr>
            </a:lvl9pPr>
          </a:lstStyle>
          <a:p>
            <a:pPr eaLnBrk="1" hangingPunct="1"/>
            <a:r>
              <a:rPr lang="en-US" altLang="en-US" sz="1200">
                <a:latin typeface="+mn-lt"/>
              </a:rPr>
              <a:t>Reciprocity for network = 0.4</a:t>
            </a:r>
          </a:p>
        </p:txBody>
      </p:sp>
      <p:sp>
        <p:nvSpPr>
          <p:cNvPr id="7" name="Rectangle 6"/>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97162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585788" y="931727"/>
            <a:ext cx="10865984" cy="888830"/>
          </a:xfrm>
        </p:spPr>
        <p:txBody>
          <a:bodyPr>
            <a:noAutofit/>
          </a:bodyPr>
          <a:lstStyle/>
          <a:p>
            <a:pPr algn="ctr"/>
            <a:r>
              <a:rPr lang="en-US" sz="5400" b="1" dirty="0">
                <a:latin typeface="SimSun-ExtB" panose="02010609060101010101" pitchFamily="49" charset="-122"/>
                <a:ea typeface="SimSun-ExtB" panose="02010609060101010101" pitchFamily="49" charset="-122"/>
              </a:rPr>
              <a:t>print(“Hello, </a:t>
            </a:r>
            <a:r>
              <a:rPr lang="en-US" sz="5400" b="1" dirty="0" err="1">
                <a:latin typeface="SimSun-ExtB" panose="02010609060101010101" pitchFamily="49" charset="-122"/>
                <a:ea typeface="SimSun-ExtB" panose="02010609060101010101" pitchFamily="49" charset="-122"/>
              </a:rPr>
              <a:t>Maholi</a:t>
            </a:r>
            <a:r>
              <a:rPr lang="en-US" sz="5400" b="1" dirty="0">
                <a:latin typeface="SimSun-ExtB" panose="02010609060101010101" pitchFamily="49" charset="-122"/>
                <a:ea typeface="SimSun-ExtB" panose="02010609060101010101" pitchFamily="49" charset="-122"/>
              </a:rPr>
              <a:t>!”)</a:t>
            </a:r>
          </a:p>
        </p:txBody>
      </p:sp>
      <p:pic>
        <p:nvPicPr>
          <p:cNvPr id="15" name="Picture 14"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6" name="Picture 15"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pic>
        <p:nvPicPr>
          <p:cNvPr id="2" name="Picture 1"/>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720" t="11061" r="275" b="12435"/>
          <a:stretch/>
        </p:blipFill>
        <p:spPr>
          <a:xfrm rot="188941">
            <a:off x="4169148" y="2182771"/>
            <a:ext cx="3699263" cy="38113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15357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id-ID" b="1" dirty="0">
                <a:solidFill>
                  <a:srgbClr val="FFC000"/>
                </a:solidFill>
                <a:latin typeface="Montserrat" panose="02000505000000020004" pitchFamily="2" charset="0"/>
              </a:rPr>
              <a:t>Density</a:t>
            </a:r>
            <a:endParaRPr lang="en-US" b="1" dirty="0">
              <a:solidFill>
                <a:srgbClr val="FFC000"/>
              </a:solidFill>
              <a:latin typeface="Montserrat" panose="02000505000000020004" pitchFamily="2" charset="0"/>
            </a:endParaRPr>
          </a:p>
        </p:txBody>
      </p:sp>
      <p:sp>
        <p:nvSpPr>
          <p:cNvPr id="5" name="Content Placeholder 4"/>
          <p:cNvSpPr>
            <a:spLocks noGrp="1"/>
          </p:cNvSpPr>
          <p:nvPr>
            <p:ph idx="1"/>
          </p:nvPr>
        </p:nvSpPr>
        <p:spPr>
          <a:xfrm>
            <a:off x="3897544" y="1959907"/>
            <a:ext cx="7097270" cy="3884889"/>
          </a:xfrm>
        </p:spPr>
        <p:txBody>
          <a:bodyPr>
            <a:normAutofit/>
          </a:bodyPr>
          <a:lstStyle/>
          <a:p>
            <a:pPr marL="452438" indent="-452438"/>
            <a:r>
              <a:rPr lang="en-US" altLang="en-US" sz="1600" dirty="0">
                <a:latin typeface="Montserrat" panose="02000505000000020004" pitchFamily="2" charset="0"/>
                <a:ea typeface="ＭＳ Ｐゴシック" charset="-128"/>
              </a:rPr>
              <a:t>A network’s </a:t>
            </a:r>
            <a:r>
              <a:rPr lang="en-US" altLang="en-US" sz="1600" i="1" dirty="0">
                <a:solidFill>
                  <a:srgbClr val="0070C0"/>
                </a:solidFill>
                <a:latin typeface="Montserrat" panose="02000505000000020004" pitchFamily="2" charset="0"/>
                <a:ea typeface="ＭＳ Ｐゴシック" charset="-128"/>
              </a:rPr>
              <a:t>density</a:t>
            </a:r>
            <a:r>
              <a:rPr lang="en-US" altLang="en-US" sz="1600" dirty="0">
                <a:latin typeface="Montserrat" panose="02000505000000020004" pitchFamily="2" charset="0"/>
                <a:ea typeface="ＭＳ Ｐゴシック" charset="-128"/>
              </a:rPr>
              <a:t> is the ratio of the number of edges in the network over the total number of possible edges between all pairs of nodes (which is </a:t>
            </a:r>
            <a:r>
              <a:rPr lang="en-US" altLang="en-US" sz="1600" i="1" dirty="0">
                <a:latin typeface="Montserrat" panose="02000505000000020004" pitchFamily="2" charset="0"/>
                <a:ea typeface="ＭＳ Ｐゴシック" charset="-128"/>
              </a:rPr>
              <a:t>n(n-1)/2</a:t>
            </a:r>
            <a:r>
              <a:rPr lang="en-US" altLang="en-US" sz="1600" dirty="0">
                <a:latin typeface="Montserrat" panose="02000505000000020004" pitchFamily="2" charset="0"/>
                <a:ea typeface="ＭＳ Ｐゴシック" charset="-128"/>
              </a:rPr>
              <a:t>, where </a:t>
            </a:r>
            <a:r>
              <a:rPr lang="en-US" altLang="en-US" sz="1600" i="1" dirty="0">
                <a:latin typeface="Montserrat" panose="02000505000000020004" pitchFamily="2" charset="0"/>
                <a:ea typeface="ＭＳ Ｐゴシック" charset="-128"/>
              </a:rPr>
              <a:t>n</a:t>
            </a:r>
            <a:r>
              <a:rPr lang="en-US" altLang="en-US" sz="1600" dirty="0">
                <a:latin typeface="Montserrat" panose="02000505000000020004" pitchFamily="2" charset="0"/>
                <a:ea typeface="ＭＳ Ｐゴシック" charset="-128"/>
              </a:rPr>
              <a:t> is the number of vertices, for an undirected graph)</a:t>
            </a:r>
          </a:p>
          <a:p>
            <a:pPr marL="452438" indent="-452438"/>
            <a:r>
              <a:rPr lang="en-US" altLang="en-US" sz="1600" dirty="0">
                <a:latin typeface="Montserrat" panose="02000505000000020004" pitchFamily="2" charset="0"/>
                <a:ea typeface="ＭＳ Ｐゴシック" charset="-128"/>
              </a:rPr>
              <a:t>In the example network to the right density=5/6=0.83 (i.e. it is a fairly </a:t>
            </a:r>
            <a:r>
              <a:rPr lang="en-US" altLang="en-US" sz="1600" i="1" dirty="0">
                <a:latin typeface="Montserrat" panose="02000505000000020004" pitchFamily="2" charset="0"/>
                <a:ea typeface="ＭＳ Ｐゴシック" charset="-128"/>
              </a:rPr>
              <a:t>dense</a:t>
            </a:r>
            <a:r>
              <a:rPr lang="en-US" altLang="en-US" sz="1600" dirty="0">
                <a:latin typeface="Montserrat" panose="02000505000000020004" pitchFamily="2" charset="0"/>
                <a:ea typeface="ＭＳ Ｐゴシック" charset="-128"/>
              </a:rPr>
              <a:t> network; opposite would be a </a:t>
            </a:r>
            <a:r>
              <a:rPr lang="en-US" altLang="en-US" sz="1600" i="1" dirty="0">
                <a:latin typeface="Montserrat" panose="02000505000000020004" pitchFamily="2" charset="0"/>
                <a:ea typeface="ＭＳ Ｐゴシック" charset="-128"/>
              </a:rPr>
              <a:t>sparse</a:t>
            </a:r>
            <a:r>
              <a:rPr lang="en-US" altLang="en-US" sz="1600" dirty="0">
                <a:latin typeface="Montserrat" panose="02000505000000020004" pitchFamily="2" charset="0"/>
                <a:ea typeface="ＭＳ Ｐゴシック" charset="-128"/>
              </a:rPr>
              <a:t> network)</a:t>
            </a:r>
          </a:p>
          <a:p>
            <a:pPr marL="452438" indent="-452438"/>
            <a:r>
              <a:rPr lang="en-US" altLang="en-US" sz="1600" dirty="0">
                <a:latin typeface="Montserrat" panose="02000505000000020004" pitchFamily="2" charset="0"/>
                <a:ea typeface="ＭＳ Ｐゴシック" charset="-128"/>
              </a:rPr>
              <a:t>It is a common measure of how well connected a network is (in other words, how closely knit it is) – a perfectly connected network is called a </a:t>
            </a:r>
            <a:r>
              <a:rPr lang="en-US" altLang="en-US" sz="1600" i="1" dirty="0">
                <a:latin typeface="Montserrat" panose="02000505000000020004" pitchFamily="2" charset="0"/>
                <a:ea typeface="ＭＳ Ｐゴシック" charset="-128"/>
              </a:rPr>
              <a:t>clique</a:t>
            </a:r>
            <a:r>
              <a:rPr lang="en-US" altLang="en-US" sz="1600" dirty="0">
                <a:latin typeface="Montserrat" panose="02000505000000020004" pitchFamily="2" charset="0"/>
                <a:ea typeface="ＭＳ Ｐゴシック" charset="-128"/>
              </a:rPr>
              <a:t> and has density=1</a:t>
            </a:r>
          </a:p>
          <a:p>
            <a:pPr marL="452438" indent="-452438"/>
            <a:r>
              <a:rPr lang="en-US" altLang="en-US" sz="1600" dirty="0">
                <a:latin typeface="Montserrat" panose="02000505000000020004" pitchFamily="2" charset="0"/>
                <a:ea typeface="ＭＳ Ｐゴシック" charset="-128"/>
              </a:rPr>
              <a:t>A directed graph will have half the density of its undirected equivalent, because there are twice as many possible edges, i.e. </a:t>
            </a:r>
            <a:r>
              <a:rPr lang="en-US" altLang="en-US" sz="1600" i="1" dirty="0">
                <a:latin typeface="Montserrat" panose="02000505000000020004" pitchFamily="2" charset="0"/>
                <a:ea typeface="ＭＳ Ｐゴシック" charset="-128"/>
              </a:rPr>
              <a:t>n(n-1)</a:t>
            </a:r>
          </a:p>
          <a:p>
            <a:pPr marL="452438" indent="-452438"/>
            <a:r>
              <a:rPr lang="en-US" altLang="en-US" sz="1600" dirty="0">
                <a:latin typeface="Montserrat" panose="02000505000000020004" pitchFamily="2" charset="0"/>
                <a:ea typeface="ＭＳ Ｐゴシック" charset="-128"/>
              </a:rPr>
              <a:t>Density is useful in comparing networks against each other, or in doing the same for different regions within a single network</a:t>
            </a:r>
          </a:p>
          <a:p>
            <a:pPr marL="452438" indent="-452438"/>
            <a:endParaRPr lang="en-US" sz="1600" dirty="0">
              <a:latin typeface="Montserrat" panose="02000505000000020004" pitchFamily="2"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067" y="1868406"/>
            <a:ext cx="2315423" cy="4067892"/>
          </a:xfrm>
          <a:prstGeom prst="rect">
            <a:avLst/>
          </a:prstGeom>
        </p:spPr>
      </p:pic>
      <mc:AlternateContent xmlns:mc="http://schemas.openxmlformats.org/markup-compatibility/2006" xmlns:a14="http://schemas.microsoft.com/office/drawing/2010/main">
        <mc:Choice Requires="a14">
          <p:sp>
            <p:nvSpPr>
              <p:cNvPr id="6" name="TextBox 67"/>
              <p:cNvSpPr txBox="1">
                <a:spLocks noChangeArrowheads="1"/>
              </p:cNvSpPr>
              <p:nvPr/>
            </p:nvSpPr>
            <p:spPr bwMode="auto">
              <a:xfrm>
                <a:off x="1359633" y="3252019"/>
                <a:ext cx="1974849" cy="40671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Gill Sans MT" charset="0"/>
                    <a:ea typeface="ＭＳ Ｐゴシック" charset="-128"/>
                  </a:defRPr>
                </a:lvl1pPr>
                <a:lvl2pPr marL="742950" indent="-285750" eaLnBrk="0" hangingPunct="0">
                  <a:defRPr sz="2400">
                    <a:solidFill>
                      <a:schemeClr val="tx1"/>
                    </a:solidFill>
                    <a:latin typeface="Gill Sans MT" charset="0"/>
                    <a:ea typeface="ＭＳ Ｐゴシック" charset="-128"/>
                  </a:defRPr>
                </a:lvl2pPr>
                <a:lvl3pPr marL="1143000" indent="-228600" eaLnBrk="0" hangingPunct="0">
                  <a:defRPr sz="2400">
                    <a:solidFill>
                      <a:schemeClr val="tx1"/>
                    </a:solidFill>
                    <a:latin typeface="Gill Sans MT" charset="0"/>
                    <a:ea typeface="ＭＳ Ｐゴシック" charset="-128"/>
                  </a:defRPr>
                </a:lvl3pPr>
                <a:lvl4pPr marL="1600200" indent="-228600" eaLnBrk="0" hangingPunct="0">
                  <a:defRPr sz="2400">
                    <a:solidFill>
                      <a:schemeClr val="tx1"/>
                    </a:solidFill>
                    <a:latin typeface="Gill Sans MT" charset="0"/>
                    <a:ea typeface="ＭＳ Ｐゴシック" charset="-128"/>
                  </a:defRPr>
                </a:lvl4pPr>
                <a:lvl5pPr marL="2057400" indent="-228600" eaLnBrk="0" hangingPunct="0">
                  <a:defRPr sz="2400">
                    <a:solidFill>
                      <a:schemeClr val="tx1"/>
                    </a:solidFill>
                    <a:latin typeface="Gill Sans MT" charset="0"/>
                    <a:ea typeface="ＭＳ Ｐゴシック" charset="-128"/>
                  </a:defRPr>
                </a:lvl5pPr>
                <a:lvl6pPr marL="2514600" indent="-228600" eaLnBrk="0" fontAlgn="base" hangingPunct="0">
                  <a:spcBef>
                    <a:spcPct val="0"/>
                  </a:spcBef>
                  <a:spcAft>
                    <a:spcPct val="0"/>
                  </a:spcAft>
                  <a:defRPr sz="2400">
                    <a:solidFill>
                      <a:schemeClr val="tx1"/>
                    </a:solidFill>
                    <a:latin typeface="Gill Sans MT" charset="0"/>
                    <a:ea typeface="ＭＳ Ｐゴシック" charset="-128"/>
                  </a:defRPr>
                </a:lvl6pPr>
                <a:lvl7pPr marL="2971800" indent="-228600" eaLnBrk="0" fontAlgn="base" hangingPunct="0">
                  <a:spcBef>
                    <a:spcPct val="0"/>
                  </a:spcBef>
                  <a:spcAft>
                    <a:spcPct val="0"/>
                  </a:spcAft>
                  <a:defRPr sz="2400">
                    <a:solidFill>
                      <a:schemeClr val="tx1"/>
                    </a:solidFill>
                    <a:latin typeface="Gill Sans MT" charset="0"/>
                    <a:ea typeface="ＭＳ Ｐゴシック" charset="-128"/>
                  </a:defRPr>
                </a:lvl7pPr>
                <a:lvl8pPr marL="3429000" indent="-228600" eaLnBrk="0" fontAlgn="base" hangingPunct="0">
                  <a:spcBef>
                    <a:spcPct val="0"/>
                  </a:spcBef>
                  <a:spcAft>
                    <a:spcPct val="0"/>
                  </a:spcAft>
                  <a:defRPr sz="2400">
                    <a:solidFill>
                      <a:schemeClr val="tx1"/>
                    </a:solidFill>
                    <a:latin typeface="Gill Sans MT" charset="0"/>
                    <a:ea typeface="ＭＳ Ｐゴシック" charset="-128"/>
                  </a:defRPr>
                </a:lvl8pPr>
                <a:lvl9pPr marL="3886200" indent="-228600" eaLnBrk="0" fontAlgn="base" hangingPunct="0">
                  <a:spcBef>
                    <a:spcPct val="0"/>
                  </a:spcBef>
                  <a:spcAft>
                    <a:spcPct val="0"/>
                  </a:spcAft>
                  <a:defRPr sz="2400">
                    <a:solidFill>
                      <a:schemeClr val="tx1"/>
                    </a:solidFill>
                    <a:latin typeface="Gill Sans MT" charset="0"/>
                    <a:ea typeface="ＭＳ Ｐゴシック" charset="-128"/>
                  </a:defRPr>
                </a:lvl9pPr>
              </a:lstStyle>
              <a:p>
                <a:pPr algn="ctr" eaLnBrk="1" hangingPunct="1"/>
                <a:r>
                  <a:rPr lang="en-US" altLang="en-US" sz="1400" dirty="0">
                    <a:latin typeface="+mn-lt"/>
                  </a:rPr>
                  <a:t>Density </a:t>
                </a:r>
                <a:r>
                  <a:rPr lang="en-US" altLang="en-US" sz="1400" dirty="0">
                    <a:latin typeface="+mn-lt"/>
                    <a:sym typeface="Wingdings" pitchFamily="2" charset="2"/>
                  </a:rPr>
                  <a:t></a:t>
                </a:r>
                <a:r>
                  <a:rPr lang="en-US" altLang="en-US" sz="1400" dirty="0">
                    <a:latin typeface="+mn-lt"/>
                  </a:rPr>
                  <a:t> </a:t>
                </a:r>
                <a14:m>
                  <m:oMath xmlns:m="http://schemas.openxmlformats.org/officeDocument/2006/math">
                    <m:f>
                      <m:fPr>
                        <m:ctrlPr>
                          <a:rPr lang="en-US" altLang="en-US" sz="1400" i="1" smtClean="0">
                            <a:latin typeface="Cambria Math" panose="02040503050406030204" pitchFamily="18" charset="0"/>
                          </a:rPr>
                        </m:ctrlPr>
                      </m:fPr>
                      <m:num>
                        <m:r>
                          <a:rPr lang="en-US" altLang="en-US" sz="1400" b="0" i="1" smtClean="0">
                            <a:latin typeface="Cambria Math" panose="02040503050406030204" pitchFamily="18" charset="0"/>
                          </a:rPr>
                          <m:t>5</m:t>
                        </m:r>
                      </m:num>
                      <m:den>
                        <m:r>
                          <a:rPr lang="en-US" altLang="en-US" sz="1400" b="0" i="1" smtClean="0">
                            <a:latin typeface="Cambria Math" panose="02040503050406030204" pitchFamily="18" charset="0"/>
                          </a:rPr>
                          <m:t>6</m:t>
                        </m:r>
                      </m:den>
                    </m:f>
                    <m:r>
                      <a:rPr lang="en-US" altLang="en-US" sz="1400" b="0" i="1" smtClean="0">
                        <a:latin typeface="Cambria Math" panose="02040503050406030204" pitchFamily="18" charset="0"/>
                      </a:rPr>
                      <m:t>=0.83</m:t>
                    </m:r>
                  </m:oMath>
                </a14:m>
                <a:endParaRPr lang="en-US" altLang="en-US" sz="1400" dirty="0">
                  <a:latin typeface="+mn-lt"/>
                </a:endParaRPr>
              </a:p>
            </p:txBody>
          </p:sp>
        </mc:Choice>
        <mc:Fallback xmlns="">
          <p:sp>
            <p:nvSpPr>
              <p:cNvPr id="6" name="TextBox 67"/>
              <p:cNvSpPr txBox="1">
                <a:spLocks noRot="1" noChangeAspect="1" noMove="1" noResize="1" noEditPoints="1" noAdjustHandles="1" noChangeArrowheads="1" noChangeShapeType="1" noTextEdit="1"/>
              </p:cNvSpPr>
              <p:nvPr/>
            </p:nvSpPr>
            <p:spPr bwMode="auto">
              <a:xfrm>
                <a:off x="1359633" y="3252019"/>
                <a:ext cx="1974849" cy="406714"/>
              </a:xfrm>
              <a:prstGeom prst="rect">
                <a:avLst/>
              </a:prstGeom>
              <a:blipFill rotWithShape="0">
                <a:blip r:embed="rId3"/>
                <a:stretch>
                  <a:fillRect b="-298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8"/>
              <p:cNvSpPr txBox="1">
                <a:spLocks noChangeArrowheads="1"/>
              </p:cNvSpPr>
              <p:nvPr/>
            </p:nvSpPr>
            <p:spPr bwMode="auto">
              <a:xfrm>
                <a:off x="1582121" y="5174866"/>
                <a:ext cx="2006600" cy="4056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Gill Sans MT" charset="0"/>
                    <a:ea typeface="ＭＳ Ｐゴシック" charset="-128"/>
                  </a:defRPr>
                </a:lvl1pPr>
                <a:lvl2pPr marL="742950" indent="-285750" eaLnBrk="0" hangingPunct="0">
                  <a:defRPr sz="2400">
                    <a:solidFill>
                      <a:schemeClr val="tx1"/>
                    </a:solidFill>
                    <a:latin typeface="Gill Sans MT" charset="0"/>
                    <a:ea typeface="ＭＳ Ｐゴシック" charset="-128"/>
                  </a:defRPr>
                </a:lvl2pPr>
                <a:lvl3pPr marL="1143000" indent="-228600" eaLnBrk="0" hangingPunct="0">
                  <a:defRPr sz="2400">
                    <a:solidFill>
                      <a:schemeClr val="tx1"/>
                    </a:solidFill>
                    <a:latin typeface="Gill Sans MT" charset="0"/>
                    <a:ea typeface="ＭＳ Ｐゴシック" charset="-128"/>
                  </a:defRPr>
                </a:lvl3pPr>
                <a:lvl4pPr marL="1600200" indent="-228600" eaLnBrk="0" hangingPunct="0">
                  <a:defRPr sz="2400">
                    <a:solidFill>
                      <a:schemeClr val="tx1"/>
                    </a:solidFill>
                    <a:latin typeface="Gill Sans MT" charset="0"/>
                    <a:ea typeface="ＭＳ Ｐゴシック" charset="-128"/>
                  </a:defRPr>
                </a:lvl4pPr>
                <a:lvl5pPr marL="2057400" indent="-228600" eaLnBrk="0" hangingPunct="0">
                  <a:defRPr sz="2400">
                    <a:solidFill>
                      <a:schemeClr val="tx1"/>
                    </a:solidFill>
                    <a:latin typeface="Gill Sans MT" charset="0"/>
                    <a:ea typeface="ＭＳ Ｐゴシック" charset="-128"/>
                  </a:defRPr>
                </a:lvl5pPr>
                <a:lvl6pPr marL="2514600" indent="-228600" eaLnBrk="0" fontAlgn="base" hangingPunct="0">
                  <a:spcBef>
                    <a:spcPct val="0"/>
                  </a:spcBef>
                  <a:spcAft>
                    <a:spcPct val="0"/>
                  </a:spcAft>
                  <a:defRPr sz="2400">
                    <a:solidFill>
                      <a:schemeClr val="tx1"/>
                    </a:solidFill>
                    <a:latin typeface="Gill Sans MT" charset="0"/>
                    <a:ea typeface="ＭＳ Ｐゴシック" charset="-128"/>
                  </a:defRPr>
                </a:lvl6pPr>
                <a:lvl7pPr marL="2971800" indent="-228600" eaLnBrk="0" fontAlgn="base" hangingPunct="0">
                  <a:spcBef>
                    <a:spcPct val="0"/>
                  </a:spcBef>
                  <a:spcAft>
                    <a:spcPct val="0"/>
                  </a:spcAft>
                  <a:defRPr sz="2400">
                    <a:solidFill>
                      <a:schemeClr val="tx1"/>
                    </a:solidFill>
                    <a:latin typeface="Gill Sans MT" charset="0"/>
                    <a:ea typeface="ＭＳ Ｐゴシック" charset="-128"/>
                  </a:defRPr>
                </a:lvl7pPr>
                <a:lvl8pPr marL="3429000" indent="-228600" eaLnBrk="0" fontAlgn="base" hangingPunct="0">
                  <a:spcBef>
                    <a:spcPct val="0"/>
                  </a:spcBef>
                  <a:spcAft>
                    <a:spcPct val="0"/>
                  </a:spcAft>
                  <a:defRPr sz="2400">
                    <a:solidFill>
                      <a:schemeClr val="tx1"/>
                    </a:solidFill>
                    <a:latin typeface="Gill Sans MT" charset="0"/>
                    <a:ea typeface="ＭＳ Ｐゴシック" charset="-128"/>
                  </a:defRPr>
                </a:lvl8pPr>
                <a:lvl9pPr marL="3886200" indent="-228600" eaLnBrk="0" fontAlgn="base" hangingPunct="0">
                  <a:spcBef>
                    <a:spcPct val="0"/>
                  </a:spcBef>
                  <a:spcAft>
                    <a:spcPct val="0"/>
                  </a:spcAft>
                  <a:defRPr sz="2400">
                    <a:solidFill>
                      <a:schemeClr val="tx1"/>
                    </a:solidFill>
                    <a:latin typeface="Gill Sans MT" charset="0"/>
                    <a:ea typeface="ＭＳ Ｐゴシック" charset="-128"/>
                  </a:defRPr>
                </a:lvl9pPr>
              </a:lstStyle>
              <a:p>
                <a:pPr algn="ctr" eaLnBrk="1" hangingPunct="1"/>
                <a:r>
                  <a:rPr lang="en-US" altLang="en-US" sz="1400" dirty="0">
                    <a:latin typeface="+mn-lt"/>
                  </a:rPr>
                  <a:t>Density </a:t>
                </a:r>
                <a:r>
                  <a:rPr lang="en-US" altLang="en-US" sz="1400" dirty="0">
                    <a:latin typeface="+mn-lt"/>
                    <a:sym typeface="Wingdings" pitchFamily="2" charset="2"/>
                  </a:rPr>
                  <a:t> </a:t>
                </a:r>
                <a14:m>
                  <m:oMath xmlns:m="http://schemas.openxmlformats.org/officeDocument/2006/math">
                    <m:f>
                      <m:fPr>
                        <m:ctrlPr>
                          <a:rPr lang="en-US" altLang="en-US" sz="1400" i="1" smtClean="0">
                            <a:latin typeface="Cambria Math" panose="02040503050406030204" pitchFamily="18" charset="0"/>
                            <a:sym typeface="Wingdings" pitchFamily="2" charset="2"/>
                          </a:rPr>
                        </m:ctrlPr>
                      </m:fPr>
                      <m:num>
                        <m:r>
                          <a:rPr lang="en-US" altLang="en-US" sz="1400" b="0" i="1" smtClean="0">
                            <a:latin typeface="Cambria Math"/>
                            <a:sym typeface="Wingdings" pitchFamily="2" charset="2"/>
                          </a:rPr>
                          <m:t>5</m:t>
                        </m:r>
                      </m:num>
                      <m:den>
                        <m:r>
                          <a:rPr lang="en-US" altLang="en-US" sz="1400" b="0" i="1" smtClean="0">
                            <a:latin typeface="Cambria Math"/>
                            <a:sym typeface="Wingdings" pitchFamily="2" charset="2"/>
                          </a:rPr>
                          <m:t>12</m:t>
                        </m:r>
                      </m:den>
                    </m:f>
                    <m:r>
                      <a:rPr lang="en-US" altLang="en-US" sz="1400" b="0" i="1" smtClean="0">
                        <a:latin typeface="Cambria Math"/>
                        <a:sym typeface="Wingdings" pitchFamily="2" charset="2"/>
                      </a:rPr>
                      <m:t>=0.42</m:t>
                    </m:r>
                  </m:oMath>
                </a14:m>
                <a:endParaRPr lang="en-US" altLang="en-US" sz="1400" dirty="0">
                  <a:latin typeface="+mn-lt"/>
                </a:endParaRPr>
              </a:p>
            </p:txBody>
          </p:sp>
        </mc:Choice>
        <mc:Fallback xmlns="">
          <p:sp>
            <p:nvSpPr>
              <p:cNvPr id="7" name="TextBox 68"/>
              <p:cNvSpPr txBox="1">
                <a:spLocks noRot="1" noChangeAspect="1" noMove="1" noResize="1" noEditPoints="1" noAdjustHandles="1" noChangeArrowheads="1" noChangeShapeType="1" noTextEdit="1"/>
              </p:cNvSpPr>
              <p:nvPr/>
            </p:nvSpPr>
            <p:spPr bwMode="auto">
              <a:xfrm>
                <a:off x="1582121" y="5174866"/>
                <a:ext cx="2006600" cy="405688"/>
              </a:xfrm>
              <a:prstGeom prst="rect">
                <a:avLst/>
              </a:prstGeom>
              <a:blipFill rotWithShape="0">
                <a:blip r:embed="rId4"/>
                <a:stretch>
                  <a:fillRect b="-303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8" name="Rectangle 7"/>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688741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00284" y="2035894"/>
            <a:ext cx="6394152" cy="3762649"/>
          </a:xfrm>
        </p:spPr>
        <p:txBody>
          <a:bodyPr>
            <a:noAutofit/>
          </a:bodyPr>
          <a:lstStyle/>
          <a:p>
            <a:pPr marL="452438" indent="-452438"/>
            <a:r>
              <a:rPr lang="en-US" altLang="en-US" sz="1600" dirty="0">
                <a:latin typeface="Montserrat" panose="02000505000000020004" pitchFamily="2" charset="0"/>
                <a:ea typeface="ＭＳ Ｐゴシック" charset="-128"/>
              </a:rPr>
              <a:t>A node’s </a:t>
            </a:r>
            <a:r>
              <a:rPr lang="en-US" altLang="en-US" sz="1600" i="1" dirty="0">
                <a:solidFill>
                  <a:srgbClr val="0070C0"/>
                </a:solidFill>
                <a:latin typeface="Montserrat" panose="02000505000000020004" pitchFamily="2" charset="0"/>
                <a:ea typeface="ＭＳ Ｐゴシック" charset="-128"/>
              </a:rPr>
              <a:t>clustering coefficient </a:t>
            </a:r>
            <a:r>
              <a:rPr lang="en-US" altLang="en-US" sz="1600" dirty="0">
                <a:latin typeface="Montserrat" panose="02000505000000020004" pitchFamily="2" charset="0"/>
                <a:ea typeface="ＭＳ Ｐゴシック" charset="-128"/>
              </a:rPr>
              <a:t>is the number of closed triplets in the node’s neighborhood over the total number of triplets in the neighborhood. It is also known as </a:t>
            </a:r>
            <a:r>
              <a:rPr lang="en-US" altLang="en-US" sz="1600" i="1" dirty="0">
                <a:solidFill>
                  <a:srgbClr val="0070C0"/>
                </a:solidFill>
                <a:latin typeface="Montserrat" panose="02000505000000020004" pitchFamily="2" charset="0"/>
                <a:ea typeface="ＭＳ Ｐゴシック" charset="-128"/>
              </a:rPr>
              <a:t>transitivity</a:t>
            </a:r>
            <a:r>
              <a:rPr lang="en-US" altLang="en-US" sz="1600" dirty="0">
                <a:latin typeface="Montserrat" panose="02000505000000020004" pitchFamily="2" charset="0"/>
                <a:ea typeface="ＭＳ Ｐゴシック" charset="-128"/>
              </a:rPr>
              <a:t>.</a:t>
            </a:r>
          </a:p>
          <a:p>
            <a:pPr marL="452438" indent="-452438"/>
            <a:r>
              <a:rPr lang="en-US" altLang="en-US" sz="1600" dirty="0">
                <a:latin typeface="Montserrat" panose="02000505000000020004" pitchFamily="2" charset="0"/>
                <a:ea typeface="ＭＳ Ｐゴシック" charset="-128"/>
              </a:rPr>
              <a:t>E.g., node 1 to the right has a value of 1 because it is only connected to 2 and 3, and these nodes are also connected to one another (i.e. the only triplet in the neighborhood of 1 is closed). We say that nodes 1,2, and 3 form a </a:t>
            </a:r>
            <a:r>
              <a:rPr lang="en-US" altLang="en-US" sz="1600" i="1" dirty="0">
                <a:solidFill>
                  <a:srgbClr val="0070C0"/>
                </a:solidFill>
                <a:latin typeface="Montserrat" panose="02000505000000020004" pitchFamily="2" charset="0"/>
                <a:ea typeface="ＭＳ Ｐゴシック" charset="-128"/>
              </a:rPr>
              <a:t>clique</a:t>
            </a:r>
            <a:r>
              <a:rPr lang="en-US" altLang="en-US" sz="1600" dirty="0">
                <a:latin typeface="Montserrat" panose="02000505000000020004" pitchFamily="2" charset="0"/>
                <a:ea typeface="ＭＳ Ｐゴシック" charset="-128"/>
              </a:rPr>
              <a:t>. </a:t>
            </a:r>
          </a:p>
          <a:p>
            <a:pPr marL="452438" indent="-452438"/>
            <a:r>
              <a:rPr lang="en-US" altLang="en-US" sz="1600" dirty="0">
                <a:solidFill>
                  <a:srgbClr val="0070C0"/>
                </a:solidFill>
                <a:latin typeface="Montserrat" panose="02000505000000020004" pitchFamily="2" charset="0"/>
                <a:ea typeface="ＭＳ Ｐゴシック" charset="-128"/>
              </a:rPr>
              <a:t>Clustering algorithms </a:t>
            </a:r>
            <a:r>
              <a:rPr lang="en-US" altLang="en-US" sz="1600" dirty="0">
                <a:latin typeface="Montserrat" panose="02000505000000020004" pitchFamily="2" charset="0"/>
                <a:ea typeface="ＭＳ Ｐゴシック" charset="-128"/>
              </a:rPr>
              <a:t>identify clusters or ‘communities’ within networks based on network structure and specific clustering criteria (example shown to the right with two clusters is based on </a:t>
            </a:r>
            <a:r>
              <a:rPr lang="en-US" altLang="en-US" sz="1600" i="1" dirty="0">
                <a:solidFill>
                  <a:srgbClr val="0070C0"/>
                </a:solidFill>
                <a:latin typeface="Montserrat" panose="02000505000000020004" pitchFamily="2" charset="0"/>
                <a:ea typeface="ＭＳ Ｐゴシック" charset="-128"/>
              </a:rPr>
              <a:t>edge </a:t>
            </a:r>
            <a:r>
              <a:rPr lang="en-US" altLang="en-US" sz="1600" i="1" dirty="0" err="1">
                <a:solidFill>
                  <a:srgbClr val="0070C0"/>
                </a:solidFill>
                <a:latin typeface="Montserrat" panose="02000505000000020004" pitchFamily="2" charset="0"/>
                <a:ea typeface="ＭＳ Ｐゴシック" charset="-128"/>
              </a:rPr>
              <a:t>betweenness</a:t>
            </a:r>
            <a:r>
              <a:rPr lang="en-US" altLang="en-US" sz="1600" dirty="0">
                <a:latin typeface="Montserrat" panose="02000505000000020004" pitchFamily="2" charset="0"/>
                <a:ea typeface="ＭＳ Ｐゴシック" charset="-128"/>
              </a:rPr>
              <a:t>, an equivalent for edges of the </a:t>
            </a:r>
            <a:r>
              <a:rPr lang="en-US" altLang="en-US" sz="1600" dirty="0" err="1">
                <a:latin typeface="Montserrat" panose="02000505000000020004" pitchFamily="2" charset="0"/>
                <a:ea typeface="ＭＳ Ｐゴシック" charset="-128"/>
              </a:rPr>
              <a:t>betweenness</a:t>
            </a:r>
            <a:r>
              <a:rPr lang="en-US" altLang="en-US" sz="1600" dirty="0">
                <a:latin typeface="Montserrat" panose="02000505000000020004" pitchFamily="2" charset="0"/>
                <a:ea typeface="ＭＳ Ｐゴシック" charset="-128"/>
              </a:rPr>
              <a:t> centrality presented earlier for nodes)</a:t>
            </a:r>
          </a:p>
          <a:p>
            <a:pPr marL="452438" indent="-452438"/>
            <a:endParaRPr lang="en-US" altLang="en-US" sz="1600" dirty="0">
              <a:latin typeface="Montserrat" panose="02000505000000020004" pitchFamily="2" charset="0"/>
              <a:ea typeface="ＭＳ Ｐゴシック" charset="-128"/>
            </a:endParaRPr>
          </a:p>
          <a:p>
            <a:pPr marL="452438" indent="-452438"/>
            <a:endParaRPr lang="en-US" sz="1600" dirty="0">
              <a:latin typeface="Montserrat" panose="02000505000000020004" pitchFamily="2" charset="0"/>
            </a:endParaRPr>
          </a:p>
        </p:txBody>
      </p:sp>
      <p:sp>
        <p:nvSpPr>
          <p:cNvPr id="9" name="TextBox 30"/>
          <p:cNvSpPr txBox="1">
            <a:spLocks noChangeArrowheads="1"/>
          </p:cNvSpPr>
          <p:nvPr/>
        </p:nvSpPr>
        <p:spPr bwMode="auto">
          <a:xfrm>
            <a:off x="881441" y="5141226"/>
            <a:ext cx="329175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Gill Sans MT" charset="0"/>
                <a:ea typeface="ＭＳ Ｐゴシック" charset="-128"/>
              </a:defRPr>
            </a:lvl1pPr>
            <a:lvl2pPr marL="742950" indent="-285750" eaLnBrk="0" hangingPunct="0">
              <a:defRPr sz="2400">
                <a:solidFill>
                  <a:schemeClr val="tx1"/>
                </a:solidFill>
                <a:latin typeface="Gill Sans MT" charset="0"/>
                <a:ea typeface="ＭＳ Ｐゴシック" charset="-128"/>
              </a:defRPr>
            </a:lvl2pPr>
            <a:lvl3pPr marL="1143000" indent="-228600" eaLnBrk="0" hangingPunct="0">
              <a:defRPr sz="2400">
                <a:solidFill>
                  <a:schemeClr val="tx1"/>
                </a:solidFill>
                <a:latin typeface="Gill Sans MT" charset="0"/>
                <a:ea typeface="ＭＳ Ｐゴシック" charset="-128"/>
              </a:defRPr>
            </a:lvl3pPr>
            <a:lvl4pPr marL="1600200" indent="-228600" eaLnBrk="0" hangingPunct="0">
              <a:defRPr sz="2400">
                <a:solidFill>
                  <a:schemeClr val="tx1"/>
                </a:solidFill>
                <a:latin typeface="Gill Sans MT" charset="0"/>
                <a:ea typeface="ＭＳ Ｐゴシック" charset="-128"/>
              </a:defRPr>
            </a:lvl4pPr>
            <a:lvl5pPr marL="2057400" indent="-228600" eaLnBrk="0" hangingPunct="0">
              <a:defRPr sz="2400">
                <a:solidFill>
                  <a:schemeClr val="tx1"/>
                </a:solidFill>
                <a:latin typeface="Gill Sans MT" charset="0"/>
                <a:ea typeface="ＭＳ Ｐゴシック" charset="-128"/>
              </a:defRPr>
            </a:lvl5pPr>
            <a:lvl6pPr marL="2514600" indent="-228600" eaLnBrk="0" fontAlgn="base" hangingPunct="0">
              <a:spcBef>
                <a:spcPct val="0"/>
              </a:spcBef>
              <a:spcAft>
                <a:spcPct val="0"/>
              </a:spcAft>
              <a:defRPr sz="2400">
                <a:solidFill>
                  <a:schemeClr val="tx1"/>
                </a:solidFill>
                <a:latin typeface="Gill Sans MT" charset="0"/>
                <a:ea typeface="ＭＳ Ｐゴシック" charset="-128"/>
              </a:defRPr>
            </a:lvl6pPr>
            <a:lvl7pPr marL="2971800" indent="-228600" eaLnBrk="0" fontAlgn="base" hangingPunct="0">
              <a:spcBef>
                <a:spcPct val="0"/>
              </a:spcBef>
              <a:spcAft>
                <a:spcPct val="0"/>
              </a:spcAft>
              <a:defRPr sz="2400">
                <a:solidFill>
                  <a:schemeClr val="tx1"/>
                </a:solidFill>
                <a:latin typeface="Gill Sans MT" charset="0"/>
                <a:ea typeface="ＭＳ Ｐゴシック" charset="-128"/>
              </a:defRPr>
            </a:lvl7pPr>
            <a:lvl8pPr marL="3429000" indent="-228600" eaLnBrk="0" fontAlgn="base" hangingPunct="0">
              <a:spcBef>
                <a:spcPct val="0"/>
              </a:spcBef>
              <a:spcAft>
                <a:spcPct val="0"/>
              </a:spcAft>
              <a:defRPr sz="2400">
                <a:solidFill>
                  <a:schemeClr val="tx1"/>
                </a:solidFill>
                <a:latin typeface="Gill Sans MT" charset="0"/>
                <a:ea typeface="ＭＳ Ｐゴシック" charset="-128"/>
              </a:defRPr>
            </a:lvl8pPr>
            <a:lvl9pPr marL="3886200" indent="-228600" eaLnBrk="0" fontAlgn="base" hangingPunct="0">
              <a:spcBef>
                <a:spcPct val="0"/>
              </a:spcBef>
              <a:spcAft>
                <a:spcPct val="0"/>
              </a:spcAft>
              <a:defRPr sz="2400">
                <a:solidFill>
                  <a:schemeClr val="tx1"/>
                </a:solidFill>
                <a:latin typeface="Gill Sans MT" charset="0"/>
                <a:ea typeface="ＭＳ Ｐゴシック" charset="-128"/>
              </a:defRPr>
            </a:lvl9pPr>
          </a:lstStyle>
          <a:p>
            <a:pPr algn="ctr" eaLnBrk="1" hangingPunct="1"/>
            <a:r>
              <a:rPr lang="en-US" altLang="en-US" sz="1000" dirty="0">
                <a:latin typeface="Montserrat" panose="02000505000000020004" pitchFamily="2" charset="0"/>
              </a:rPr>
              <a:t>Network clustering coefficient = 0.375 </a:t>
            </a:r>
          </a:p>
          <a:p>
            <a:pPr algn="ctr" eaLnBrk="1" hangingPunct="1"/>
            <a:r>
              <a:rPr lang="en-US" altLang="en-US" sz="1000" dirty="0">
                <a:latin typeface="Montserrat" panose="02000505000000020004" pitchFamily="2" charset="0"/>
              </a:rPr>
              <a:t>(3 nodes in each triangle x 2 triangles = 6 closed triplets divided by 16 total)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2035894"/>
            <a:ext cx="3502214" cy="2918512"/>
          </a:xfrm>
          <a:prstGeom prst="rect">
            <a:avLst/>
          </a:prstGeom>
        </p:spPr>
      </p:pic>
      <p:sp>
        <p:nvSpPr>
          <p:cNvPr id="7" name="Title 1"/>
          <p:cNvSpPr>
            <a:spLocks noGrp="1"/>
          </p:cNvSpPr>
          <p:nvPr>
            <p:ph type="title"/>
          </p:nvPr>
        </p:nvSpPr>
        <p:spPr>
          <a:xfrm>
            <a:off x="838200" y="365125"/>
            <a:ext cx="10515600" cy="1325563"/>
          </a:xfrm>
        </p:spPr>
        <p:txBody>
          <a:bodyPr>
            <a:normAutofit/>
          </a:bodyPr>
          <a:lstStyle/>
          <a:p>
            <a:r>
              <a:rPr lang="en-US" b="1" dirty="0">
                <a:solidFill>
                  <a:srgbClr val="FFC000"/>
                </a:solidFill>
                <a:latin typeface="Montserrat" panose="02000505000000020004" pitchFamily="2" charset="0"/>
              </a:rPr>
              <a:t>Clustering</a:t>
            </a:r>
          </a:p>
        </p:txBody>
      </p:sp>
      <p:sp>
        <p:nvSpPr>
          <p:cNvPr id="8" name="Rectangle 7"/>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1" name="Picture 10"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42484865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1550004" y="2648222"/>
            <a:ext cx="8700815" cy="2903553"/>
          </a:xfrm>
          <a:prstGeom prst="rect">
            <a:avLst/>
          </a:prstGeom>
        </p:spPr>
      </p:pic>
      <p:sp>
        <p:nvSpPr>
          <p:cNvPr id="5" name="TextBox 30"/>
          <p:cNvSpPr txBox="1">
            <a:spLocks noChangeArrowheads="1"/>
          </p:cNvSpPr>
          <p:nvPr/>
        </p:nvSpPr>
        <p:spPr bwMode="auto">
          <a:xfrm>
            <a:off x="6224615" y="2024001"/>
            <a:ext cx="41567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Gill Sans MT" charset="0"/>
                <a:ea typeface="ＭＳ Ｐゴシック" charset="-128"/>
              </a:defRPr>
            </a:lvl1pPr>
            <a:lvl2pPr marL="742950" indent="-285750" eaLnBrk="0" hangingPunct="0">
              <a:defRPr sz="2400">
                <a:solidFill>
                  <a:schemeClr val="tx1"/>
                </a:solidFill>
                <a:latin typeface="Gill Sans MT" charset="0"/>
                <a:ea typeface="ＭＳ Ｐゴシック" charset="-128"/>
              </a:defRPr>
            </a:lvl2pPr>
            <a:lvl3pPr marL="1143000" indent="-228600" eaLnBrk="0" hangingPunct="0">
              <a:defRPr sz="2400">
                <a:solidFill>
                  <a:schemeClr val="tx1"/>
                </a:solidFill>
                <a:latin typeface="Gill Sans MT" charset="0"/>
                <a:ea typeface="ＭＳ Ｐゴシック" charset="-128"/>
              </a:defRPr>
            </a:lvl3pPr>
            <a:lvl4pPr marL="1600200" indent="-228600" eaLnBrk="0" hangingPunct="0">
              <a:defRPr sz="2400">
                <a:solidFill>
                  <a:schemeClr val="tx1"/>
                </a:solidFill>
                <a:latin typeface="Gill Sans MT" charset="0"/>
                <a:ea typeface="ＭＳ Ｐゴシック" charset="-128"/>
              </a:defRPr>
            </a:lvl4pPr>
            <a:lvl5pPr marL="2057400" indent="-228600" eaLnBrk="0" hangingPunct="0">
              <a:defRPr sz="2400">
                <a:solidFill>
                  <a:schemeClr val="tx1"/>
                </a:solidFill>
                <a:latin typeface="Gill Sans MT" charset="0"/>
                <a:ea typeface="ＭＳ Ｐゴシック" charset="-128"/>
              </a:defRPr>
            </a:lvl5pPr>
            <a:lvl6pPr marL="2514600" indent="-228600" eaLnBrk="0" fontAlgn="base" hangingPunct="0">
              <a:spcBef>
                <a:spcPct val="0"/>
              </a:spcBef>
              <a:spcAft>
                <a:spcPct val="0"/>
              </a:spcAft>
              <a:defRPr sz="2400">
                <a:solidFill>
                  <a:schemeClr val="tx1"/>
                </a:solidFill>
                <a:latin typeface="Gill Sans MT" charset="0"/>
                <a:ea typeface="ＭＳ Ｐゴシック" charset="-128"/>
              </a:defRPr>
            </a:lvl6pPr>
            <a:lvl7pPr marL="2971800" indent="-228600" eaLnBrk="0" fontAlgn="base" hangingPunct="0">
              <a:spcBef>
                <a:spcPct val="0"/>
              </a:spcBef>
              <a:spcAft>
                <a:spcPct val="0"/>
              </a:spcAft>
              <a:defRPr sz="2400">
                <a:solidFill>
                  <a:schemeClr val="tx1"/>
                </a:solidFill>
                <a:latin typeface="Gill Sans MT" charset="0"/>
                <a:ea typeface="ＭＳ Ｐゴシック" charset="-128"/>
              </a:defRPr>
            </a:lvl7pPr>
            <a:lvl8pPr marL="3429000" indent="-228600" eaLnBrk="0" fontAlgn="base" hangingPunct="0">
              <a:spcBef>
                <a:spcPct val="0"/>
              </a:spcBef>
              <a:spcAft>
                <a:spcPct val="0"/>
              </a:spcAft>
              <a:defRPr sz="2400">
                <a:solidFill>
                  <a:schemeClr val="tx1"/>
                </a:solidFill>
                <a:latin typeface="Gill Sans MT" charset="0"/>
                <a:ea typeface="ＭＳ Ｐゴシック" charset="-128"/>
              </a:defRPr>
            </a:lvl8pPr>
            <a:lvl9pPr marL="3886200" indent="-228600" eaLnBrk="0" fontAlgn="base" hangingPunct="0">
              <a:spcBef>
                <a:spcPct val="0"/>
              </a:spcBef>
              <a:spcAft>
                <a:spcPct val="0"/>
              </a:spcAft>
              <a:defRPr sz="2400">
                <a:solidFill>
                  <a:schemeClr val="tx1"/>
                </a:solidFill>
                <a:latin typeface="Gill Sans MT" charset="0"/>
                <a:ea typeface="ＭＳ Ｐゴシック" charset="-128"/>
              </a:defRPr>
            </a:lvl9pPr>
          </a:lstStyle>
          <a:p>
            <a:pPr algn="ctr" eaLnBrk="1" hangingPunct="1"/>
            <a:r>
              <a:rPr lang="en-US" altLang="en-US" sz="2000" dirty="0">
                <a:solidFill>
                  <a:srgbClr val="37A39B"/>
                </a:solidFill>
                <a:latin typeface="Montserrat" panose="02000505000000020004" pitchFamily="2" charset="0"/>
              </a:rPr>
              <a:t>Possible Number of Triplets</a:t>
            </a:r>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C000"/>
                </a:solidFill>
                <a:latin typeface="Montserrat" panose="02000505000000020004" pitchFamily="2" charset="0"/>
              </a:rPr>
              <a:t>Triplets of Node 3</a:t>
            </a:r>
          </a:p>
        </p:txBody>
      </p:sp>
      <p:sp>
        <p:nvSpPr>
          <p:cNvPr id="7" name="Rectangle 6"/>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9" name="Picture 8"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8188801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idx="1"/>
          </p:nvPr>
        </p:nvSpPr>
        <p:spPr>
          <a:xfrm>
            <a:off x="5021819" y="2084388"/>
            <a:ext cx="6331981" cy="3762649"/>
          </a:xfrm>
        </p:spPr>
        <p:txBody>
          <a:bodyPr>
            <a:normAutofit/>
          </a:bodyPr>
          <a:lstStyle/>
          <a:p>
            <a:pPr marL="463550" indent="-463550"/>
            <a:r>
              <a:rPr lang="en-US" altLang="en-US" sz="1700" dirty="0">
                <a:latin typeface="Montserrat" panose="02000505000000020004" pitchFamily="2" charset="0"/>
                <a:ea typeface="ＭＳ Ｐゴシック" charset="-128"/>
              </a:rPr>
              <a:t>The longest shortest path (</a:t>
            </a:r>
            <a:r>
              <a:rPr lang="en-US" altLang="en-US" sz="1700" dirty="0">
                <a:solidFill>
                  <a:srgbClr val="0070C0"/>
                </a:solidFill>
                <a:latin typeface="Montserrat" panose="02000505000000020004" pitchFamily="2" charset="0"/>
                <a:ea typeface="ＭＳ Ｐゴシック" charset="-128"/>
              </a:rPr>
              <a:t>distance</a:t>
            </a:r>
            <a:r>
              <a:rPr lang="en-US" altLang="en-US" sz="1700" dirty="0">
                <a:latin typeface="Montserrat" panose="02000505000000020004" pitchFamily="2" charset="0"/>
                <a:ea typeface="ＭＳ Ｐゴシック" charset="-128"/>
              </a:rPr>
              <a:t>) between any two nodes in a network is called the network’s </a:t>
            </a:r>
            <a:r>
              <a:rPr lang="en-US" altLang="en-US" sz="1700" i="1" dirty="0">
                <a:solidFill>
                  <a:srgbClr val="0070C0"/>
                </a:solidFill>
                <a:latin typeface="Montserrat" panose="02000505000000020004" pitchFamily="2" charset="0"/>
                <a:ea typeface="ＭＳ Ｐゴシック" charset="-128"/>
              </a:rPr>
              <a:t>diameter</a:t>
            </a:r>
          </a:p>
          <a:p>
            <a:pPr marL="463550" indent="-463550"/>
            <a:r>
              <a:rPr lang="en-US" altLang="en-US" sz="1700" dirty="0">
                <a:latin typeface="Montserrat" panose="02000505000000020004" pitchFamily="2" charset="0"/>
                <a:ea typeface="ＭＳ Ｐゴシック" charset="-128"/>
              </a:rPr>
              <a:t>The diameter of the network on the right is 3; it is a useful measure of the </a:t>
            </a:r>
            <a:r>
              <a:rPr lang="en-US" altLang="en-US" sz="1700" i="1" dirty="0">
                <a:latin typeface="Montserrat" panose="02000505000000020004" pitchFamily="2" charset="0"/>
                <a:ea typeface="ＭＳ Ｐゴシック" charset="-128"/>
              </a:rPr>
              <a:t>reach</a:t>
            </a:r>
            <a:r>
              <a:rPr lang="en-US" altLang="en-US" sz="1700" dirty="0">
                <a:latin typeface="Montserrat" panose="02000505000000020004" pitchFamily="2" charset="0"/>
                <a:ea typeface="ＭＳ Ｐゴシック" charset="-128"/>
              </a:rPr>
              <a:t> of the network (as opposed to looking only at the total number of vertices or edges)</a:t>
            </a:r>
          </a:p>
          <a:p>
            <a:pPr marL="463550" indent="-463550"/>
            <a:r>
              <a:rPr lang="en-US" altLang="en-US" sz="1700" dirty="0">
                <a:latin typeface="Montserrat" panose="02000505000000020004" pitchFamily="2" charset="0"/>
                <a:ea typeface="ＭＳ Ｐゴシック" charset="-128"/>
              </a:rPr>
              <a:t>It also indicates how long it will take at most to reach any node in the network (sparser networks will generally have greater diameters)</a:t>
            </a:r>
          </a:p>
          <a:p>
            <a:pPr marL="463550" indent="-463550"/>
            <a:r>
              <a:rPr lang="en-US" altLang="en-US" sz="1700" dirty="0">
                <a:latin typeface="Montserrat" panose="02000505000000020004" pitchFamily="2" charset="0"/>
                <a:ea typeface="ＭＳ Ｐゴシック" charset="-128"/>
              </a:rPr>
              <a:t>The average of all shortest paths in a network is also interesting because it indicates how far apart any two nodes will be on average (average </a:t>
            </a:r>
            <a:r>
              <a:rPr lang="en-US" altLang="en-US" sz="1700" i="1" dirty="0">
                <a:latin typeface="Montserrat" panose="02000505000000020004" pitchFamily="2" charset="0"/>
                <a:ea typeface="ＭＳ Ｐゴシック" charset="-128"/>
              </a:rPr>
              <a:t>distance</a:t>
            </a:r>
            <a:r>
              <a:rPr lang="en-US" altLang="en-US" sz="1700" dirty="0">
                <a:latin typeface="Montserrat" panose="02000505000000020004" pitchFamily="2" charset="0"/>
                <a:ea typeface="ＭＳ Ｐゴシック" charset="-128"/>
              </a:rPr>
              <a:t>)</a:t>
            </a:r>
          </a:p>
          <a:p>
            <a:pPr marL="463550" indent="-463550"/>
            <a:endParaRPr lang="en-US" altLang="en-US" sz="1700" dirty="0">
              <a:latin typeface="Montserrat" panose="02000505000000020004" pitchFamily="2" charset="0"/>
              <a:ea typeface="ＭＳ Ｐゴシック" charset="-128"/>
            </a:endParaRPr>
          </a:p>
          <a:p>
            <a:pPr marL="463550" indent="-463550"/>
            <a:endParaRPr lang="en-SG" altLang="en-US" sz="1700" dirty="0">
              <a:latin typeface="Montserrat" panose="02000505000000020004" pitchFamily="2" charset="0"/>
              <a:ea typeface="ＭＳ Ｐゴシック" charset="-128"/>
            </a:endParaRPr>
          </a:p>
          <a:p>
            <a:pPr marL="463550" indent="-463550"/>
            <a:endParaRPr lang="en-US" sz="1700" dirty="0">
              <a:latin typeface="Montserrat" panose="02000505000000020004" pitchFamily="2" charset="0"/>
            </a:endParaRPr>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958008" y="2084389"/>
            <a:ext cx="3762649" cy="3762649"/>
          </a:xfrm>
          <a:prstGeom prst="rect">
            <a:avLst/>
          </a:prstGeom>
        </p:spPr>
      </p:pic>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a:solidFill>
                  <a:srgbClr val="FFC000"/>
                </a:solidFill>
                <a:latin typeface="Montserrat" panose="02000505000000020004" pitchFamily="2" charset="0"/>
                <a:ea typeface="ＭＳ Ｐゴシック" charset="-128"/>
              </a:rPr>
              <a:t>Average and </a:t>
            </a:r>
            <a:r>
              <a:rPr lang="id-ID" altLang="en-US" b="1" dirty="0">
                <a:solidFill>
                  <a:srgbClr val="FFC000"/>
                </a:solidFill>
                <a:latin typeface="Montserrat" panose="02000505000000020004" pitchFamily="2" charset="0"/>
                <a:ea typeface="ＭＳ Ｐゴシック" charset="-128"/>
              </a:rPr>
              <a:t>L</a:t>
            </a:r>
            <a:r>
              <a:rPr lang="en-US" altLang="en-US" b="1" dirty="0" err="1">
                <a:solidFill>
                  <a:srgbClr val="FFC000"/>
                </a:solidFill>
                <a:latin typeface="Montserrat" panose="02000505000000020004" pitchFamily="2" charset="0"/>
                <a:ea typeface="ＭＳ Ｐゴシック" charset="-128"/>
              </a:rPr>
              <a:t>ongest</a:t>
            </a:r>
            <a:r>
              <a:rPr lang="en-US" altLang="en-US" b="1" dirty="0">
                <a:solidFill>
                  <a:srgbClr val="FFC000"/>
                </a:solidFill>
                <a:latin typeface="Montserrat" panose="02000505000000020004" pitchFamily="2" charset="0"/>
                <a:ea typeface="ＭＳ Ｐゴシック" charset="-128"/>
              </a:rPr>
              <a:t> </a:t>
            </a:r>
            <a:r>
              <a:rPr lang="id-ID" altLang="en-US" b="1" dirty="0">
                <a:solidFill>
                  <a:srgbClr val="FFC000"/>
                </a:solidFill>
                <a:latin typeface="Montserrat" panose="02000505000000020004" pitchFamily="2" charset="0"/>
                <a:ea typeface="ＭＳ Ｐゴシック" charset="-128"/>
              </a:rPr>
              <a:t>D</a:t>
            </a:r>
            <a:r>
              <a:rPr lang="en-US" altLang="en-US" b="1" dirty="0" err="1">
                <a:solidFill>
                  <a:srgbClr val="FFC000"/>
                </a:solidFill>
                <a:latin typeface="Montserrat" panose="02000505000000020004" pitchFamily="2" charset="0"/>
                <a:ea typeface="ＭＳ Ｐゴシック" charset="-128"/>
              </a:rPr>
              <a:t>istance</a:t>
            </a:r>
            <a:endParaRPr lang="en-US" b="1" dirty="0">
              <a:solidFill>
                <a:srgbClr val="FFC000"/>
              </a:solidFill>
              <a:latin typeface="Montserrat" panose="02000505000000020004" pitchFamily="2" charset="0"/>
            </a:endParaRPr>
          </a:p>
        </p:txBody>
      </p:sp>
      <p:sp>
        <p:nvSpPr>
          <p:cNvPr id="7" name="Rectangle 6"/>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9" name="Picture 8"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9483527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774D617A-7F50-234F-B858-BA55A5BA482F}"/>
              </a:ext>
            </a:extLst>
          </p:cNvPr>
          <p:cNvPicPr>
            <a:picLocks noChangeAspect="1"/>
          </p:cNvPicPr>
          <p:nvPr/>
        </p:nvPicPr>
        <p:blipFill>
          <a:blip r:embed="rId2"/>
          <a:stretch>
            <a:fillRect/>
          </a:stretch>
        </p:blipFill>
        <p:spPr>
          <a:xfrm>
            <a:off x="1178953" y="2038348"/>
            <a:ext cx="9955771" cy="3948323"/>
          </a:xfrm>
          <a:prstGeom prst="rect">
            <a:avLst/>
          </a:prstGeom>
        </p:spPr>
      </p:pic>
      <p:sp>
        <p:nvSpPr>
          <p:cNvPr id="7" name="Rectangle 6"/>
          <p:cNvSpPr/>
          <p:nvPr/>
        </p:nvSpPr>
        <p:spPr>
          <a:xfrm>
            <a:off x="1178953" y="3095567"/>
            <a:ext cx="2357806" cy="661012"/>
          </a:xfrm>
          <a:prstGeom prst="rect">
            <a:avLst/>
          </a:prstGeom>
          <a:solidFill>
            <a:srgbClr val="37A3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schemeClr val="bg1"/>
                </a:solidFill>
                <a:latin typeface="Montserrat" panose="02000505000000020004" pitchFamily="2" charset="0"/>
              </a:rPr>
              <a:t>Edges inside the community</a:t>
            </a:r>
            <a:endParaRPr lang="en-US" dirty="0">
              <a:solidFill>
                <a:schemeClr val="bg1"/>
              </a:solidFill>
              <a:latin typeface="Montserrat" panose="02000505000000020004" pitchFamily="2" charset="0"/>
            </a:endParaRPr>
          </a:p>
        </p:txBody>
      </p:sp>
      <p:sp>
        <p:nvSpPr>
          <p:cNvPr id="8" name="Rectangle 7"/>
          <p:cNvSpPr/>
          <p:nvPr/>
        </p:nvSpPr>
        <p:spPr>
          <a:xfrm>
            <a:off x="8260963" y="3051499"/>
            <a:ext cx="2873761" cy="927253"/>
          </a:xfrm>
          <a:prstGeom prst="rect">
            <a:avLst/>
          </a:prstGeom>
          <a:solidFill>
            <a:srgbClr val="37A3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schemeClr val="bg1"/>
                </a:solidFill>
                <a:latin typeface="Montserrat" panose="02000505000000020004" pitchFamily="2" charset="0"/>
              </a:rPr>
              <a:t>Expected number of edges if i,j places at random</a:t>
            </a:r>
            <a:endParaRPr lang="en-US" dirty="0">
              <a:solidFill>
                <a:schemeClr val="bg1"/>
              </a:solidFill>
              <a:latin typeface="Montserrat" panose="02000505000000020004" pitchFamily="2" charset="0"/>
            </a:endParaRPr>
          </a:p>
        </p:txBody>
      </p:sp>
      <p:sp>
        <p:nvSpPr>
          <p:cNvPr id="9"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C000"/>
                </a:solidFill>
                <a:latin typeface="Montserrat" panose="02000505000000020004" pitchFamily="2" charset="0"/>
              </a:rPr>
              <a:t>Modularity</a:t>
            </a:r>
          </a:p>
        </p:txBody>
      </p:sp>
      <p:sp>
        <p:nvSpPr>
          <p:cNvPr id="10" name="Rectangle 9"/>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2" name="Picture 11"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7344213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3" name="Image" descr="Image"/>
          <p:cNvPicPr>
            <a:picLocks noChangeAspect="1"/>
          </p:cNvPicPr>
          <p:nvPr/>
        </p:nvPicPr>
        <p:blipFill>
          <a:blip r:embed="rId3"/>
          <a:stretch>
            <a:fillRect/>
          </a:stretch>
        </p:blipFill>
        <p:spPr>
          <a:xfrm>
            <a:off x="932540" y="2631598"/>
            <a:ext cx="2223493" cy="1973461"/>
          </a:xfrm>
          <a:prstGeom prst="rect">
            <a:avLst/>
          </a:prstGeom>
          <a:ln w="25400">
            <a:miter lim="400000"/>
          </a:ln>
          <a:effectLst>
            <a:outerShdw blurRad="127000" dist="76200" dir="5520000" rotWithShape="0">
              <a:srgbClr val="000000">
                <a:alpha val="60000"/>
              </a:srgbClr>
            </a:outerShdw>
          </a:effectLst>
        </p:spPr>
      </p:pic>
      <p:pic>
        <p:nvPicPr>
          <p:cNvPr id="174" name="Image" descr="Image"/>
          <p:cNvPicPr>
            <a:picLocks noChangeAspect="1"/>
          </p:cNvPicPr>
          <p:nvPr/>
        </p:nvPicPr>
        <p:blipFill>
          <a:blip r:embed="rId4"/>
          <a:stretch>
            <a:fillRect/>
          </a:stretch>
        </p:blipFill>
        <p:spPr>
          <a:xfrm>
            <a:off x="9037345" y="1365631"/>
            <a:ext cx="2136668" cy="1906565"/>
          </a:xfrm>
          <a:prstGeom prst="rect">
            <a:avLst/>
          </a:prstGeom>
          <a:ln w="25400">
            <a:miter lim="400000"/>
          </a:ln>
          <a:effectLst>
            <a:outerShdw blurRad="127000" dist="76200" dir="5520000" rotWithShape="0">
              <a:srgbClr val="000000">
                <a:alpha val="60000"/>
              </a:srgbClr>
            </a:outerShdw>
          </a:effectLst>
        </p:spPr>
      </p:pic>
      <p:pic>
        <p:nvPicPr>
          <p:cNvPr id="175" name="Image" descr="Image"/>
          <p:cNvPicPr>
            <a:picLocks noChangeAspect="1"/>
          </p:cNvPicPr>
          <p:nvPr/>
        </p:nvPicPr>
        <p:blipFill>
          <a:blip r:embed="rId5"/>
          <a:stretch>
            <a:fillRect/>
          </a:stretch>
        </p:blipFill>
        <p:spPr>
          <a:xfrm>
            <a:off x="9037345" y="3766410"/>
            <a:ext cx="2136668" cy="1932428"/>
          </a:xfrm>
          <a:prstGeom prst="rect">
            <a:avLst/>
          </a:prstGeom>
          <a:ln w="25400">
            <a:miter lim="400000"/>
          </a:ln>
          <a:effectLst>
            <a:outerShdw blurRad="127000" dist="76200" dir="5520000" rotWithShape="0">
              <a:srgbClr val="000000">
                <a:alpha val="60000"/>
              </a:srgbClr>
            </a:outerShdw>
          </a:effectLst>
        </p:spPr>
      </p:pic>
      <p:sp>
        <p:nvSpPr>
          <p:cNvPr id="176" name="Line"/>
          <p:cNvSpPr/>
          <p:nvPr/>
        </p:nvSpPr>
        <p:spPr>
          <a:xfrm flipV="1">
            <a:off x="3156033" y="2349433"/>
            <a:ext cx="5881312" cy="1307611"/>
          </a:xfrm>
          <a:prstGeom prst="line">
            <a:avLst/>
          </a:prstGeom>
          <a:ln w="25400">
            <a:solidFill>
              <a:srgbClr val="AB1802"/>
            </a:solidFill>
            <a:miter lim="400000"/>
            <a:tailEnd type="triangle"/>
          </a:ln>
        </p:spPr>
        <p:txBody>
          <a:bodyPr lIns="33167" tIns="33167" rIns="33167" bIns="33167" anchor="ctr"/>
          <a:lstStyle/>
          <a:p>
            <a:pPr>
              <a:defRPr>
                <a:solidFill>
                  <a:srgbClr val="535353"/>
                </a:solidFill>
                <a:latin typeface="Gill Sans Light"/>
                <a:ea typeface="Gill Sans Light"/>
                <a:cs typeface="Gill Sans Light"/>
                <a:sym typeface="Gill Sans Light"/>
              </a:defRPr>
            </a:pPr>
            <a:endParaRPr>
              <a:latin typeface="Montserrat" panose="02000505000000020004" pitchFamily="2" charset="0"/>
            </a:endParaRPr>
          </a:p>
        </p:txBody>
      </p:sp>
      <p:sp>
        <p:nvSpPr>
          <p:cNvPr id="177" name="Line"/>
          <p:cNvSpPr/>
          <p:nvPr/>
        </p:nvSpPr>
        <p:spPr>
          <a:xfrm>
            <a:off x="3156033" y="3679770"/>
            <a:ext cx="5881312" cy="1065142"/>
          </a:xfrm>
          <a:prstGeom prst="line">
            <a:avLst/>
          </a:prstGeom>
          <a:ln w="25400">
            <a:solidFill>
              <a:srgbClr val="AB1802"/>
            </a:solidFill>
            <a:miter lim="400000"/>
            <a:tailEnd type="triangle"/>
          </a:ln>
        </p:spPr>
        <p:txBody>
          <a:bodyPr lIns="33167" tIns="33167" rIns="33167" bIns="33167" anchor="ctr"/>
          <a:lstStyle/>
          <a:p>
            <a:pPr>
              <a:defRPr>
                <a:solidFill>
                  <a:srgbClr val="535353"/>
                </a:solidFill>
                <a:latin typeface="Gill Sans Light"/>
                <a:ea typeface="Gill Sans Light"/>
                <a:cs typeface="Gill Sans Light"/>
                <a:sym typeface="Gill Sans Light"/>
              </a:defRPr>
            </a:pPr>
            <a:endParaRPr>
              <a:latin typeface="Montserrat" panose="02000505000000020004" pitchFamily="2" charset="0"/>
            </a:endParaRPr>
          </a:p>
        </p:txBody>
      </p:sp>
      <p:sp>
        <p:nvSpPr>
          <p:cNvPr id="178" name="modularity"/>
          <p:cNvSpPr txBox="1"/>
          <p:nvPr/>
        </p:nvSpPr>
        <p:spPr>
          <a:xfrm rot="20887085">
            <a:off x="5484042" y="2597490"/>
            <a:ext cx="1197099" cy="313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167" tIns="33167" rIns="33167" bIns="33167" anchor="ctr">
            <a:spAutoFit/>
          </a:bodyPr>
          <a:lstStyle>
            <a:lvl1pPr>
              <a:defRPr sz="2800">
                <a:solidFill>
                  <a:srgbClr val="535353"/>
                </a:solidFill>
                <a:latin typeface="Gill Sans Light"/>
                <a:ea typeface="Gill Sans Light"/>
                <a:cs typeface="Gill Sans Light"/>
                <a:sym typeface="Gill Sans Light"/>
              </a:defRPr>
            </a:lvl1pPr>
          </a:lstStyle>
          <a:p>
            <a:r>
              <a:rPr sz="1600" dirty="0">
                <a:latin typeface="Montserrat" panose="02000505000000020004" pitchFamily="2" charset="0"/>
              </a:rPr>
              <a:t>modularity</a:t>
            </a:r>
          </a:p>
        </p:txBody>
      </p:sp>
      <p:sp>
        <p:nvSpPr>
          <p:cNvPr id="179" name="centrality"/>
          <p:cNvSpPr txBox="1"/>
          <p:nvPr/>
        </p:nvSpPr>
        <p:spPr>
          <a:xfrm rot="584095">
            <a:off x="5834147" y="3953553"/>
            <a:ext cx="1049623" cy="313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167" tIns="33167" rIns="33167" bIns="33167" anchor="ctr">
            <a:spAutoFit/>
          </a:bodyPr>
          <a:lstStyle>
            <a:lvl1pPr>
              <a:defRPr sz="2800">
                <a:solidFill>
                  <a:srgbClr val="535353"/>
                </a:solidFill>
                <a:latin typeface="Gill Sans Light"/>
                <a:ea typeface="Gill Sans Light"/>
                <a:cs typeface="Gill Sans Light"/>
                <a:sym typeface="Gill Sans Light"/>
              </a:defRPr>
            </a:lvl1pPr>
          </a:lstStyle>
          <a:p>
            <a:r>
              <a:rPr sz="1600" dirty="0">
                <a:latin typeface="Montserrat" panose="02000505000000020004" pitchFamily="2" charset="0"/>
              </a:rPr>
              <a:t>centrality</a:t>
            </a:r>
          </a:p>
        </p:txBody>
      </p:sp>
      <p:sp>
        <p:nvSpPr>
          <p:cNvPr id="181" name="model network"/>
          <p:cNvSpPr txBox="1"/>
          <p:nvPr/>
        </p:nvSpPr>
        <p:spPr>
          <a:xfrm>
            <a:off x="1073438" y="4746459"/>
            <a:ext cx="2314411" cy="313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167" tIns="33167" rIns="33167" bIns="33167" anchor="ctr">
            <a:spAutoFit/>
          </a:bodyPr>
          <a:lstStyle>
            <a:lvl1pPr>
              <a:defRPr sz="2200" i="1">
                <a:solidFill>
                  <a:srgbClr val="535353"/>
                </a:solidFill>
                <a:latin typeface="Gill Sans"/>
                <a:ea typeface="Gill Sans"/>
                <a:cs typeface="Gill Sans"/>
                <a:sym typeface="Gill Sans"/>
              </a:defRPr>
            </a:lvl1pPr>
          </a:lstStyle>
          <a:p>
            <a:r>
              <a:rPr sz="1600" dirty="0">
                <a:latin typeface="Montserrat" panose="02000505000000020004" pitchFamily="2" charset="0"/>
              </a:rPr>
              <a:t>model network</a:t>
            </a:r>
          </a:p>
        </p:txBody>
      </p:sp>
      <p:sp>
        <p:nvSpPr>
          <p:cNvPr id="182" name="community detection result"/>
          <p:cNvSpPr txBox="1"/>
          <p:nvPr/>
        </p:nvSpPr>
        <p:spPr>
          <a:xfrm>
            <a:off x="8763017" y="3405960"/>
            <a:ext cx="2700591" cy="28242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167" tIns="33167" rIns="33167" bIns="33167" anchor="ctr">
            <a:spAutoFit/>
          </a:bodyPr>
          <a:lstStyle>
            <a:lvl1pPr>
              <a:defRPr sz="2200" i="1">
                <a:solidFill>
                  <a:srgbClr val="535353"/>
                </a:solidFill>
                <a:latin typeface="Gill Sans"/>
                <a:ea typeface="Gill Sans"/>
                <a:cs typeface="Gill Sans"/>
                <a:sym typeface="Gill Sans"/>
              </a:defRPr>
            </a:lvl1pPr>
          </a:lstStyle>
          <a:p>
            <a:pPr algn="ctr"/>
            <a:r>
              <a:rPr sz="1400" dirty="0">
                <a:latin typeface="Montserrat" panose="02000505000000020004" pitchFamily="2" charset="0"/>
              </a:rPr>
              <a:t>community detection result</a:t>
            </a:r>
          </a:p>
        </p:txBody>
      </p:sp>
      <p:sp>
        <p:nvSpPr>
          <p:cNvPr id="183" name="degree centrality result"/>
          <p:cNvSpPr txBox="1"/>
          <p:nvPr/>
        </p:nvSpPr>
        <p:spPr>
          <a:xfrm>
            <a:off x="8898874" y="5829753"/>
            <a:ext cx="2428875" cy="282425"/>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3167" tIns="33167" rIns="33167" bIns="33167" anchor="ctr">
            <a:spAutoFit/>
          </a:bodyPr>
          <a:lstStyle>
            <a:lvl1pPr>
              <a:defRPr sz="2200" i="1">
                <a:solidFill>
                  <a:srgbClr val="535353"/>
                </a:solidFill>
                <a:latin typeface="Gill Sans"/>
                <a:ea typeface="Gill Sans"/>
                <a:cs typeface="Gill Sans"/>
                <a:sym typeface="Gill Sans"/>
              </a:defRPr>
            </a:lvl1pPr>
          </a:lstStyle>
          <a:p>
            <a:pPr algn="ctr"/>
            <a:r>
              <a:rPr sz="1400" dirty="0">
                <a:latin typeface="Montserrat" panose="02000505000000020004" pitchFamily="2" charset="0"/>
              </a:rPr>
              <a:t>degree centrality result</a:t>
            </a:r>
          </a:p>
        </p:txBody>
      </p:sp>
      <p:sp>
        <p:nvSpPr>
          <p:cNvPr id="184" name="community detection"/>
          <p:cNvSpPr txBox="1"/>
          <p:nvPr/>
        </p:nvSpPr>
        <p:spPr>
          <a:xfrm rot="20829799">
            <a:off x="5166026" y="3002148"/>
            <a:ext cx="2322407" cy="313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3167" tIns="33167" rIns="33167" bIns="33167" anchor="ctr">
            <a:spAutoFit/>
          </a:bodyPr>
          <a:lstStyle>
            <a:lvl1pPr>
              <a:defRPr sz="2800">
                <a:solidFill>
                  <a:srgbClr val="535353"/>
                </a:solidFill>
                <a:latin typeface="Gill Sans Light"/>
                <a:ea typeface="Gill Sans Light"/>
                <a:cs typeface="Gill Sans Light"/>
                <a:sym typeface="Gill Sans Light"/>
              </a:defRPr>
            </a:lvl1pPr>
          </a:lstStyle>
          <a:p>
            <a:r>
              <a:rPr sz="1600" dirty="0">
                <a:latin typeface="Montserrat" panose="02000505000000020004" pitchFamily="2" charset="0"/>
              </a:rPr>
              <a:t>community detection</a:t>
            </a:r>
          </a:p>
        </p:txBody>
      </p:sp>
      <p:sp>
        <p:nvSpPr>
          <p:cNvPr id="14"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C000"/>
                </a:solidFill>
                <a:latin typeface="Montserrat" panose="02000505000000020004" pitchFamily="2" charset="0"/>
              </a:rPr>
              <a:t>Metric Simulation</a:t>
            </a:r>
          </a:p>
        </p:txBody>
      </p:sp>
      <p:sp>
        <p:nvSpPr>
          <p:cNvPr id="18" name="Rectangle 17"/>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20" name="Picture 1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370380195"/>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974" y="1827216"/>
            <a:ext cx="3943878" cy="4205557"/>
          </a:xfrm>
          <a:prstGeom prst="rect">
            <a:avLst/>
          </a:prstGeom>
        </p:spPr>
      </p:pic>
      <p:sp>
        <p:nvSpPr>
          <p:cNvPr id="9" name="Content Placeholder 4"/>
          <p:cNvSpPr txBox="1">
            <a:spLocks/>
          </p:cNvSpPr>
          <p:nvPr/>
        </p:nvSpPr>
        <p:spPr>
          <a:xfrm>
            <a:off x="5705888" y="2270124"/>
            <a:ext cx="5088835" cy="37626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Tx/>
              <a:buBlip>
                <a:blip r:embed="rId3"/>
              </a:buBlip>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Arial" panose="020B0604020202020204" pitchFamily="34" charset="0"/>
              <a:buChar char="•"/>
            </a:pPr>
            <a:r>
              <a:rPr lang="en-US" altLang="en-US" sz="1700" dirty="0">
                <a:latin typeface="Montserrat" panose="02000505000000020004" pitchFamily="2" charset="0"/>
                <a:ea typeface="ＭＳ Ｐゴシック" charset="-128"/>
              </a:rPr>
              <a:t>Collaboration network of scientist at Santa Fe </a:t>
            </a:r>
            <a:r>
              <a:rPr lang="en-US" altLang="en-US" sz="1700" dirty="0" err="1">
                <a:latin typeface="Montserrat" panose="02000505000000020004" pitchFamily="2" charset="0"/>
                <a:ea typeface="ＭＳ Ｐゴシック" charset="-128"/>
              </a:rPr>
              <a:t>Institut</a:t>
            </a:r>
            <a:r>
              <a:rPr lang="en-US" altLang="en-US" sz="1700" dirty="0">
                <a:latin typeface="Montserrat" panose="02000505000000020004" pitchFamily="2" charset="0"/>
                <a:ea typeface="ＭＳ Ｐゴシック" charset="-128"/>
              </a:rPr>
              <a:t> (Girvan &amp; </a:t>
            </a:r>
            <a:r>
              <a:rPr lang="en-US" altLang="en-US" sz="1700" dirty="0" err="1">
                <a:latin typeface="Montserrat" panose="02000505000000020004" pitchFamily="2" charset="0"/>
                <a:ea typeface="ＭＳ Ｐゴシック" charset="-128"/>
              </a:rPr>
              <a:t>Nirwan</a:t>
            </a:r>
            <a:r>
              <a:rPr lang="en-US" altLang="en-US" sz="1700" dirty="0">
                <a:latin typeface="Montserrat" panose="02000505000000020004" pitchFamily="2" charset="0"/>
                <a:ea typeface="ＭＳ Ｐゴシック" charset="-128"/>
              </a:rPr>
              <a:t>)</a:t>
            </a:r>
          </a:p>
          <a:p>
            <a:pPr>
              <a:lnSpc>
                <a:spcPct val="150000"/>
              </a:lnSpc>
              <a:buFont typeface="Arial" panose="020B0604020202020204" pitchFamily="34" charset="0"/>
              <a:buChar char="•"/>
            </a:pPr>
            <a:r>
              <a:rPr lang="en-US" altLang="en-US" sz="1700" dirty="0">
                <a:latin typeface="Montserrat" panose="02000505000000020004" pitchFamily="2" charset="0"/>
                <a:ea typeface="ＭＳ Ｐゴシック" charset="-128"/>
              </a:rPr>
              <a:t>27| scientist (vertices) / 1 | 8 nodes from largest component edge = scientist coauthor one of more publications</a:t>
            </a:r>
          </a:p>
          <a:p>
            <a:pPr>
              <a:lnSpc>
                <a:spcPct val="150000"/>
              </a:lnSpc>
              <a:buFont typeface="Arial" panose="020B0604020202020204" pitchFamily="34" charset="0"/>
              <a:buChar char="•"/>
            </a:pPr>
            <a:r>
              <a:rPr lang="en-US" altLang="en-US" sz="1700" dirty="0" err="1">
                <a:latin typeface="Montserrat" panose="02000505000000020004" pitchFamily="2" charset="0"/>
                <a:ea typeface="ＭＳ Ｐゴシック" charset="-128"/>
              </a:rPr>
              <a:t>Komunitas</a:t>
            </a:r>
            <a:r>
              <a:rPr lang="en-US" altLang="en-US" sz="1700" dirty="0">
                <a:latin typeface="Montserrat" panose="02000505000000020004" pitchFamily="2" charset="0"/>
                <a:ea typeface="ＭＳ Ｐゴシック" charset="-128"/>
              </a:rPr>
              <a:t> : </a:t>
            </a:r>
            <a:r>
              <a:rPr lang="en-US" altLang="en-US" sz="1700" dirty="0" err="1">
                <a:latin typeface="Montserrat" panose="02000505000000020004" pitchFamily="2" charset="0"/>
                <a:ea typeface="ＭＳ Ｐゴシック" charset="-128"/>
              </a:rPr>
              <a:t>kumpulan</a:t>
            </a:r>
            <a:r>
              <a:rPr lang="en-US" altLang="en-US" sz="1700" dirty="0">
                <a:latin typeface="Montserrat" panose="02000505000000020004" pitchFamily="2" charset="0"/>
                <a:ea typeface="ＭＳ Ｐゴシック" charset="-128"/>
              </a:rPr>
              <a:t> </a:t>
            </a:r>
            <a:r>
              <a:rPr lang="en-US" altLang="en-US" sz="1700" dirty="0" err="1">
                <a:latin typeface="Montserrat" panose="02000505000000020004" pitchFamily="2" charset="0"/>
                <a:ea typeface="ＭＳ Ｐゴシック" charset="-128"/>
              </a:rPr>
              <a:t>titik</a:t>
            </a:r>
            <a:r>
              <a:rPr lang="en-US" altLang="en-US" sz="1700" dirty="0">
                <a:latin typeface="Montserrat" panose="02000505000000020004" pitchFamily="2" charset="0"/>
                <a:ea typeface="ＭＳ Ｐゴシック" charset="-128"/>
              </a:rPr>
              <a:t> </a:t>
            </a:r>
            <a:r>
              <a:rPr lang="en-US" altLang="en-US" sz="1700" dirty="0" err="1">
                <a:latin typeface="Montserrat" panose="02000505000000020004" pitchFamily="2" charset="0"/>
                <a:ea typeface="ＭＳ Ｐゴシック" charset="-128"/>
              </a:rPr>
              <a:t>titik</a:t>
            </a:r>
            <a:r>
              <a:rPr lang="en-US" altLang="en-US" sz="1700" dirty="0">
                <a:latin typeface="Montserrat" panose="02000505000000020004" pitchFamily="2" charset="0"/>
                <a:ea typeface="ＭＳ Ｐゴシック" charset="-128"/>
              </a:rPr>
              <a:t> </a:t>
            </a:r>
            <a:r>
              <a:rPr lang="en-US" altLang="en-US" sz="1700" dirty="0" err="1">
                <a:latin typeface="Montserrat" panose="02000505000000020004" pitchFamily="2" charset="0"/>
                <a:ea typeface="ＭＳ Ｐゴシック" charset="-128"/>
              </a:rPr>
              <a:t>dimana</a:t>
            </a:r>
            <a:r>
              <a:rPr lang="en-US" altLang="en-US" sz="1700" dirty="0">
                <a:latin typeface="Montserrat" panose="02000505000000020004" pitchFamily="2" charset="0"/>
                <a:ea typeface="ＭＳ Ｐゴシック" charset="-128"/>
              </a:rPr>
              <a:t> </a:t>
            </a:r>
            <a:r>
              <a:rPr lang="en-US" altLang="en-US" sz="1700" dirty="0" err="1">
                <a:latin typeface="Montserrat" panose="02000505000000020004" pitchFamily="2" charset="0"/>
                <a:ea typeface="ＭＳ Ｐゴシック" charset="-128"/>
              </a:rPr>
              <a:t>jumlah</a:t>
            </a:r>
            <a:r>
              <a:rPr lang="en-US" altLang="en-US" sz="1700" dirty="0">
                <a:latin typeface="Montserrat" panose="02000505000000020004" pitchFamily="2" charset="0"/>
                <a:ea typeface="ＭＳ Ｐゴシック" charset="-128"/>
              </a:rPr>
              <a:t> </a:t>
            </a:r>
            <a:r>
              <a:rPr lang="en-US" altLang="en-US" sz="1700" dirty="0" err="1">
                <a:latin typeface="Montserrat" panose="02000505000000020004" pitchFamily="2" charset="0"/>
                <a:ea typeface="ＭＳ Ｐゴシック" charset="-128"/>
              </a:rPr>
              <a:t>hubungan</a:t>
            </a:r>
            <a:r>
              <a:rPr lang="en-US" altLang="en-US" sz="1700" dirty="0">
                <a:latin typeface="Montserrat" panose="02000505000000020004" pitchFamily="2" charset="0"/>
                <a:ea typeface="ＭＳ Ｐゴシック" charset="-128"/>
              </a:rPr>
              <a:t> internal </a:t>
            </a:r>
            <a:r>
              <a:rPr lang="en-US" altLang="en-US" sz="1700" dirty="0" err="1">
                <a:latin typeface="Montserrat" panose="02000505000000020004" pitchFamily="2" charset="0"/>
                <a:ea typeface="ＭＳ Ｐゴシック" charset="-128"/>
              </a:rPr>
              <a:t>antar</a:t>
            </a:r>
            <a:r>
              <a:rPr lang="en-US" altLang="en-US" sz="1700" dirty="0">
                <a:latin typeface="Montserrat" panose="02000505000000020004" pitchFamily="2" charset="0"/>
                <a:ea typeface="ＭＳ Ｐゴシック" charset="-128"/>
              </a:rPr>
              <a:t> </a:t>
            </a:r>
            <a:r>
              <a:rPr lang="en-US" altLang="en-US" sz="1700" dirty="0" err="1">
                <a:latin typeface="Montserrat" panose="02000505000000020004" pitchFamily="2" charset="0"/>
                <a:ea typeface="ＭＳ Ｐゴシック" charset="-128"/>
              </a:rPr>
              <a:t>titik</a:t>
            </a:r>
            <a:r>
              <a:rPr lang="en-US" altLang="en-US" sz="1700" dirty="0">
                <a:latin typeface="Montserrat" panose="02000505000000020004" pitchFamily="2" charset="0"/>
                <a:ea typeface="ＭＳ Ｐゴシック" charset="-128"/>
              </a:rPr>
              <a:t> </a:t>
            </a:r>
            <a:r>
              <a:rPr lang="en-US" altLang="en-US" sz="1700" dirty="0" err="1">
                <a:latin typeface="Montserrat" panose="02000505000000020004" pitchFamily="2" charset="0"/>
                <a:ea typeface="ＭＳ Ｐゴシック" charset="-128"/>
              </a:rPr>
              <a:t>lebih</a:t>
            </a:r>
            <a:r>
              <a:rPr lang="en-US" altLang="en-US" sz="1700" dirty="0">
                <a:latin typeface="Montserrat" panose="02000505000000020004" pitchFamily="2" charset="0"/>
                <a:ea typeface="ＭＳ Ｐゴシック" charset="-128"/>
              </a:rPr>
              <a:t> </a:t>
            </a:r>
            <a:r>
              <a:rPr lang="en-US" altLang="en-US" sz="1700" dirty="0" err="1">
                <a:latin typeface="Montserrat" panose="02000505000000020004" pitchFamily="2" charset="0"/>
                <a:ea typeface="ＭＳ Ｐゴシック" charset="-128"/>
              </a:rPr>
              <a:t>besar</a:t>
            </a:r>
            <a:r>
              <a:rPr lang="en-US" altLang="en-US" sz="1700" dirty="0">
                <a:latin typeface="Montserrat" panose="02000505000000020004" pitchFamily="2" charset="0"/>
                <a:ea typeface="ＭＳ Ｐゴシック" charset="-128"/>
              </a:rPr>
              <a:t> </a:t>
            </a:r>
            <a:r>
              <a:rPr lang="en-US" altLang="en-US" sz="1700" dirty="0" err="1">
                <a:latin typeface="Montserrat" panose="02000505000000020004" pitchFamily="2" charset="0"/>
                <a:ea typeface="ＭＳ Ｐゴシック" charset="-128"/>
              </a:rPr>
              <a:t>dari</a:t>
            </a:r>
            <a:r>
              <a:rPr lang="en-US" altLang="en-US" sz="1700" dirty="0">
                <a:latin typeface="Montserrat" panose="02000505000000020004" pitchFamily="2" charset="0"/>
                <a:ea typeface="ＭＳ Ｐゴシック" charset="-128"/>
              </a:rPr>
              <a:t> </a:t>
            </a:r>
            <a:r>
              <a:rPr lang="en-US" altLang="en-US" sz="1700" dirty="0" err="1">
                <a:latin typeface="Montserrat" panose="02000505000000020004" pitchFamily="2" charset="0"/>
                <a:ea typeface="ＭＳ Ｐゴシック" charset="-128"/>
              </a:rPr>
              <a:t>pada</a:t>
            </a:r>
            <a:r>
              <a:rPr lang="en-US" altLang="en-US" sz="1700" dirty="0">
                <a:latin typeface="Montserrat" panose="02000505000000020004" pitchFamily="2" charset="0"/>
                <a:ea typeface="ＭＳ Ｐゴシック" charset="-128"/>
              </a:rPr>
              <a:t> </a:t>
            </a:r>
            <a:r>
              <a:rPr lang="en-US" altLang="en-US" sz="1700" dirty="0" err="1">
                <a:latin typeface="Montserrat" panose="02000505000000020004" pitchFamily="2" charset="0"/>
                <a:ea typeface="ＭＳ Ｐゴシック" charset="-128"/>
              </a:rPr>
              <a:t>jumlah</a:t>
            </a:r>
            <a:r>
              <a:rPr lang="en-US" altLang="en-US" sz="1700" dirty="0">
                <a:latin typeface="Montserrat" panose="02000505000000020004" pitchFamily="2" charset="0"/>
                <a:ea typeface="ＭＳ Ｐゴシック" charset="-128"/>
              </a:rPr>
              <a:t> </a:t>
            </a:r>
            <a:r>
              <a:rPr lang="en-US" altLang="en-US" sz="1700" dirty="0" err="1">
                <a:latin typeface="Montserrat" panose="02000505000000020004" pitchFamily="2" charset="0"/>
                <a:ea typeface="ＭＳ Ｐゴシック" charset="-128"/>
              </a:rPr>
              <a:t>hubungan</a:t>
            </a:r>
            <a:r>
              <a:rPr lang="en-US" altLang="en-US" sz="1700" dirty="0">
                <a:latin typeface="Montserrat" panose="02000505000000020004" pitchFamily="2" charset="0"/>
                <a:ea typeface="ＭＳ Ｐゴシック" charset="-128"/>
              </a:rPr>
              <a:t> </a:t>
            </a:r>
            <a:r>
              <a:rPr lang="en-US" altLang="en-US" sz="1700" dirty="0" err="1">
                <a:latin typeface="Montserrat" panose="02000505000000020004" pitchFamily="2" charset="0"/>
                <a:ea typeface="ＭＳ Ｐゴシック" charset="-128"/>
              </a:rPr>
              <a:t>dengan</a:t>
            </a:r>
            <a:r>
              <a:rPr lang="en-US" altLang="en-US" sz="1700" dirty="0">
                <a:latin typeface="Montserrat" panose="02000505000000020004" pitchFamily="2" charset="0"/>
                <a:ea typeface="ＭＳ Ｐゴシック" charset="-128"/>
              </a:rPr>
              <a:t> </a:t>
            </a:r>
            <a:r>
              <a:rPr lang="en-US" altLang="en-US" sz="1700" dirty="0" err="1">
                <a:latin typeface="Montserrat" panose="02000505000000020004" pitchFamily="2" charset="0"/>
                <a:ea typeface="ＭＳ Ｐゴシック" charset="-128"/>
              </a:rPr>
              <a:t>titik</a:t>
            </a:r>
            <a:r>
              <a:rPr lang="en-US" altLang="en-US" sz="1700" dirty="0">
                <a:latin typeface="Montserrat" panose="02000505000000020004" pitchFamily="2" charset="0"/>
                <a:ea typeface="ＭＳ Ｐゴシック" charset="-128"/>
              </a:rPr>
              <a:t> </a:t>
            </a:r>
            <a:r>
              <a:rPr lang="en-US" altLang="en-US" sz="1700" dirty="0" err="1">
                <a:latin typeface="Montserrat" panose="02000505000000020004" pitchFamily="2" charset="0"/>
                <a:ea typeface="ＭＳ Ｐゴシック" charset="-128"/>
              </a:rPr>
              <a:t>eksternal</a:t>
            </a:r>
            <a:endParaRPr lang="en-US" altLang="en-US" sz="1700" dirty="0">
              <a:latin typeface="Montserrat" panose="02000505000000020004" pitchFamily="2" charset="0"/>
              <a:ea typeface="ＭＳ Ｐゴシック" charset="-128"/>
            </a:endParaRPr>
          </a:p>
          <a:p>
            <a:pPr>
              <a:lnSpc>
                <a:spcPct val="150000"/>
              </a:lnSpc>
              <a:buFont typeface="Arial" panose="020B0604020202020204" pitchFamily="34" charset="0"/>
              <a:buChar char="•"/>
            </a:pPr>
            <a:endParaRPr lang="en-US" altLang="en-US" sz="1700" dirty="0">
              <a:latin typeface="Montserrat" panose="02000505000000020004" pitchFamily="2" charset="0"/>
              <a:ea typeface="ＭＳ Ｐゴシック" charset="-128"/>
            </a:endParaRPr>
          </a:p>
          <a:p>
            <a:pPr>
              <a:lnSpc>
                <a:spcPct val="150000"/>
              </a:lnSpc>
              <a:buFont typeface="Arial" panose="020B0604020202020204" pitchFamily="34" charset="0"/>
              <a:buChar char="•"/>
            </a:pPr>
            <a:endParaRPr lang="en-US" altLang="en-US" sz="1700" dirty="0">
              <a:latin typeface="Montserrat" panose="02000505000000020004" pitchFamily="2" charset="0"/>
              <a:ea typeface="ＭＳ Ｐゴシック" charset="-128"/>
            </a:endParaRPr>
          </a:p>
          <a:p>
            <a:pPr>
              <a:lnSpc>
                <a:spcPct val="150000"/>
              </a:lnSpc>
              <a:buFont typeface="Arial" panose="020B0604020202020204" pitchFamily="34" charset="0"/>
              <a:buChar char="•"/>
            </a:pPr>
            <a:endParaRPr lang="en-SG" altLang="en-US" sz="1700" dirty="0">
              <a:latin typeface="Montserrat" panose="02000505000000020004" pitchFamily="2" charset="0"/>
              <a:ea typeface="ＭＳ Ｐゴシック" charset="-128"/>
            </a:endParaRPr>
          </a:p>
          <a:p>
            <a:pPr>
              <a:lnSpc>
                <a:spcPct val="150000"/>
              </a:lnSpc>
              <a:buFont typeface="Arial" panose="020B0604020202020204" pitchFamily="34" charset="0"/>
              <a:buChar char="•"/>
            </a:pPr>
            <a:endParaRPr lang="en-US" sz="1700" dirty="0">
              <a:latin typeface="Montserrat" panose="02000505000000020004" pitchFamily="2" charset="0"/>
            </a:endParaRPr>
          </a:p>
        </p:txBody>
      </p:sp>
      <p:sp>
        <p:nvSpPr>
          <p:cNvPr id="5"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C000"/>
                </a:solidFill>
                <a:latin typeface="Montserrat" panose="02000505000000020004" pitchFamily="2" charset="0"/>
              </a:rPr>
              <a:t>Example : Finding Community</a:t>
            </a:r>
          </a:p>
        </p:txBody>
      </p:sp>
      <p:sp>
        <p:nvSpPr>
          <p:cNvPr id="6" name="Rectangle 5"/>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8" name="Picture 7"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3505852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082" name="Picture 2" descr="Image result for six degree of separation&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883" y="2019008"/>
            <a:ext cx="7038975" cy="395287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4327301" y="1665504"/>
            <a:ext cx="3376318" cy="168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p:cNvSpPr/>
          <p:nvPr/>
        </p:nvSpPr>
        <p:spPr>
          <a:xfrm>
            <a:off x="740799" y="4304376"/>
            <a:ext cx="1791875" cy="120179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ontserrat" panose="02000505000000020004" pitchFamily="2" charset="0"/>
              </a:rPr>
              <a:t>This is</a:t>
            </a:r>
          </a:p>
          <a:p>
            <a:pPr algn="ctr"/>
            <a:r>
              <a:rPr lang="en-US" b="1" dirty="0">
                <a:latin typeface="Montserrat" panose="02000505000000020004" pitchFamily="2" charset="0"/>
              </a:rPr>
              <a:t>Dian</a:t>
            </a:r>
          </a:p>
        </p:txBody>
      </p:sp>
      <p:sp>
        <p:nvSpPr>
          <p:cNvPr id="16" name="Right Arrow 15"/>
          <p:cNvSpPr/>
          <p:nvPr/>
        </p:nvSpPr>
        <p:spPr>
          <a:xfrm flipH="1">
            <a:off x="9671858" y="3152934"/>
            <a:ext cx="1968239" cy="128604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ontserrat" panose="02000505000000020004" pitchFamily="2" charset="0"/>
              </a:rPr>
              <a:t>This is</a:t>
            </a:r>
          </a:p>
          <a:p>
            <a:pPr algn="ctr"/>
            <a:r>
              <a:rPr lang="en-US" b="1" dirty="0">
                <a:latin typeface="Montserrat" panose="02000505000000020004" pitchFamily="2" charset="0"/>
              </a:rPr>
              <a:t>Peter Parker</a:t>
            </a:r>
          </a:p>
        </p:txBody>
      </p:sp>
      <p:sp>
        <p:nvSpPr>
          <p:cNvPr id="18" name="Title 5">
            <a:extLst>
              <a:ext uri="{FF2B5EF4-FFF2-40B4-BE49-F238E27FC236}">
                <a16:creationId xmlns="" xmlns:a16="http://schemas.microsoft.com/office/drawing/2014/main" id="{E699E870-CB73-4493-9DDE-25F0B6CC9015}"/>
              </a:ext>
            </a:extLst>
          </p:cNvPr>
          <p:cNvSpPr txBox="1">
            <a:spLocks/>
          </p:cNvSpPr>
          <p:nvPr/>
        </p:nvSpPr>
        <p:spPr>
          <a:xfrm>
            <a:off x="186334" y="2019008"/>
            <a:ext cx="12005666" cy="113674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sz="2000" b="1" dirty="0">
                <a:solidFill>
                  <a:schemeClr val="bg1">
                    <a:lumMod val="50000"/>
                  </a:schemeClr>
                </a:solidFill>
                <a:latin typeface="Montserrat" panose="02000505000000020004" pitchFamily="2" charset="0"/>
              </a:rPr>
              <a:t>I just need my friend,</a:t>
            </a:r>
          </a:p>
          <a:p>
            <a:pPr>
              <a:lnSpc>
                <a:spcPct val="150000"/>
              </a:lnSpc>
            </a:pPr>
            <a:r>
              <a:rPr lang="en-US" sz="950" b="1" dirty="0">
                <a:solidFill>
                  <a:schemeClr val="bg1">
                    <a:lumMod val="50000"/>
                  </a:schemeClr>
                </a:solidFill>
                <a:latin typeface="Montserrat" panose="02000505000000020004" pitchFamily="2" charset="0"/>
              </a:rPr>
              <a:t>friend of my friend, friend of friend of my friend, friend of friend of friend of my friend, friend of  friend of friend of friend of my friend, friend of friend of  friend of friend of friend of my friend, </a:t>
            </a:r>
          </a:p>
          <a:p>
            <a:pPr>
              <a:lnSpc>
                <a:spcPct val="150000"/>
              </a:lnSpc>
            </a:pPr>
            <a:r>
              <a:rPr lang="en-US" sz="2000" b="1" dirty="0">
                <a:solidFill>
                  <a:schemeClr val="bg1">
                    <a:lumMod val="50000"/>
                  </a:schemeClr>
                </a:solidFill>
                <a:latin typeface="Montserrat" panose="02000505000000020004" pitchFamily="2" charset="0"/>
              </a:rPr>
              <a:t>to contact him</a:t>
            </a:r>
            <a:endParaRPr lang="en-ID" sz="2000" b="1" dirty="0">
              <a:solidFill>
                <a:schemeClr val="bg1">
                  <a:lumMod val="50000"/>
                </a:schemeClr>
              </a:solidFill>
              <a:latin typeface="Montserrat" panose="02000505000000020004" pitchFamily="2" charset="0"/>
            </a:endParaRPr>
          </a:p>
        </p:txBody>
      </p:sp>
      <p:pic>
        <p:nvPicPr>
          <p:cNvPr id="24" name="Picture 2" descr="Image result for six degree of separation&quot;"/>
          <p:cNvPicPr>
            <a:picLocks noChangeAspect="1" noChangeArrowheads="1"/>
          </p:cNvPicPr>
          <p:nvPr/>
        </p:nvPicPr>
        <p:blipFill rotWithShape="1">
          <a:blip r:embed="rId2">
            <a:extLst>
              <a:ext uri="{28A0092B-C50C-407E-A947-70E740481C1C}">
                <a14:useLocalDpi xmlns:a14="http://schemas.microsoft.com/office/drawing/2010/main" val="0"/>
              </a:ext>
            </a:extLst>
          </a:blip>
          <a:srcRect l="26115" r="24850" b="62880"/>
          <a:stretch/>
        </p:blipFill>
        <p:spPr bwMode="auto">
          <a:xfrm>
            <a:off x="4463397" y="324954"/>
            <a:ext cx="3451539" cy="14673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4" name="Picture 13"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1920388106"/>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solidFill>
                  <a:srgbClr val="FFC000"/>
                </a:solidFill>
                <a:latin typeface="Montserrat" panose="02000505000000020004" pitchFamily="2" charset="0"/>
              </a:rPr>
              <a:t>Small Worlds</a:t>
            </a:r>
          </a:p>
        </p:txBody>
      </p:sp>
      <p:sp>
        <p:nvSpPr>
          <p:cNvPr id="3" name="Text Placeholder 2"/>
          <p:cNvSpPr>
            <a:spLocks noGrp="1"/>
          </p:cNvSpPr>
          <p:nvPr>
            <p:ph type="body" idx="1"/>
          </p:nvPr>
        </p:nvSpPr>
        <p:spPr>
          <a:xfrm>
            <a:off x="838199" y="1825625"/>
            <a:ext cx="6162675" cy="4351338"/>
          </a:xfrm>
        </p:spPr>
        <p:txBody>
          <a:bodyPr>
            <a:noAutofit/>
          </a:bodyPr>
          <a:lstStyle/>
          <a:p>
            <a:pPr>
              <a:lnSpc>
                <a:spcPct val="100000"/>
              </a:lnSpc>
            </a:pPr>
            <a:r>
              <a:rPr lang="en-US" sz="1800" dirty="0">
                <a:latin typeface="Montserrat" panose="02000505000000020004" pitchFamily="2" charset="0"/>
              </a:rPr>
              <a:t>A small world is a network that looks almost random but exhibits a significantly high clustering coefficient(nodes tend to cluster locally) and a relatively short average path length (nodes can be reached in a few steps</a:t>
            </a:r>
          </a:p>
          <a:p>
            <a:pPr>
              <a:lnSpc>
                <a:spcPct val="100000"/>
              </a:lnSpc>
            </a:pPr>
            <a:r>
              <a:rPr lang="en-US" sz="1800" dirty="0">
                <a:latin typeface="Montserrat" panose="02000505000000020004" pitchFamily="2" charset="0"/>
              </a:rPr>
              <a:t>It is a very common structure in social networks because of transitivity in strong social ties and the ability of weak ties to reach across clusters</a:t>
            </a:r>
          </a:p>
          <a:p>
            <a:pPr>
              <a:lnSpc>
                <a:spcPct val="100000"/>
              </a:lnSpc>
            </a:pPr>
            <a:r>
              <a:rPr lang="en-US" sz="1800" dirty="0">
                <a:latin typeface="Montserrat" panose="02000505000000020004" pitchFamily="2" charset="0"/>
              </a:rPr>
              <a:t>Such a network will have many clusters but also many bridges between clusters that help shorten the average distance between nodes</a:t>
            </a:r>
          </a:p>
        </p:txBody>
      </p:sp>
      <p:pic>
        <p:nvPicPr>
          <p:cNvPr id="8" name="Screen Shot 2014-05-30 at 10.28.51 AM.png" descr="Screen Shot 2014-05-30 at 10.28.51 AM.png"/>
          <p:cNvPicPr>
            <a:picLocks noChangeAspect="1"/>
          </p:cNvPicPr>
          <p:nvPr/>
        </p:nvPicPr>
        <p:blipFill>
          <a:blip r:embed="rId2"/>
          <a:stretch>
            <a:fillRect/>
          </a:stretch>
        </p:blipFill>
        <p:spPr>
          <a:xfrm>
            <a:off x="7250244" y="798979"/>
            <a:ext cx="3384352" cy="3330774"/>
          </a:xfrm>
          <a:prstGeom prst="rect">
            <a:avLst/>
          </a:prstGeom>
          <a:ln w="12700">
            <a:miter lim="400000"/>
          </a:ln>
        </p:spPr>
      </p:pic>
      <p:sp>
        <p:nvSpPr>
          <p:cNvPr id="9" name="Reciprocity for network = 0.4"/>
          <p:cNvSpPr/>
          <p:nvPr/>
        </p:nvSpPr>
        <p:spPr>
          <a:xfrm>
            <a:off x="7486099" y="4768108"/>
            <a:ext cx="3148497" cy="1129450"/>
          </a:xfrm>
          <a:prstGeom prst="rect">
            <a:avLst/>
          </a:prstGeom>
          <a:solidFill>
            <a:srgbClr val="37A39B"/>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3167" tIns="33167" rIns="33167" bIns="33167" anchor="ctr"/>
          <a:lstStyle>
            <a:lvl1pPr>
              <a:defRPr sz="1600">
                <a:solidFill>
                  <a:srgbClr val="FFFFFF"/>
                </a:solidFill>
                <a:latin typeface="Avenir Next"/>
                <a:ea typeface="Avenir Next"/>
                <a:cs typeface="Avenir Next"/>
                <a:sym typeface="Avenir Next"/>
              </a:defRPr>
            </a:lvl1pPr>
          </a:lstStyle>
          <a:p>
            <a:pPr algn="ctr"/>
            <a:r>
              <a:rPr lang="en-US" dirty="0"/>
              <a:t>You may have heard of the famous “6 degrees” of separations</a:t>
            </a:r>
          </a:p>
        </p:txBody>
      </p:sp>
      <p:sp>
        <p:nvSpPr>
          <p:cNvPr id="6" name="Rectangle 5"/>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390158809"/>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83789"/>
            <a:ext cx="10515600" cy="1325563"/>
          </a:xfrm>
        </p:spPr>
        <p:txBody>
          <a:bodyPr/>
          <a:lstStyle/>
          <a:p>
            <a:pPr algn="ctr"/>
            <a:r>
              <a:rPr lang="en-US" b="1" dirty="0">
                <a:solidFill>
                  <a:srgbClr val="FFC000"/>
                </a:solidFill>
                <a:latin typeface="Montserrat" panose="02000505000000020004" pitchFamily="2" charset="0"/>
              </a:rPr>
              <a:t>Preferential Attachment</a:t>
            </a:r>
          </a:p>
        </p:txBody>
      </p:sp>
      <p:pic>
        <p:nvPicPr>
          <p:cNvPr id="4" name="Screen Shot 2014-05-30 at 10.42.08 AM.png" descr="Screen Shot 2014-05-30 at 10.42.08 AM.png"/>
          <p:cNvPicPr>
            <a:picLocks noChangeAspect="1"/>
          </p:cNvPicPr>
          <p:nvPr/>
        </p:nvPicPr>
        <p:blipFill>
          <a:blip r:embed="rId2"/>
          <a:stretch>
            <a:fillRect/>
          </a:stretch>
        </p:blipFill>
        <p:spPr>
          <a:xfrm>
            <a:off x="8295405" y="2728789"/>
            <a:ext cx="3205327" cy="3020657"/>
          </a:xfrm>
          <a:prstGeom prst="rect">
            <a:avLst/>
          </a:prstGeom>
          <a:ln w="12700">
            <a:miter lim="400000"/>
          </a:ln>
        </p:spPr>
      </p:pic>
      <p:pic>
        <p:nvPicPr>
          <p:cNvPr id="5" name="Screen Shot 2014-05-30 at 10.42.09 AM.png" descr="Screen Shot 2014-05-30 at 10.42.09 AM.png"/>
          <p:cNvPicPr>
            <a:picLocks noChangeAspect="1"/>
          </p:cNvPicPr>
          <p:nvPr/>
        </p:nvPicPr>
        <p:blipFill>
          <a:blip r:embed="rId3"/>
          <a:stretch>
            <a:fillRect/>
          </a:stretch>
        </p:blipFill>
        <p:spPr>
          <a:xfrm>
            <a:off x="4946858" y="2880894"/>
            <a:ext cx="3348547" cy="2868552"/>
          </a:xfrm>
          <a:prstGeom prst="rect">
            <a:avLst/>
          </a:prstGeom>
          <a:ln w="12700">
            <a:miter lim="400000"/>
          </a:ln>
        </p:spPr>
      </p:pic>
      <p:sp>
        <p:nvSpPr>
          <p:cNvPr id="6" name="A property of some networks, where, during their evolution and growth in time, a the great majority of new edges are to nodes with an already high degree; the degree of these nodes thus increases disproportionately, compared to most other nodes in the network"/>
          <p:cNvSpPr txBox="1"/>
          <p:nvPr/>
        </p:nvSpPr>
        <p:spPr>
          <a:xfrm>
            <a:off x="838200" y="1685466"/>
            <a:ext cx="10662532" cy="897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3167" tIns="33167" rIns="33167" bIns="33167" anchor="ctr">
            <a:spAutoFit/>
          </a:bodyPr>
          <a:lstStyle>
            <a:lvl1pPr algn="l" defTabSz="457200">
              <a:spcBef>
                <a:spcPts val="600"/>
              </a:spcBef>
              <a:defRPr sz="2100">
                <a:latin typeface="Avenir Next"/>
                <a:ea typeface="Avenir Next"/>
                <a:cs typeface="Avenir Next"/>
                <a:sym typeface="Avenir Next"/>
              </a:defRPr>
            </a:lvl1pPr>
          </a:lstStyle>
          <a:p>
            <a:pPr algn="ctr"/>
            <a:r>
              <a:rPr sz="1800" dirty="0">
                <a:latin typeface="Montserrat" panose="02000505000000020004" pitchFamily="2" charset="0"/>
                <a:cs typeface="Arial" panose="020B0604020202020204" pitchFamily="34" charset="0"/>
              </a:rPr>
              <a:t>A property of some networks, where, during their evolution and growth in time, a the great majority of new edges are to nodes with an already high degree; the degree of these nodes thus increases disproportionately, compared to most other nodes in the network</a:t>
            </a:r>
          </a:p>
        </p:txBody>
      </p:sp>
      <p:sp>
        <p:nvSpPr>
          <p:cNvPr id="7" name="The result is a network with few very highly connected nodes and many nodes with a low degree…"/>
          <p:cNvSpPr txBox="1"/>
          <p:nvPr/>
        </p:nvSpPr>
        <p:spPr>
          <a:xfrm>
            <a:off x="738112" y="3033121"/>
            <a:ext cx="4208746" cy="18931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3167" tIns="33167" rIns="33167" bIns="33167" anchor="ctr">
            <a:spAutoFit/>
          </a:bodyPr>
          <a:lstStyle/>
          <a:p>
            <a:pPr marL="287338" indent="-90488" defTabSz="174625">
              <a:spcBef>
                <a:spcPts val="392"/>
              </a:spcBef>
              <a:buSzPct val="75000"/>
              <a:buChar char="•"/>
              <a:defRPr sz="1800">
                <a:latin typeface="Avenir Next"/>
                <a:ea typeface="Avenir Next"/>
                <a:cs typeface="Avenir Next"/>
                <a:sym typeface="Avenir Next"/>
              </a:defRPr>
            </a:pPr>
            <a:r>
              <a:rPr sz="1600" dirty="0">
                <a:latin typeface="Montserrat" panose="02000505000000020004" pitchFamily="2" charset="0"/>
              </a:rPr>
              <a:t>The result is a network with few very highly connected nodes and many nodes with a low degree </a:t>
            </a:r>
          </a:p>
          <a:p>
            <a:pPr marL="287338" indent="-90488" defTabSz="174625">
              <a:spcBef>
                <a:spcPts val="392"/>
              </a:spcBef>
              <a:buSzPct val="75000"/>
              <a:buChar char="•"/>
              <a:defRPr sz="1800">
                <a:latin typeface="Avenir Next"/>
                <a:ea typeface="Avenir Next"/>
                <a:cs typeface="Avenir Next"/>
                <a:sym typeface="Avenir Next"/>
              </a:defRPr>
            </a:pPr>
            <a:r>
              <a:rPr sz="1600" dirty="0">
                <a:latin typeface="Montserrat" panose="02000505000000020004" pitchFamily="2" charset="0"/>
              </a:rPr>
              <a:t>Such networks are said to exhibit a long-tailed degree distribution</a:t>
            </a:r>
          </a:p>
          <a:p>
            <a:pPr marL="287338" indent="-90488" defTabSz="174625">
              <a:spcBef>
                <a:spcPts val="392"/>
              </a:spcBef>
              <a:buSzPct val="75000"/>
              <a:buChar char="•"/>
              <a:defRPr sz="1800">
                <a:latin typeface="Avenir Next"/>
                <a:ea typeface="Avenir Next"/>
                <a:cs typeface="Avenir Next"/>
                <a:sym typeface="Avenir Next"/>
              </a:defRPr>
            </a:pPr>
            <a:r>
              <a:rPr sz="1600" dirty="0">
                <a:latin typeface="Montserrat" panose="02000505000000020004" pitchFamily="2" charset="0"/>
              </a:rPr>
              <a:t>And they tend to have a small-world structure!</a:t>
            </a:r>
          </a:p>
        </p:txBody>
      </p:sp>
      <p:sp>
        <p:nvSpPr>
          <p:cNvPr id="8" name="Example of network with preferential attachment"/>
          <p:cNvSpPr txBox="1"/>
          <p:nvPr/>
        </p:nvSpPr>
        <p:spPr>
          <a:xfrm>
            <a:off x="5331315" y="5754694"/>
            <a:ext cx="2579631" cy="4978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3167" tIns="33167" rIns="33167" bIns="33167" anchor="ctr">
            <a:spAutoFit/>
          </a:bodyPr>
          <a:lstStyle>
            <a:lvl1pPr>
              <a:defRPr sz="1800">
                <a:latin typeface="Franklin Gothic Demi"/>
                <a:ea typeface="Franklin Gothic Demi"/>
                <a:cs typeface="Franklin Gothic Demi"/>
                <a:sym typeface="Franklin Gothic Demi"/>
              </a:defRPr>
            </a:lvl1pPr>
          </a:lstStyle>
          <a:p>
            <a:pPr algn="ctr"/>
            <a:r>
              <a:rPr sz="1400" b="1" dirty="0">
                <a:latin typeface="Montserrat" panose="02000505000000020004" pitchFamily="2" charset="0"/>
              </a:rPr>
              <a:t>Example of network with preferential attachment</a:t>
            </a:r>
          </a:p>
        </p:txBody>
      </p:sp>
      <p:sp>
        <p:nvSpPr>
          <p:cNvPr id="9" name="(it turns out, transitivity and strong/weak tie characteristics are not neccessary to explain small world structures, but they are common and can also lead to such structures"/>
          <p:cNvSpPr txBox="1"/>
          <p:nvPr/>
        </p:nvSpPr>
        <p:spPr>
          <a:xfrm>
            <a:off x="1073064" y="5103115"/>
            <a:ext cx="3698712" cy="114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3167" tIns="33167" rIns="33167" bIns="33167" anchor="ctr">
            <a:spAutoFit/>
          </a:bodyPr>
          <a:lstStyle>
            <a:lvl1pPr>
              <a:defRPr sz="1500" i="1">
                <a:latin typeface="Helvetica"/>
                <a:ea typeface="Helvetica"/>
                <a:cs typeface="Helvetica"/>
                <a:sym typeface="Helvetica"/>
              </a:defRPr>
            </a:lvl1pPr>
          </a:lstStyle>
          <a:p>
            <a:pPr algn="ctr"/>
            <a:r>
              <a:rPr sz="1400" dirty="0">
                <a:latin typeface="Montserrat" panose="02000505000000020004" pitchFamily="2" charset="0"/>
              </a:rPr>
              <a:t>(it turns out, transitivity and strong/weak tie characteristics are not </a:t>
            </a:r>
            <a:r>
              <a:rPr sz="1400" dirty="0" err="1">
                <a:latin typeface="Montserrat" panose="02000505000000020004" pitchFamily="2" charset="0"/>
              </a:rPr>
              <a:t>neccessary</a:t>
            </a:r>
            <a:r>
              <a:rPr sz="1400" dirty="0">
                <a:latin typeface="Montserrat" panose="02000505000000020004" pitchFamily="2" charset="0"/>
              </a:rPr>
              <a:t> to explain small world structures, but they are common and can also lead to such structures</a:t>
            </a:r>
            <a:r>
              <a:rPr lang="en-US" sz="1400" dirty="0">
                <a:latin typeface="Montserrat" panose="02000505000000020004" pitchFamily="2" charset="0"/>
              </a:rPr>
              <a:t>)</a:t>
            </a:r>
            <a:endParaRPr sz="1400" dirty="0">
              <a:latin typeface="Montserrat" panose="02000505000000020004" pitchFamily="2" charset="0"/>
            </a:endParaRPr>
          </a:p>
        </p:txBody>
      </p:sp>
      <p:sp>
        <p:nvSpPr>
          <p:cNvPr id="10" name="Skectch of long-tailed degree distributions"/>
          <p:cNvSpPr txBox="1"/>
          <p:nvPr/>
        </p:nvSpPr>
        <p:spPr>
          <a:xfrm>
            <a:off x="8820624" y="5749446"/>
            <a:ext cx="2533176" cy="4978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3167" tIns="33167" rIns="33167" bIns="33167" anchor="ctr">
            <a:spAutoFit/>
          </a:bodyPr>
          <a:lstStyle>
            <a:lvl1pPr>
              <a:defRPr sz="1800">
                <a:latin typeface="Franklin Gothic Demi"/>
                <a:ea typeface="Franklin Gothic Demi"/>
                <a:cs typeface="Franklin Gothic Demi"/>
                <a:sym typeface="Franklin Gothic Demi"/>
              </a:defRPr>
            </a:lvl1pPr>
          </a:lstStyle>
          <a:p>
            <a:r>
              <a:rPr sz="1400" b="1" dirty="0" err="1">
                <a:latin typeface="Montserrat" panose="02000505000000020004" pitchFamily="2" charset="0"/>
              </a:rPr>
              <a:t>Skectch</a:t>
            </a:r>
            <a:r>
              <a:rPr sz="1400" b="1" dirty="0">
                <a:latin typeface="Montserrat" panose="02000505000000020004" pitchFamily="2" charset="0"/>
              </a:rPr>
              <a:t> of long-tailed degree distributions</a:t>
            </a:r>
          </a:p>
        </p:txBody>
      </p:sp>
      <p:sp>
        <p:nvSpPr>
          <p:cNvPr id="11" name="Rectangle 10"/>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3" name="Picture 12"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80859250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5">
            <a:extLst>
              <a:ext uri="{FF2B5EF4-FFF2-40B4-BE49-F238E27FC236}">
                <a16:creationId xmlns="" xmlns:a16="http://schemas.microsoft.com/office/drawing/2014/main" id="{391FEAD6-94BD-4BDB-8835-92777D4EAA38}"/>
              </a:ext>
            </a:extLst>
          </p:cNvPr>
          <p:cNvSpPr>
            <a:spLocks noGrp="1"/>
          </p:cNvSpPr>
          <p:nvPr>
            <p:ph type="title"/>
          </p:nvPr>
        </p:nvSpPr>
        <p:spPr>
          <a:xfrm>
            <a:off x="0" y="2586446"/>
            <a:ext cx="12192000" cy="398417"/>
          </a:xfrm>
        </p:spPr>
        <p:txBody>
          <a:bodyPr>
            <a:noAutofit/>
          </a:bodyPr>
          <a:lstStyle/>
          <a:p>
            <a:pPr algn="ctr"/>
            <a:r>
              <a:rPr lang="en-US" sz="7200" dirty="0">
                <a:solidFill>
                  <a:srgbClr val="ED3237"/>
                </a:solidFill>
                <a:latin typeface="Montserrat" panose="02000505000000020004" pitchFamily="2" charset="0"/>
              </a:rPr>
              <a:t/>
            </a:r>
            <a:br>
              <a:rPr lang="en-US" sz="7200" dirty="0">
                <a:solidFill>
                  <a:srgbClr val="ED3237"/>
                </a:solidFill>
                <a:latin typeface="Montserrat" panose="02000505000000020004" pitchFamily="2" charset="0"/>
              </a:rPr>
            </a:br>
            <a:r>
              <a:rPr lang="en-US" sz="7200" dirty="0">
                <a:solidFill>
                  <a:schemeClr val="bg2">
                    <a:lumMod val="25000"/>
                  </a:schemeClr>
                </a:solidFill>
                <a:latin typeface="Montserrat" panose="02000505000000020004" pitchFamily="2" charset="0"/>
              </a:rPr>
              <a:t>Enjoy your </a:t>
            </a:r>
            <a:r>
              <a:rPr lang="en-US" sz="7200" b="1" dirty="0">
                <a:solidFill>
                  <a:srgbClr val="ED3237"/>
                </a:solidFill>
                <a:latin typeface="Montserrat" panose="02000505000000020004" pitchFamily="2" charset="0"/>
              </a:rPr>
              <a:t>Workshop!</a:t>
            </a:r>
            <a:endParaRPr lang="en-ID" sz="7200" b="1" dirty="0">
              <a:solidFill>
                <a:srgbClr val="ED3237"/>
              </a:solidFill>
              <a:latin typeface="Montserrat" panose="02000505000000020004" pitchFamily="2" charset="0"/>
            </a:endParaRPr>
          </a:p>
        </p:txBody>
      </p:sp>
      <p:pic>
        <p:nvPicPr>
          <p:cNvPr id="3" name="Picture 2"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059" y="6071553"/>
            <a:ext cx="1245278" cy="416333"/>
          </a:xfrm>
          <a:prstGeom prst="rect">
            <a:avLst/>
          </a:prstGeom>
        </p:spPr>
      </p:pic>
      <p:pic>
        <p:nvPicPr>
          <p:cNvPr id="4" name="Picture 3"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1337" y="6071553"/>
            <a:ext cx="1432365" cy="416333"/>
          </a:xfrm>
          <a:prstGeom prst="rect">
            <a:avLst/>
          </a:prstGeom>
        </p:spPr>
      </p:pic>
    </p:spTree>
    <p:extLst>
      <p:ext uri="{BB962C8B-B14F-4D97-AF65-F5344CB8AC3E}">
        <p14:creationId xmlns:p14="http://schemas.microsoft.com/office/powerpoint/2010/main" val="20380576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1189973" y="2192055"/>
            <a:ext cx="9682619" cy="3494761"/>
          </a:xfrm>
          <a:prstGeom prst="rect">
            <a:avLst/>
          </a:prstGeom>
          <a:solidFill>
            <a:srgbClr val="FFFFFF">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9" name="Table"/>
          <p:cNvGraphicFramePr/>
          <p:nvPr/>
        </p:nvGraphicFramePr>
        <p:xfrm>
          <a:off x="1202497" y="2204581"/>
          <a:ext cx="9695145" cy="3503994"/>
        </p:xfrm>
        <a:graphic>
          <a:graphicData uri="http://schemas.openxmlformats.org/drawingml/2006/table">
            <a:tbl>
              <a:tblPr bandRow="1">
                <a:tableStyleId>{F2DE63D5-997A-4646-A377-4702673A728D}</a:tableStyleId>
              </a:tblPr>
              <a:tblGrid>
                <a:gridCol w="3231715">
                  <a:extLst>
                    <a:ext uri="{9D8B030D-6E8A-4147-A177-3AD203B41FA5}">
                      <a16:colId xmlns="" xmlns:a16="http://schemas.microsoft.com/office/drawing/2014/main" val="20000"/>
                    </a:ext>
                  </a:extLst>
                </a:gridCol>
                <a:gridCol w="3231715">
                  <a:extLst>
                    <a:ext uri="{9D8B030D-6E8A-4147-A177-3AD203B41FA5}">
                      <a16:colId xmlns="" xmlns:a16="http://schemas.microsoft.com/office/drawing/2014/main" val="20001"/>
                    </a:ext>
                  </a:extLst>
                </a:gridCol>
                <a:gridCol w="3231715">
                  <a:extLst>
                    <a:ext uri="{9D8B030D-6E8A-4147-A177-3AD203B41FA5}">
                      <a16:colId xmlns="" xmlns:a16="http://schemas.microsoft.com/office/drawing/2014/main" val="20002"/>
                    </a:ext>
                  </a:extLst>
                </a:gridCol>
              </a:tblGrid>
              <a:tr h="663879">
                <a:tc>
                  <a:txBody>
                    <a:bodyPr/>
                    <a:lstStyle/>
                    <a:p>
                      <a:pPr algn="ctr" defTabSz="914400"/>
                      <a:r>
                        <a:rPr sz="1600" b="1" dirty="0">
                          <a:latin typeface="Montserrat" panose="02000505000000020004" pitchFamily="2" charset="0"/>
                        </a:rPr>
                        <a:t>POPULARITY</a:t>
                      </a:r>
                    </a:p>
                  </a:txBody>
                  <a:tcPr marL="35719" marR="35719" marT="35719" marB="35719" anchor="ctr" horzOverflow="overflow"/>
                </a:tc>
                <a:tc>
                  <a:txBody>
                    <a:bodyPr/>
                    <a:lstStyle/>
                    <a:p>
                      <a:pPr algn="ctr" defTabSz="914400"/>
                      <a:r>
                        <a:rPr sz="1600" b="1" dirty="0">
                          <a:solidFill>
                            <a:srgbClr val="37A39B"/>
                          </a:solidFill>
                          <a:latin typeface="Montserrat" panose="02000505000000020004" pitchFamily="2" charset="0"/>
                        </a:rPr>
                        <a:t>QUALITY</a:t>
                      </a:r>
                    </a:p>
                  </a:txBody>
                  <a:tcPr marL="35719" marR="35719" marT="35719" marB="35719" anchor="ctr" horzOverflow="overflow"/>
                </a:tc>
                <a:tc>
                  <a:txBody>
                    <a:bodyPr/>
                    <a:lstStyle/>
                    <a:p>
                      <a:pPr algn="ctr" defTabSz="914400"/>
                      <a:r>
                        <a:rPr sz="1600" b="1" dirty="0">
                          <a:latin typeface="Montserrat" panose="02000505000000020004" pitchFamily="2" charset="0"/>
                        </a:rPr>
                        <a:t>MIXED MODEL</a:t>
                      </a:r>
                    </a:p>
                  </a:txBody>
                  <a:tcPr marL="35719" marR="35719" marT="35719" marB="35719" anchor="ctr" horzOverflow="overflow"/>
                </a:tc>
                <a:extLst>
                  <a:ext uri="{0D108BD9-81ED-4DB2-BD59-A6C34878D82A}">
                    <a16:rowId xmlns="" xmlns:a16="http://schemas.microsoft.com/office/drawing/2014/main" val="10000"/>
                  </a:ext>
                </a:extLst>
              </a:tr>
              <a:tr h="1850396">
                <a:tc>
                  <a:txBody>
                    <a:bodyPr/>
                    <a:lstStyle/>
                    <a:p>
                      <a:pPr algn="ctr" defTabSz="914400"/>
                      <a:r>
                        <a:rPr sz="1600" dirty="0">
                          <a:latin typeface="Montserrat" panose="02000505000000020004" pitchFamily="2" charset="0"/>
                        </a:rPr>
                        <a:t>We want to be associated with popular people, ideas, items, thus further increasing their popularity, irrespective of any objective measurable characteristics</a:t>
                      </a:r>
                    </a:p>
                  </a:txBody>
                  <a:tcPr marL="35719" marR="35719" marT="35719" marB="35719" horzOverflow="overflow"/>
                </a:tc>
                <a:tc>
                  <a:txBody>
                    <a:bodyPr/>
                    <a:lstStyle/>
                    <a:p>
                      <a:pPr algn="ctr" defTabSz="914400"/>
                      <a:r>
                        <a:rPr sz="1600" dirty="0">
                          <a:solidFill>
                            <a:srgbClr val="37A39B"/>
                          </a:solidFill>
                          <a:latin typeface="Montserrat" panose="02000505000000020004" pitchFamily="2" charset="0"/>
                        </a:rPr>
                        <a:t>We evaluate people and everything else based on objective quality criteria, so higher quality nodes will naturally attract more attention faster</a:t>
                      </a:r>
                    </a:p>
                  </a:txBody>
                  <a:tcPr marL="35719" marR="35719" marT="35719" marB="35719" horzOverflow="overflow"/>
                </a:tc>
                <a:tc>
                  <a:txBody>
                    <a:bodyPr/>
                    <a:lstStyle/>
                    <a:p>
                      <a:pPr algn="ctr" defTabSz="914400"/>
                      <a:r>
                        <a:rPr sz="1600" dirty="0">
                          <a:latin typeface="Montserrat" panose="02000505000000020004" pitchFamily="2" charset="0"/>
                        </a:rPr>
                        <a:t>Among nodes of similar attributes, those that reach critical mass first will become ‘star’ with many friends and followers (‘halo effect’)</a:t>
                      </a:r>
                    </a:p>
                  </a:txBody>
                  <a:tcPr marL="35719" marR="35719" marT="35719" marB="35719" horzOverflow="overflow"/>
                </a:tc>
                <a:extLst>
                  <a:ext uri="{0D108BD9-81ED-4DB2-BD59-A6C34878D82A}">
                    <a16:rowId xmlns="" xmlns:a16="http://schemas.microsoft.com/office/drawing/2014/main" val="10001"/>
                  </a:ext>
                </a:extLst>
              </a:tr>
              <a:tr h="989719">
                <a:tc>
                  <a:txBody>
                    <a:bodyPr/>
                    <a:lstStyle/>
                    <a:p>
                      <a:pPr algn="ctr" defTabSz="914400"/>
                      <a:r>
                        <a:rPr sz="1600" dirty="0">
                          <a:latin typeface="Montserrat" panose="02000505000000020004" pitchFamily="2" charset="0"/>
                          <a:sym typeface="Helvetica"/>
                        </a:rPr>
                        <a:t>also known as ‘the rich get richer’</a:t>
                      </a:r>
                      <a:endParaRPr sz="1600" i="1" dirty="0">
                        <a:solidFill>
                          <a:schemeClr val="accent1"/>
                        </a:solidFill>
                        <a:latin typeface="Montserrat" panose="02000505000000020004" pitchFamily="2" charset="0"/>
                        <a:ea typeface="Helvetica"/>
                        <a:cs typeface="Helvetica"/>
                        <a:sym typeface="Helvetica"/>
                      </a:endParaRPr>
                    </a:p>
                  </a:txBody>
                  <a:tcPr marL="35719" marR="35719" marT="35719" marB="35719" anchor="ctr" horzOverflow="overflow"/>
                </a:tc>
                <a:tc>
                  <a:txBody>
                    <a:bodyPr/>
                    <a:lstStyle/>
                    <a:p>
                      <a:pPr algn="ctr" defTabSz="914400"/>
                      <a:r>
                        <a:rPr sz="1600" dirty="0">
                          <a:solidFill>
                            <a:srgbClr val="37A39B"/>
                          </a:solidFill>
                          <a:latin typeface="Montserrat" panose="02000505000000020004" pitchFamily="2" charset="0"/>
                          <a:sym typeface="Helvetica"/>
                        </a:rPr>
                        <a:t>also known as ‘the good get better’</a:t>
                      </a:r>
                      <a:endParaRPr sz="1600" i="1" dirty="0">
                        <a:solidFill>
                          <a:srgbClr val="37A39B"/>
                        </a:solidFill>
                        <a:latin typeface="Montserrat" panose="02000505000000020004" pitchFamily="2" charset="0"/>
                        <a:ea typeface="Helvetica"/>
                        <a:cs typeface="Helvetica"/>
                        <a:sym typeface="Helvetica"/>
                      </a:endParaRPr>
                    </a:p>
                  </a:txBody>
                  <a:tcPr marL="35719" marR="35719" marT="35719" marB="35719" anchor="ctr" horzOverflow="overflow"/>
                </a:tc>
                <a:tc>
                  <a:txBody>
                    <a:bodyPr/>
                    <a:lstStyle/>
                    <a:p>
                      <a:pPr algn="ctr" defTabSz="914400"/>
                      <a:r>
                        <a:rPr sz="1600" dirty="0">
                          <a:latin typeface="Montserrat" panose="02000505000000020004" pitchFamily="2" charset="0"/>
                          <a:sym typeface="Helvetica"/>
                        </a:rPr>
                        <a:t>may be impossible to predict who will become a star, even if quality matters</a:t>
                      </a:r>
                      <a:endParaRPr sz="1600" i="1" dirty="0">
                        <a:solidFill>
                          <a:schemeClr val="accent1"/>
                        </a:solidFill>
                        <a:latin typeface="Montserrat" panose="02000505000000020004" pitchFamily="2" charset="0"/>
                        <a:ea typeface="Helvetica"/>
                        <a:cs typeface="Helvetica"/>
                        <a:sym typeface="Helvetica"/>
                      </a:endParaRPr>
                    </a:p>
                  </a:txBody>
                  <a:tcPr marL="35719" marR="35719" marT="35719" marB="35719" anchor="ctr" horzOverflow="overflow"/>
                </a:tc>
                <a:extLst>
                  <a:ext uri="{0D108BD9-81ED-4DB2-BD59-A6C34878D82A}">
                    <a16:rowId xmlns="" xmlns:a16="http://schemas.microsoft.com/office/drawing/2014/main" val="10002"/>
                  </a:ext>
                </a:extLst>
              </a:tr>
            </a:tbl>
          </a:graphicData>
        </a:graphic>
      </p:graphicFrame>
      <p:sp>
        <p:nvSpPr>
          <p:cNvPr id="4" name="Title 1"/>
          <p:cNvSpPr txBox="1">
            <a:spLocks/>
          </p:cNvSpPr>
          <p:nvPr/>
        </p:nvSpPr>
        <p:spPr>
          <a:xfrm>
            <a:off x="605783" y="866492"/>
            <a:ext cx="10850997"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C000"/>
                </a:solidFill>
                <a:latin typeface="Montserrat" panose="02000505000000020004" pitchFamily="2" charset="0"/>
              </a:rPr>
              <a:t>Reasons for Preferential Attachment</a:t>
            </a:r>
          </a:p>
        </p:txBody>
      </p:sp>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7" name="Picture 6"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2944587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solidFill>
                  <a:srgbClr val="FFC000"/>
                </a:solidFill>
                <a:latin typeface="Montserrat" panose="02000505000000020004" pitchFamily="2" charset="0"/>
              </a:rPr>
              <a:t>Core-Periphery Structures</a:t>
            </a:r>
          </a:p>
        </p:txBody>
      </p:sp>
      <p:sp>
        <p:nvSpPr>
          <p:cNvPr id="3" name="Text Placeholder 2"/>
          <p:cNvSpPr>
            <a:spLocks noGrp="1"/>
          </p:cNvSpPr>
          <p:nvPr>
            <p:ph type="body" idx="1"/>
          </p:nvPr>
        </p:nvSpPr>
        <p:spPr>
          <a:xfrm>
            <a:off x="666750" y="1690688"/>
            <a:ext cx="6840255" cy="4351338"/>
          </a:xfrm>
        </p:spPr>
        <p:txBody>
          <a:bodyPr>
            <a:noAutofit/>
          </a:bodyPr>
          <a:lstStyle/>
          <a:p>
            <a:r>
              <a:rPr lang="en-US" sz="1600" dirty="0">
                <a:latin typeface="Montserrat" panose="02000505000000020004" pitchFamily="2" charset="0"/>
              </a:rPr>
              <a:t>A useful and relatively simple metric of the degree to which a social network is centralized or decentralized, is the centralization measure (usually normalized such that it takes values between 0 and 1)</a:t>
            </a:r>
          </a:p>
          <a:p>
            <a:pPr lvl="1"/>
            <a:r>
              <a:rPr lang="en-US" sz="1400" dirty="0">
                <a:latin typeface="Montserrat" panose="02000505000000020004" pitchFamily="2" charset="0"/>
              </a:rPr>
              <a:t>It is based on calculating the differences in degrees between nodes; a network that greatly depends on 1-2 highly connected nodes (as a result for example of preferential attachment) will exhibit greater differences in degree centrality between nodes </a:t>
            </a:r>
          </a:p>
          <a:p>
            <a:pPr lvl="1"/>
            <a:r>
              <a:rPr lang="en-US" sz="1400" dirty="0">
                <a:latin typeface="Montserrat" panose="02000505000000020004" pitchFamily="2" charset="0"/>
              </a:rPr>
              <a:t>Centralized structures can perform better at some tasks (like team-based problem-solving requiring coordination), but are more prone to failure if key players disconnect</a:t>
            </a:r>
          </a:p>
          <a:p>
            <a:r>
              <a:rPr lang="en-US" sz="1600" dirty="0">
                <a:latin typeface="Montserrat" panose="02000505000000020004" pitchFamily="2" charset="0"/>
              </a:rPr>
              <a:t>In addition to centralization, many large groups and online communities have a core of densely connected users that are critical for connecting a much larger periphery</a:t>
            </a:r>
          </a:p>
          <a:p>
            <a:pPr lvl="1"/>
            <a:r>
              <a:rPr lang="en-US" sz="1400" dirty="0">
                <a:latin typeface="Montserrat" panose="02000505000000020004" pitchFamily="2" charset="0"/>
              </a:rPr>
              <a:t>Cores can be identified visually, or by examining the location of high-degree nodes and their joint degree distributions (do high-degree nodes tend to connect to other high-degree nodes?)</a:t>
            </a:r>
          </a:p>
          <a:p>
            <a:pPr lvl="1"/>
            <a:r>
              <a:rPr lang="en-US" sz="1400" dirty="0">
                <a:latin typeface="Montserrat" panose="02000505000000020004" pitchFamily="2" charset="0"/>
              </a:rPr>
              <a:t>Bow-tie analysis, famously used to analyze the structure of the Web, can also be used to distinguish between the core and other, more peripheral elements in a network</a:t>
            </a:r>
          </a:p>
        </p:txBody>
      </p:sp>
      <p:pic>
        <p:nvPicPr>
          <p:cNvPr id="6" name="Screen Shot 2014-05-30 at 1.23.35 PM.png" descr="Screen Shot 2014-05-30 at 1.23.35 PM.png"/>
          <p:cNvPicPr>
            <a:picLocks noChangeAspect="1"/>
          </p:cNvPicPr>
          <p:nvPr/>
        </p:nvPicPr>
        <p:blipFill>
          <a:blip r:embed="rId2"/>
          <a:stretch>
            <a:fillRect/>
          </a:stretch>
        </p:blipFill>
        <p:spPr>
          <a:xfrm>
            <a:off x="7881613" y="1844743"/>
            <a:ext cx="3572200" cy="4043227"/>
          </a:xfrm>
          <a:prstGeom prst="rect">
            <a:avLst/>
          </a:prstGeom>
          <a:ln w="12700">
            <a:miter lim="400000"/>
          </a:ln>
        </p:spPr>
      </p:pic>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8" name="Picture 7"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50132720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solidFill>
                  <a:srgbClr val="FFC000"/>
                </a:solidFill>
                <a:latin typeface="Montserrat" panose="02000505000000020004" pitchFamily="2" charset="0"/>
              </a:rPr>
              <a:t>Social Network Characteristic</a:t>
            </a:r>
          </a:p>
        </p:txBody>
      </p:sp>
      <p:pic>
        <p:nvPicPr>
          <p:cNvPr id="4" name="Screen Shot 2015-06-07 at 9.56.51 PM.png" descr="Screen Shot 2015-06-07 at 9.56.51 PM.png"/>
          <p:cNvPicPr>
            <a:picLocks noChangeAspect="1"/>
          </p:cNvPicPr>
          <p:nvPr/>
        </p:nvPicPr>
        <p:blipFill rotWithShape="1">
          <a:blip r:embed="rId2"/>
          <a:srcRect t="579" b="425"/>
          <a:stretch/>
        </p:blipFill>
        <p:spPr>
          <a:xfrm>
            <a:off x="2970756" y="1690688"/>
            <a:ext cx="6250487" cy="4513712"/>
          </a:xfrm>
          <a:prstGeom prst="rect">
            <a:avLst/>
          </a:prstGeom>
          <a:ln w="12700">
            <a:miter lim="400000"/>
          </a:ln>
        </p:spPr>
      </p:pic>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7" name="Picture 6"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54987520"/>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b="1" dirty="0">
                <a:solidFill>
                  <a:srgbClr val="FFC000"/>
                </a:solidFill>
                <a:latin typeface="Montserrat" panose="02000505000000020004" pitchFamily="2" charset="0"/>
              </a:rPr>
              <a:t>Social Network Characteristic: Power Law</a:t>
            </a:r>
          </a:p>
        </p:txBody>
      </p:sp>
      <p:grpSp>
        <p:nvGrpSpPr>
          <p:cNvPr id="5" name="long-tail1.jpg"/>
          <p:cNvGrpSpPr/>
          <p:nvPr/>
        </p:nvGrpSpPr>
        <p:grpSpPr>
          <a:xfrm>
            <a:off x="1974949" y="1602141"/>
            <a:ext cx="8242102" cy="4625579"/>
            <a:chOff x="0" y="0"/>
            <a:chExt cx="11722100" cy="6578600"/>
          </a:xfrm>
        </p:grpSpPr>
        <p:pic>
          <p:nvPicPr>
            <p:cNvPr id="6" name="long-tail1.jpg" descr="long-tail1.jpg"/>
            <p:cNvPicPr>
              <a:picLocks noChangeAspect="1"/>
            </p:cNvPicPr>
            <p:nvPr/>
          </p:nvPicPr>
          <p:blipFill>
            <a:blip r:embed="rId2"/>
            <a:stretch>
              <a:fillRect/>
            </a:stretch>
          </p:blipFill>
          <p:spPr>
            <a:xfrm>
              <a:off x="88900" y="50800"/>
              <a:ext cx="11544300" cy="6337300"/>
            </a:xfrm>
            <a:prstGeom prst="rect">
              <a:avLst/>
            </a:prstGeom>
            <a:ln>
              <a:noFill/>
            </a:ln>
            <a:effectLst>
              <a:softEdge rad="112500"/>
            </a:effectLst>
          </p:spPr>
        </p:pic>
        <p:pic>
          <p:nvPicPr>
            <p:cNvPr id="7" name="long-tail1.jpg" descr="long-tail1.jpg"/>
            <p:cNvPicPr>
              <a:picLocks/>
            </p:cNvPicPr>
            <p:nvPr/>
          </p:nvPicPr>
          <p:blipFill>
            <a:blip r:embed="rId3"/>
            <a:stretch>
              <a:fillRect/>
            </a:stretch>
          </p:blipFill>
          <p:spPr>
            <a:xfrm>
              <a:off x="0" y="0"/>
              <a:ext cx="11722100" cy="6578600"/>
            </a:xfrm>
            <a:prstGeom prst="rect">
              <a:avLst/>
            </a:prstGeom>
            <a:ln>
              <a:noFill/>
            </a:ln>
            <a:effectLst>
              <a:softEdge rad="112500"/>
            </a:effectLst>
          </p:spPr>
        </p:pic>
      </p:grpSp>
      <p:sp>
        <p:nvSpPr>
          <p:cNvPr id="8" name="power law distributions"/>
          <p:cNvSpPr txBox="1"/>
          <p:nvPr/>
        </p:nvSpPr>
        <p:spPr>
          <a:xfrm>
            <a:off x="4683740" y="6271037"/>
            <a:ext cx="2249310" cy="3439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3167" tIns="33167" rIns="33167" bIns="33167" anchor="ctr">
            <a:spAutoFit/>
          </a:bodyPr>
          <a:lstStyle>
            <a:lvl1pPr>
              <a:defRPr>
                <a:solidFill>
                  <a:srgbClr val="535353"/>
                </a:solidFill>
                <a:latin typeface="Gill Sans Light"/>
                <a:ea typeface="Gill Sans Light"/>
                <a:cs typeface="Gill Sans Light"/>
                <a:sym typeface="Gill Sans Light"/>
              </a:defRPr>
            </a:lvl1pPr>
          </a:lstStyle>
          <a:p>
            <a:r>
              <a:rPr b="1" dirty="0">
                <a:latin typeface="+mj-lt"/>
              </a:rPr>
              <a:t>power law distributions</a:t>
            </a:r>
          </a:p>
        </p:txBody>
      </p:sp>
      <p:sp>
        <p:nvSpPr>
          <p:cNvPr id="9" name="Rectangle 8"/>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1" name="Picture 10"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13147526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9621033" cy="1325563"/>
          </a:xfrm>
        </p:spPr>
        <p:txBody>
          <a:bodyPr>
            <a:normAutofit/>
          </a:bodyPr>
          <a:lstStyle/>
          <a:p>
            <a:r>
              <a:rPr lang="en-US" sz="3200" b="1" dirty="0">
                <a:solidFill>
                  <a:srgbClr val="FFC000"/>
                </a:solidFill>
                <a:latin typeface="Montserrat" panose="02000505000000020004" pitchFamily="2" charset="0"/>
              </a:rPr>
              <a:t>Practice: Constructing </a:t>
            </a:r>
            <a:r>
              <a:rPr lang="en-US" sz="3200" b="1" dirty="0" smtClean="0">
                <a:solidFill>
                  <a:srgbClr val="FFC000"/>
                </a:solidFill>
                <a:latin typeface="Montserrat" panose="02000505000000020004" pitchFamily="2" charset="0"/>
              </a:rPr>
              <a:t>Interaction </a:t>
            </a:r>
            <a:r>
              <a:rPr lang="en-US" sz="3200" b="1" dirty="0">
                <a:solidFill>
                  <a:srgbClr val="FFC000"/>
                </a:solidFill>
                <a:latin typeface="Montserrat" panose="02000505000000020004" pitchFamily="2" charset="0"/>
              </a:rPr>
              <a:t>Graph</a:t>
            </a:r>
          </a:p>
        </p:txBody>
      </p:sp>
      <p:sp>
        <p:nvSpPr>
          <p:cNvPr id="3" name="Rectangle 2"/>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5" name="Picture 4"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pic>
        <p:nvPicPr>
          <p:cNvPr id="7" name="Picture 2" descr="Hasil gambar untuk gephi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365" y="2294190"/>
            <a:ext cx="2855639" cy="28556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les miserables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5598" y="2615536"/>
            <a:ext cx="5710825" cy="2212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8572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 xmlns:a16="http://schemas.microsoft.com/office/drawing/2014/main" id="{E699E870-CB73-4493-9DDE-25F0B6CC9015}"/>
              </a:ext>
            </a:extLst>
          </p:cNvPr>
          <p:cNvSpPr>
            <a:spLocks noGrp="1"/>
          </p:cNvSpPr>
          <p:nvPr>
            <p:ph type="title"/>
          </p:nvPr>
        </p:nvSpPr>
        <p:spPr>
          <a:xfrm>
            <a:off x="3825132" y="2435294"/>
            <a:ext cx="7162342" cy="1720305"/>
          </a:xfrm>
          <a:noFill/>
        </p:spPr>
        <p:txBody>
          <a:bodyPr>
            <a:normAutofit fontScale="90000"/>
          </a:bodyPr>
          <a:lstStyle/>
          <a:p>
            <a:r>
              <a:rPr lang="en-US" sz="7200" b="1" dirty="0">
                <a:solidFill>
                  <a:srgbClr val="37A39B"/>
                </a:solidFill>
                <a:latin typeface="Montserrat" panose="02000505000000020004" pitchFamily="2" charset="0"/>
              </a:rPr>
              <a:t>Thank You! </a:t>
            </a:r>
            <a:r>
              <a:rPr lang="en-US" sz="7200" dirty="0">
                <a:solidFill>
                  <a:srgbClr val="37A39B"/>
                </a:solidFill>
                <a:latin typeface="Montserrat" panose="02000505000000020004" pitchFamily="2" charset="0"/>
              </a:rPr>
              <a:t/>
            </a:r>
            <a:br>
              <a:rPr lang="en-US" sz="7200" dirty="0">
                <a:solidFill>
                  <a:srgbClr val="37A39B"/>
                </a:solidFill>
                <a:latin typeface="Montserrat" panose="02000505000000020004" pitchFamily="2" charset="0"/>
              </a:rPr>
            </a:br>
            <a:r>
              <a:rPr lang="en-US" sz="4000" dirty="0">
                <a:solidFill>
                  <a:srgbClr val="37A39B"/>
                </a:solidFill>
                <a:latin typeface="Montserrat" panose="02000505000000020004" pitchFamily="2" charset="0"/>
              </a:rPr>
              <a:t>It’s time for a break.</a:t>
            </a:r>
            <a:br>
              <a:rPr lang="en-US" sz="4000" dirty="0">
                <a:solidFill>
                  <a:srgbClr val="37A39B"/>
                </a:solidFill>
                <a:latin typeface="Montserrat" panose="02000505000000020004" pitchFamily="2" charset="0"/>
              </a:rPr>
            </a:br>
            <a:r>
              <a:rPr lang="en-US" sz="4000" dirty="0">
                <a:solidFill>
                  <a:srgbClr val="37A39B"/>
                </a:solidFill>
                <a:latin typeface="Montserrat" panose="02000505000000020004" pitchFamily="2" charset="0"/>
              </a:rPr>
              <a:t>See you at 10:15</a:t>
            </a:r>
            <a:endParaRPr lang="en-ID" sz="4800" dirty="0">
              <a:solidFill>
                <a:srgbClr val="37A39B"/>
              </a:solidFill>
              <a:latin typeface="Montserrat" panose="02000505000000020004" pitchFamily="2" charset="0"/>
            </a:endParaRPr>
          </a:p>
        </p:txBody>
      </p:sp>
      <p:pic>
        <p:nvPicPr>
          <p:cNvPr id="5" name="Gambar 6">
            <a:extLst>
              <a:ext uri="{FF2B5EF4-FFF2-40B4-BE49-F238E27FC236}">
                <a16:creationId xmlns="" xmlns:a16="http://schemas.microsoft.com/office/drawing/2014/main" id="{F1958AB4-612D-421F-BD5A-7D85574325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891" y="926783"/>
            <a:ext cx="2198892" cy="4105492"/>
          </a:xfrm>
          <a:prstGeom prst="rect">
            <a:avLst/>
          </a:prstGeom>
        </p:spPr>
      </p:pic>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059" y="6071553"/>
            <a:ext cx="1245278" cy="41633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1337" y="6071553"/>
            <a:ext cx="1432365" cy="416333"/>
          </a:xfrm>
          <a:prstGeom prst="rect">
            <a:avLst/>
          </a:prstGeom>
        </p:spPr>
      </p:pic>
    </p:spTree>
    <p:extLst>
      <p:ext uri="{BB962C8B-B14F-4D97-AF65-F5344CB8AC3E}">
        <p14:creationId xmlns:p14="http://schemas.microsoft.com/office/powerpoint/2010/main" val="35571069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2909209" y="1557893"/>
            <a:ext cx="9041173" cy="1998670"/>
          </a:xfrm>
        </p:spPr>
        <p:txBody>
          <a:bodyPr>
            <a:normAutofit/>
          </a:bodyPr>
          <a:lstStyle/>
          <a:p>
            <a:r>
              <a:rPr lang="en-US" sz="5400" b="1" dirty="0">
                <a:solidFill>
                  <a:srgbClr val="37A39B"/>
                </a:solidFill>
                <a:latin typeface="Montserrat" panose="02000505000000020004" pitchFamily="2" charset="0"/>
              </a:rPr>
              <a:t>Collecting</a:t>
            </a:r>
            <a:br>
              <a:rPr lang="en-US" sz="5400" b="1" dirty="0">
                <a:solidFill>
                  <a:srgbClr val="37A39B"/>
                </a:solidFill>
                <a:latin typeface="Montserrat" panose="02000505000000020004" pitchFamily="2" charset="0"/>
              </a:rPr>
            </a:br>
            <a:r>
              <a:rPr lang="en-US" sz="5400" b="1" dirty="0">
                <a:solidFill>
                  <a:srgbClr val="FFC000"/>
                </a:solidFill>
                <a:latin typeface="Montserrat" panose="02000505000000020004" pitchFamily="2" charset="0"/>
              </a:rPr>
              <a:t>Social Media Data</a:t>
            </a:r>
            <a:endParaRPr lang="en-ID" sz="5400" b="1" dirty="0">
              <a:solidFill>
                <a:srgbClr val="FFC000"/>
              </a:solidFill>
              <a:latin typeface="Montserrat" panose="02000505000000020004" pitchFamily="2" charset="0"/>
            </a:endParaRPr>
          </a:p>
        </p:txBody>
      </p:sp>
      <p:sp>
        <p:nvSpPr>
          <p:cNvPr id="9" name="Content Placeholder 6">
            <a:extLst>
              <a:ext uri="{FF2B5EF4-FFF2-40B4-BE49-F238E27FC236}">
                <a16:creationId xmlns="" xmlns:a16="http://schemas.microsoft.com/office/drawing/2014/main" id="{0438B511-AF8E-4105-B4CF-8EA18B1AE1B5}"/>
              </a:ext>
            </a:extLst>
          </p:cNvPr>
          <p:cNvSpPr>
            <a:spLocks noGrp="1"/>
          </p:cNvSpPr>
          <p:nvPr>
            <p:ph idx="1"/>
          </p:nvPr>
        </p:nvSpPr>
        <p:spPr>
          <a:xfrm>
            <a:off x="2909209" y="3396112"/>
            <a:ext cx="7644618" cy="320901"/>
          </a:xfrm>
          <a:noFill/>
        </p:spPr>
        <p:txBody>
          <a:bodyPr>
            <a:normAutofit lnSpcReduction="10000"/>
          </a:bodyPr>
          <a:lstStyle/>
          <a:p>
            <a:pPr marL="0" indent="0">
              <a:buNone/>
            </a:pPr>
            <a:r>
              <a:rPr lang="en-US" sz="1800" dirty="0">
                <a:solidFill>
                  <a:schemeClr val="bg1">
                    <a:lumMod val="50000"/>
                  </a:schemeClr>
                </a:solidFill>
                <a:latin typeface="Montserrat" panose="02000505000000020004" pitchFamily="2" charset="0"/>
              </a:rPr>
              <a:t>Social Media Analytic Workshop</a:t>
            </a:r>
            <a:endParaRPr lang="en-ID" sz="1800" dirty="0">
              <a:solidFill>
                <a:schemeClr val="bg1">
                  <a:lumMod val="50000"/>
                </a:schemeClr>
              </a:solidFill>
              <a:latin typeface="Montserrat" panose="02000505000000020004" pitchFamily="2" charset="0"/>
            </a:endParaRPr>
          </a:p>
        </p:txBody>
      </p:sp>
      <p:pic>
        <p:nvPicPr>
          <p:cNvPr id="7" name="Picture 6"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059" y="6071553"/>
            <a:ext cx="1245278" cy="416333"/>
          </a:xfrm>
          <a:prstGeom prst="rect">
            <a:avLst/>
          </a:prstGeom>
        </p:spPr>
      </p:pic>
      <p:pic>
        <p:nvPicPr>
          <p:cNvPr id="8" name="Picture 7"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1337" y="6071553"/>
            <a:ext cx="1432365" cy="416333"/>
          </a:xfrm>
          <a:prstGeom prst="rect">
            <a:avLst/>
          </a:prstGeom>
        </p:spPr>
      </p:pic>
      <p:sp>
        <p:nvSpPr>
          <p:cNvPr id="2" name="Oval 1"/>
          <p:cNvSpPr/>
          <p:nvPr/>
        </p:nvSpPr>
        <p:spPr>
          <a:xfrm>
            <a:off x="566059" y="1683869"/>
            <a:ext cx="2159234" cy="2159234"/>
          </a:xfrm>
          <a:prstGeom prst="ellipse">
            <a:avLst/>
          </a:prstGeom>
          <a:solidFill>
            <a:srgbClr val="37A3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0" b="1" dirty="0">
                <a:latin typeface="Montserrat" panose="02000505000000020004" pitchFamily="2" charset="0"/>
              </a:rPr>
              <a:t>3</a:t>
            </a:r>
          </a:p>
        </p:txBody>
      </p:sp>
    </p:spTree>
    <p:extLst>
      <p:ext uri="{BB962C8B-B14F-4D97-AF65-F5344CB8AC3E}">
        <p14:creationId xmlns:p14="http://schemas.microsoft.com/office/powerpoint/2010/main" val="2625977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37A39B"/>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585788" y="931727"/>
            <a:ext cx="10865984" cy="888830"/>
          </a:xfrm>
        </p:spPr>
        <p:txBody>
          <a:bodyPr>
            <a:noAutofit/>
          </a:bodyPr>
          <a:lstStyle/>
          <a:p>
            <a:pPr algn="ctr"/>
            <a:r>
              <a:rPr lang="en-US" sz="5400" dirty="0">
                <a:solidFill>
                  <a:schemeClr val="bg1"/>
                </a:solidFill>
                <a:latin typeface="Montserrat" panose="02000505000000020004" pitchFamily="2" charset="0"/>
              </a:rPr>
              <a:t>M. </a:t>
            </a:r>
            <a:r>
              <a:rPr lang="en-US" sz="5400" dirty="0" err="1">
                <a:solidFill>
                  <a:schemeClr val="bg1"/>
                </a:solidFill>
                <a:latin typeface="Montserrat" panose="02000505000000020004" pitchFamily="2" charset="0"/>
              </a:rPr>
              <a:t>Aprian</a:t>
            </a:r>
            <a:r>
              <a:rPr lang="en-US" sz="5400" b="1" dirty="0" err="1">
                <a:solidFill>
                  <a:schemeClr val="bg1"/>
                </a:solidFill>
                <a:latin typeface="Montserrat" panose="02000505000000020004" pitchFamily="2" charset="0"/>
              </a:rPr>
              <a:t>dito</a:t>
            </a:r>
            <a:r>
              <a:rPr lang="en-US" sz="5400" b="1" dirty="0">
                <a:solidFill>
                  <a:schemeClr val="bg1"/>
                </a:solidFill>
                <a:latin typeface="Montserrat" panose="02000505000000020004" pitchFamily="2" charset="0"/>
              </a:rPr>
              <a:t> </a:t>
            </a:r>
            <a:r>
              <a:rPr lang="en-US" sz="5400" dirty="0">
                <a:solidFill>
                  <a:schemeClr val="bg1"/>
                </a:solidFill>
                <a:latin typeface="Montserrat" panose="02000505000000020004" pitchFamily="2" charset="0"/>
              </a:rPr>
              <a:t>Arya </a:t>
            </a:r>
            <a:r>
              <a:rPr lang="en-US" sz="5400" dirty="0" err="1">
                <a:solidFill>
                  <a:schemeClr val="bg1"/>
                </a:solidFill>
                <a:latin typeface="Montserrat" panose="02000505000000020004" pitchFamily="2" charset="0"/>
              </a:rPr>
              <a:t>Saputra</a:t>
            </a:r>
            <a:endParaRPr lang="en-US" sz="5400" dirty="0">
              <a:solidFill>
                <a:schemeClr val="bg1"/>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4215559" y="2458843"/>
            <a:ext cx="7792916" cy="3384739"/>
          </a:xfrm>
          <a:noFill/>
        </p:spPr>
        <p:txBody>
          <a:bodyPr>
            <a:normAutofit/>
          </a:bodyPr>
          <a:lstStyle/>
          <a:p>
            <a:pPr>
              <a:lnSpc>
                <a:spcPct val="110000"/>
              </a:lnSpc>
            </a:pPr>
            <a:r>
              <a:rPr lang="en-ID" sz="1400" dirty="0">
                <a:solidFill>
                  <a:schemeClr val="bg1"/>
                </a:solidFill>
                <a:latin typeface="Montserrat" panose="02000505000000020004" pitchFamily="2" charset="0"/>
              </a:rPr>
              <a:t>Freelance Data Evangelist</a:t>
            </a:r>
          </a:p>
          <a:p>
            <a:pPr>
              <a:lnSpc>
                <a:spcPct val="110000"/>
              </a:lnSpc>
            </a:pPr>
            <a:r>
              <a:rPr lang="en-ID" sz="1400" dirty="0">
                <a:solidFill>
                  <a:schemeClr val="bg1"/>
                </a:solidFill>
                <a:latin typeface="Montserrat" panose="02000505000000020004" pitchFamily="2" charset="0"/>
              </a:rPr>
              <a:t>Former Data Scientist at </a:t>
            </a:r>
            <a:r>
              <a:rPr lang="en-ID" sz="1400" dirty="0" err="1">
                <a:solidFill>
                  <a:schemeClr val="bg1"/>
                </a:solidFill>
                <a:latin typeface="Montserrat" panose="02000505000000020004" pitchFamily="2" charset="0"/>
              </a:rPr>
              <a:t>Paperlust.Co</a:t>
            </a:r>
            <a:endParaRPr lang="en-ID" sz="1400" dirty="0">
              <a:solidFill>
                <a:schemeClr val="bg1"/>
              </a:solidFill>
              <a:latin typeface="Montserrat" panose="02000505000000020004" pitchFamily="2" charset="0"/>
            </a:endParaRPr>
          </a:p>
          <a:p>
            <a:pPr>
              <a:lnSpc>
                <a:spcPct val="110000"/>
              </a:lnSpc>
            </a:pPr>
            <a:r>
              <a:rPr lang="en-ID" sz="1400" dirty="0">
                <a:solidFill>
                  <a:schemeClr val="bg1"/>
                </a:solidFill>
                <a:latin typeface="Montserrat" panose="02000505000000020004" pitchFamily="2" charset="0"/>
              </a:rPr>
              <a:t>Public Relations at </a:t>
            </a:r>
            <a:r>
              <a:rPr lang="en-ID" sz="1400" dirty="0" err="1">
                <a:solidFill>
                  <a:schemeClr val="bg1"/>
                </a:solidFill>
                <a:latin typeface="Montserrat" panose="02000505000000020004" pitchFamily="2" charset="0"/>
              </a:rPr>
              <a:t>Asosiasi</a:t>
            </a:r>
            <a:r>
              <a:rPr lang="en-ID" sz="1400" dirty="0">
                <a:solidFill>
                  <a:schemeClr val="bg1"/>
                </a:solidFill>
                <a:latin typeface="Montserrat" panose="02000505000000020004" pitchFamily="2" charset="0"/>
              </a:rPr>
              <a:t> </a:t>
            </a:r>
            <a:r>
              <a:rPr lang="en-ID" sz="1400" dirty="0" err="1">
                <a:solidFill>
                  <a:schemeClr val="bg1"/>
                </a:solidFill>
                <a:latin typeface="Montserrat" panose="02000505000000020004" pitchFamily="2" charset="0"/>
              </a:rPr>
              <a:t>Ilmuwan</a:t>
            </a:r>
            <a:r>
              <a:rPr lang="en-ID" sz="1400" dirty="0">
                <a:solidFill>
                  <a:schemeClr val="bg1"/>
                </a:solidFill>
                <a:latin typeface="Montserrat" panose="02000505000000020004" pitchFamily="2" charset="0"/>
              </a:rPr>
              <a:t> Data Indonesia</a:t>
            </a:r>
          </a:p>
          <a:p>
            <a:pPr>
              <a:lnSpc>
                <a:spcPct val="110000"/>
              </a:lnSpc>
            </a:pPr>
            <a:r>
              <a:rPr lang="en-ID" sz="1400" dirty="0">
                <a:solidFill>
                  <a:schemeClr val="bg1"/>
                </a:solidFill>
                <a:latin typeface="Montserrat" panose="02000505000000020004" pitchFamily="2" charset="0"/>
              </a:rPr>
              <a:t>Bachelor of Management, Telkom University</a:t>
            </a:r>
          </a:p>
          <a:p>
            <a:pPr>
              <a:lnSpc>
                <a:spcPct val="110000"/>
              </a:lnSpc>
            </a:pPr>
            <a:r>
              <a:rPr lang="en-ID" sz="1400" dirty="0">
                <a:solidFill>
                  <a:schemeClr val="bg1"/>
                </a:solidFill>
                <a:latin typeface="Montserrat" panose="02000505000000020004" pitchFamily="2" charset="0"/>
              </a:rPr>
              <a:t>Master of Business Administration Student, </a:t>
            </a:r>
            <a:r>
              <a:rPr lang="en-ID" sz="1400" dirty="0" err="1">
                <a:solidFill>
                  <a:schemeClr val="bg1"/>
                </a:solidFill>
                <a:latin typeface="Montserrat" panose="02000505000000020004" pitchFamily="2" charset="0"/>
              </a:rPr>
              <a:t>Institut</a:t>
            </a:r>
            <a:r>
              <a:rPr lang="en-ID" sz="1400" dirty="0">
                <a:solidFill>
                  <a:schemeClr val="bg1"/>
                </a:solidFill>
                <a:latin typeface="Montserrat" panose="02000505000000020004" pitchFamily="2" charset="0"/>
              </a:rPr>
              <a:t> </a:t>
            </a:r>
            <a:r>
              <a:rPr lang="en-ID" sz="1400" dirty="0" err="1">
                <a:solidFill>
                  <a:schemeClr val="bg1"/>
                </a:solidFill>
                <a:latin typeface="Montserrat" panose="02000505000000020004" pitchFamily="2" charset="0"/>
              </a:rPr>
              <a:t>Teknologi</a:t>
            </a:r>
            <a:r>
              <a:rPr lang="en-ID" sz="1400" dirty="0">
                <a:solidFill>
                  <a:schemeClr val="bg1"/>
                </a:solidFill>
                <a:latin typeface="Montserrat" panose="02000505000000020004" pitchFamily="2" charset="0"/>
              </a:rPr>
              <a:t> Bandung</a:t>
            </a:r>
            <a:endParaRPr lang="en-ID" sz="1400" dirty="0">
              <a:solidFill>
                <a:schemeClr val="bg1"/>
              </a:solidFill>
              <a:latin typeface="Montserrat" panose="02000505000000020004" pitchFamily="2" charset="0"/>
            </a:endParaRPr>
          </a:p>
        </p:txBody>
      </p:sp>
      <p:sp>
        <p:nvSpPr>
          <p:cNvPr id="5" name="Content Placeholder 6">
            <a:extLst>
              <a:ext uri="{FF2B5EF4-FFF2-40B4-BE49-F238E27FC236}">
                <a16:creationId xmlns="" xmlns:a16="http://schemas.microsoft.com/office/drawing/2014/main" id="{E827FDEF-7B6C-4C79-8C10-DFA3FAE66D96}"/>
              </a:ext>
            </a:extLst>
          </p:cNvPr>
          <p:cNvSpPr txBox="1">
            <a:spLocks/>
          </p:cNvSpPr>
          <p:nvPr/>
        </p:nvSpPr>
        <p:spPr>
          <a:xfrm>
            <a:off x="4459148" y="5161946"/>
            <a:ext cx="3477505" cy="770647"/>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b="1" dirty="0">
                <a:solidFill>
                  <a:schemeClr val="bg1"/>
                </a:solidFill>
                <a:latin typeface="Montserrat" panose="02000505000000020004" pitchFamily="2" charset="0"/>
              </a:rPr>
              <a:t>Phone  	: +628112770063</a:t>
            </a:r>
          </a:p>
          <a:p>
            <a:pPr marL="0" indent="0">
              <a:lnSpc>
                <a:spcPct val="100000"/>
              </a:lnSpc>
              <a:buNone/>
            </a:pPr>
            <a:r>
              <a:rPr lang="en-US" sz="1400" b="1" dirty="0">
                <a:solidFill>
                  <a:schemeClr val="bg1"/>
                </a:solidFill>
                <a:latin typeface="Montserrat" panose="02000505000000020004" pitchFamily="2" charset="0"/>
              </a:rPr>
              <a:t>Email	: m.apriandito@gmail.com</a:t>
            </a:r>
          </a:p>
        </p:txBody>
      </p:sp>
      <p:pic>
        <p:nvPicPr>
          <p:cNvPr id="9" name="Gambar 1">
            <a:extLst>
              <a:ext uri="{FF2B5EF4-FFF2-40B4-BE49-F238E27FC236}">
                <a16:creationId xmlns="" xmlns:a16="http://schemas.microsoft.com/office/drawing/2014/main" id="{E9C57B1A-2372-4113-BBD1-973B7CC37DEA}"/>
              </a:ext>
            </a:extLst>
          </p:cNvPr>
          <p:cNvPicPr>
            <a:picLocks noChangeAspect="1"/>
          </p:cNvPicPr>
          <p:nvPr/>
        </p:nvPicPr>
        <p:blipFill>
          <a:blip r:embed="rId2"/>
          <a:stretch>
            <a:fillRect/>
          </a:stretch>
        </p:blipFill>
        <p:spPr>
          <a:xfrm rot="336633">
            <a:off x="835405" y="2573529"/>
            <a:ext cx="2977880" cy="315536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2" name="Picture 11"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15526167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491891" y="703385"/>
            <a:ext cx="10885562" cy="1197431"/>
          </a:xfrm>
        </p:spPr>
        <p:txBody>
          <a:bodyPr>
            <a:normAutofit/>
          </a:bodyPr>
          <a:lstStyle/>
          <a:p>
            <a:r>
              <a:rPr lang="en-US" sz="5400" b="1" dirty="0">
                <a:solidFill>
                  <a:srgbClr val="37A39B"/>
                </a:solidFill>
                <a:latin typeface="Montserrat" panose="02000505000000020004" pitchFamily="2" charset="0"/>
              </a:rPr>
              <a:t>Research And Publication</a:t>
            </a:r>
            <a:endParaRPr lang="en-ID" sz="5400" b="1" dirty="0">
              <a:solidFill>
                <a:srgbClr val="37A39B"/>
              </a:solidFill>
              <a:latin typeface="Montserrat" panose="02000505000000020004" pitchFamily="2" charset="0"/>
            </a:endParaRPr>
          </a:p>
        </p:txBody>
      </p:sp>
      <p:sp>
        <p:nvSpPr>
          <p:cNvPr id="4" name="Tampungan Konten 3">
            <a:extLst>
              <a:ext uri="{FF2B5EF4-FFF2-40B4-BE49-F238E27FC236}">
                <a16:creationId xmlns="" xmlns:a16="http://schemas.microsoft.com/office/drawing/2014/main" id="{B8224527-7CB1-4DE9-94AA-E8DCB69047FB}"/>
              </a:ext>
            </a:extLst>
          </p:cNvPr>
          <p:cNvSpPr>
            <a:spLocks noGrp="1"/>
          </p:cNvSpPr>
          <p:nvPr>
            <p:ph idx="1"/>
          </p:nvPr>
        </p:nvSpPr>
        <p:spPr>
          <a:xfrm>
            <a:off x="491891" y="2260168"/>
            <a:ext cx="9966559" cy="2771335"/>
          </a:xfrm>
        </p:spPr>
        <p:txBody>
          <a:bodyPr>
            <a:noAutofit/>
          </a:bodyPr>
          <a:lstStyle/>
          <a:p>
            <a:pPr>
              <a:lnSpc>
                <a:spcPct val="150000"/>
              </a:lnSpc>
            </a:pPr>
            <a:r>
              <a:rPr lang="en-US" sz="1500" dirty="0">
                <a:solidFill>
                  <a:srgbClr val="37A39B"/>
                </a:solidFill>
                <a:latin typeface="Montserrat" panose="02000505000000020004" pitchFamily="2" charset="0"/>
              </a:rPr>
              <a:t>Object Detection using Convolutional Neural Network to Identify Popular Fashion Product. (Journal of Physics: Conference Series Volume 1192, Number 1)</a:t>
            </a:r>
          </a:p>
          <a:p>
            <a:pPr>
              <a:lnSpc>
                <a:spcPct val="150000"/>
              </a:lnSpc>
            </a:pPr>
            <a:r>
              <a:rPr lang="en-US" sz="1500" dirty="0">
                <a:solidFill>
                  <a:srgbClr val="37A39B"/>
                </a:solidFill>
                <a:latin typeface="Montserrat" panose="02000505000000020004" pitchFamily="2" charset="0"/>
              </a:rPr>
              <a:t>A Comparative Study of Hollywood Movie Successfulness Prediction Model.</a:t>
            </a:r>
          </a:p>
          <a:p>
            <a:pPr>
              <a:lnSpc>
                <a:spcPct val="150000"/>
              </a:lnSpc>
            </a:pPr>
            <a:r>
              <a:rPr lang="en-US" sz="1500" dirty="0">
                <a:solidFill>
                  <a:srgbClr val="37A39B"/>
                </a:solidFill>
                <a:latin typeface="Montserrat" panose="02000505000000020004" pitchFamily="2" charset="0"/>
              </a:rPr>
              <a:t>Forecasting Portfolio Optimization using Artificial Neural Network and Genetic Algorithm.</a:t>
            </a:r>
          </a:p>
          <a:p>
            <a:pPr>
              <a:lnSpc>
                <a:spcPct val="150000"/>
              </a:lnSpc>
            </a:pPr>
            <a:r>
              <a:rPr lang="en-US" sz="1500" dirty="0">
                <a:solidFill>
                  <a:srgbClr val="37A39B"/>
                </a:solidFill>
                <a:latin typeface="Montserrat" panose="02000505000000020004" pitchFamily="2" charset="0"/>
              </a:rPr>
              <a:t>Analysis of Customer Chat using Text Mining for Customer Relationship Management.</a:t>
            </a:r>
          </a:p>
          <a:p>
            <a:pPr>
              <a:lnSpc>
                <a:spcPct val="150000"/>
              </a:lnSpc>
            </a:pPr>
            <a:r>
              <a:rPr lang="en-US" sz="1500" dirty="0">
                <a:solidFill>
                  <a:srgbClr val="37A39B"/>
                </a:solidFill>
                <a:latin typeface="Montserrat" panose="02000505000000020004" pitchFamily="2" charset="0"/>
              </a:rPr>
              <a:t>Hotel Preference Rank based on Online Customer Review.</a:t>
            </a:r>
            <a:endParaRPr lang="en-ID" sz="1500" dirty="0">
              <a:solidFill>
                <a:srgbClr val="37A39B"/>
              </a:solidFill>
              <a:latin typeface="Montserrat" panose="02000505000000020004" pitchFamily="2" charset="0"/>
            </a:endParaRPr>
          </a:p>
        </p:txBody>
      </p:sp>
      <p:sp>
        <p:nvSpPr>
          <p:cNvPr id="7" name="Rectangle 6"/>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9" name="Picture 8"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2938453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1467617" y="1592995"/>
            <a:ext cx="10515600" cy="888830"/>
          </a:xfrm>
        </p:spPr>
        <p:txBody>
          <a:bodyPr/>
          <a:lstStyle/>
          <a:p>
            <a:r>
              <a:rPr lang="en-US" b="1" dirty="0">
                <a:solidFill>
                  <a:srgbClr val="FFC000"/>
                </a:solidFill>
                <a:latin typeface="Montserrat" panose="02000505000000020004" pitchFamily="2" charset="0"/>
              </a:rPr>
              <a:t>Learning Outline</a:t>
            </a:r>
            <a:endParaRPr lang="en-ID" b="1" dirty="0">
              <a:solidFill>
                <a:srgbClr val="FFC000"/>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1467617" y="2680749"/>
            <a:ext cx="7644618" cy="2746375"/>
          </a:xfrm>
          <a:noFill/>
        </p:spPr>
        <p:txBody>
          <a:bodyPr>
            <a:normAutofit/>
          </a:bodyPr>
          <a:lstStyle/>
          <a:p>
            <a:r>
              <a:rPr lang="en-ID" sz="2400" b="1" dirty="0">
                <a:solidFill>
                  <a:srgbClr val="37A39B"/>
                </a:solidFill>
                <a:latin typeface="Montserrat" panose="02000505000000020004" pitchFamily="2" charset="0"/>
              </a:rPr>
              <a:t>Introduction</a:t>
            </a:r>
          </a:p>
          <a:p>
            <a:r>
              <a:rPr lang="en-ID" sz="1800" dirty="0">
                <a:latin typeface="Montserrat" panose="02000505000000020004" pitchFamily="2" charset="0"/>
              </a:rPr>
              <a:t>Collecting Data from Twitter</a:t>
            </a:r>
          </a:p>
          <a:p>
            <a:r>
              <a:rPr lang="en-ID" sz="1800" dirty="0">
                <a:latin typeface="Montserrat" panose="02000505000000020004" pitchFamily="2" charset="0"/>
              </a:rPr>
              <a:t>Constructing </a:t>
            </a:r>
            <a:r>
              <a:rPr lang="en-ID" sz="1800" dirty="0" smtClean="0">
                <a:latin typeface="Montserrat" panose="02000505000000020004" pitchFamily="2" charset="0"/>
              </a:rPr>
              <a:t>Online </a:t>
            </a:r>
            <a:r>
              <a:rPr lang="en-ID" sz="1800" dirty="0">
                <a:latin typeface="Montserrat" panose="02000505000000020004" pitchFamily="2" charset="0"/>
              </a:rPr>
              <a:t>Interaction Graph</a:t>
            </a:r>
          </a:p>
          <a:p>
            <a:r>
              <a:rPr lang="en-ID" sz="1800" dirty="0">
                <a:latin typeface="Montserrat" panose="02000505000000020004" pitchFamily="2" charset="0"/>
              </a:rPr>
              <a:t>Collecting Data from Social Forum</a:t>
            </a:r>
          </a:p>
          <a:p>
            <a:endParaRPr lang="en-ID" sz="1800" dirty="0">
              <a:latin typeface="Montserrat" panose="02000505000000020004" pitchFamily="2" charset="0"/>
            </a:endParaRPr>
          </a:p>
          <a:p>
            <a:endParaRPr lang="en-ID" sz="1800" dirty="0">
              <a:latin typeface="Montserrat" panose="02000505000000020004" pitchFamily="2" charset="0"/>
            </a:endParaRPr>
          </a:p>
        </p:txBody>
      </p:sp>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732074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7329" y="1371600"/>
            <a:ext cx="4614671" cy="5486400"/>
          </a:xfrm>
          <a:prstGeom prst="rect">
            <a:avLst/>
          </a:prstGeom>
          <a:solidFill>
            <a:schemeClr val="bg1"/>
          </a:solidFill>
        </p:spPr>
      </p:pic>
      <p:sp>
        <p:nvSpPr>
          <p:cNvPr id="4" name="Title 5">
            <a:extLst>
              <a:ext uri="{FF2B5EF4-FFF2-40B4-BE49-F238E27FC236}">
                <a16:creationId xmlns="" xmlns:a16="http://schemas.microsoft.com/office/drawing/2014/main" id="{E699E870-CB73-4493-9DDE-25F0B6CC9015}"/>
              </a:ext>
            </a:extLst>
          </p:cNvPr>
          <p:cNvSpPr txBox="1">
            <a:spLocks/>
          </p:cNvSpPr>
          <p:nvPr/>
        </p:nvSpPr>
        <p:spPr>
          <a:xfrm>
            <a:off x="566059" y="603701"/>
            <a:ext cx="9041173" cy="199867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b="1" dirty="0">
                <a:solidFill>
                  <a:srgbClr val="FFC000"/>
                </a:solidFill>
                <a:latin typeface="Montserrat" panose="02000505000000020004" pitchFamily="2" charset="0"/>
              </a:rPr>
              <a:t>Social Media Analytic Workshop </a:t>
            </a:r>
            <a:endParaRPr lang="en-ID" sz="5400" b="1" dirty="0">
              <a:solidFill>
                <a:srgbClr val="FFC000"/>
              </a:solidFill>
              <a:latin typeface="Montserrat" panose="02000505000000020004" pitchFamily="2" charset="0"/>
            </a:endParaRPr>
          </a:p>
        </p:txBody>
      </p:sp>
      <p:sp>
        <p:nvSpPr>
          <p:cNvPr id="5" name="Content Placeholder 6">
            <a:extLst>
              <a:ext uri="{FF2B5EF4-FFF2-40B4-BE49-F238E27FC236}">
                <a16:creationId xmlns="" xmlns:a16="http://schemas.microsoft.com/office/drawing/2014/main" id="{0438B511-AF8E-4105-B4CF-8EA18B1AE1B5}"/>
              </a:ext>
            </a:extLst>
          </p:cNvPr>
          <p:cNvSpPr txBox="1">
            <a:spLocks/>
          </p:cNvSpPr>
          <p:nvPr/>
        </p:nvSpPr>
        <p:spPr>
          <a:xfrm>
            <a:off x="566059" y="2791057"/>
            <a:ext cx="7644618" cy="320901"/>
          </a:xfrm>
          <a:prstGeom prst="rect">
            <a:avLst/>
          </a:prstGeom>
          <a:noFill/>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solidFill>
                  <a:srgbClr val="37A39B"/>
                </a:solidFill>
                <a:latin typeface="Montserrat" panose="02000505000000020004" pitchFamily="2" charset="0"/>
              </a:rPr>
              <a:t>Digital Business Ecosystem Research Center</a:t>
            </a:r>
            <a:endParaRPr lang="en-ID" sz="1800" dirty="0">
              <a:solidFill>
                <a:srgbClr val="37A39B"/>
              </a:solidFill>
              <a:latin typeface="Montserrat" panose="02000505000000020004" pitchFamily="2" charset="0"/>
            </a:endParaRPr>
          </a:p>
        </p:txBody>
      </p:sp>
      <p:pic>
        <p:nvPicPr>
          <p:cNvPr id="6" name="Picture 5"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059" y="6071553"/>
            <a:ext cx="1245278" cy="416333"/>
          </a:xfrm>
          <a:prstGeom prst="rect">
            <a:avLst/>
          </a:prstGeom>
        </p:spPr>
      </p:pic>
      <p:pic>
        <p:nvPicPr>
          <p:cNvPr id="7" name="Picture 6"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1337" y="6071553"/>
            <a:ext cx="1432365" cy="416333"/>
          </a:xfrm>
          <a:prstGeom prst="rect">
            <a:avLst/>
          </a:prstGeom>
        </p:spPr>
      </p:pic>
    </p:spTree>
    <p:extLst>
      <p:ext uri="{BB962C8B-B14F-4D97-AF65-F5344CB8AC3E}">
        <p14:creationId xmlns:p14="http://schemas.microsoft.com/office/powerpoint/2010/main" val="19221512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F1B2A3CD-DF13-42FF-96D9-3ED5AD62F78A}"/>
              </a:ext>
            </a:extLst>
          </p:cNvPr>
          <p:cNvSpPr>
            <a:spLocks noGrp="1"/>
          </p:cNvSpPr>
          <p:nvPr>
            <p:ph type="title"/>
          </p:nvPr>
        </p:nvSpPr>
        <p:spPr/>
        <p:txBody>
          <a:bodyPr/>
          <a:lstStyle/>
          <a:p>
            <a:r>
              <a:rPr lang="en-US" b="1" dirty="0">
                <a:solidFill>
                  <a:srgbClr val="FFC000"/>
                </a:solidFill>
                <a:latin typeface="Montserrat" panose="02000505000000020004" pitchFamily="2" charset="0"/>
              </a:rPr>
              <a:t>Collecting Data from Social Media</a:t>
            </a:r>
            <a:endParaRPr lang="en-ID" b="1" dirty="0">
              <a:solidFill>
                <a:srgbClr val="FFC000"/>
              </a:solidFill>
              <a:latin typeface="Montserrat" panose="02000505000000020004" pitchFamily="2" charset="0"/>
            </a:endParaRPr>
          </a:p>
        </p:txBody>
      </p:sp>
      <p:sp>
        <p:nvSpPr>
          <p:cNvPr id="3" name="Content Placeholder 2">
            <a:extLst>
              <a:ext uri="{FF2B5EF4-FFF2-40B4-BE49-F238E27FC236}">
                <a16:creationId xmlns="" xmlns:a16="http://schemas.microsoft.com/office/drawing/2014/main" id="{622C66A3-9457-4214-A5B2-43555C2B8E1B}"/>
              </a:ext>
            </a:extLst>
          </p:cNvPr>
          <p:cNvSpPr>
            <a:spLocks noGrp="1"/>
          </p:cNvSpPr>
          <p:nvPr>
            <p:ph idx="1"/>
          </p:nvPr>
        </p:nvSpPr>
        <p:spPr>
          <a:xfrm>
            <a:off x="838200" y="1825625"/>
            <a:ext cx="8243170" cy="4351338"/>
          </a:xfrm>
        </p:spPr>
        <p:txBody>
          <a:bodyPr>
            <a:normAutofit/>
          </a:bodyPr>
          <a:lstStyle/>
          <a:p>
            <a:r>
              <a:rPr lang="en-ID" sz="1800" dirty="0">
                <a:latin typeface="Montserrat" panose="02000505000000020004" pitchFamily="2" charset="0"/>
              </a:rPr>
              <a:t>First, the most </a:t>
            </a:r>
            <a:r>
              <a:rPr lang="en-US" sz="1800" dirty="0">
                <a:latin typeface="Montserrat" panose="02000505000000020004" pitchFamily="2" charset="0"/>
              </a:rPr>
              <a:t>direct way is to download the data from databases on the web servers.</a:t>
            </a:r>
          </a:p>
          <a:p>
            <a:r>
              <a:rPr lang="en-US" sz="1800" dirty="0">
                <a:latin typeface="Montserrat" panose="02000505000000020004" pitchFamily="2" charset="0"/>
              </a:rPr>
              <a:t>The second method is collecting data through application programming interfaces </a:t>
            </a:r>
            <a:r>
              <a:rPr lang="en-ID" sz="1800" dirty="0">
                <a:latin typeface="Montserrat" panose="02000505000000020004" pitchFamily="2" charset="0"/>
              </a:rPr>
              <a:t>(APIs).</a:t>
            </a:r>
          </a:p>
          <a:p>
            <a:r>
              <a:rPr lang="en-US" sz="1800" dirty="0">
                <a:latin typeface="Montserrat" panose="02000505000000020004" pitchFamily="2" charset="0"/>
              </a:rPr>
              <a:t>The third method is web scraping. This method is particularly useful for those web-sites that do not provide APIs. </a:t>
            </a:r>
          </a:p>
          <a:p>
            <a:endParaRPr lang="en-ID" sz="1800" dirty="0">
              <a:latin typeface="Montserrat" panose="02000505000000020004" pitchFamily="2" charset="0"/>
            </a:endParaRPr>
          </a:p>
        </p:txBody>
      </p:sp>
      <p:sp>
        <p:nvSpPr>
          <p:cNvPr id="4" name="Rectangle 3"/>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6" name="Picture 5"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11022808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E6B4FBFF-CE87-44BA-8EB1-31E5F7E8C95C}"/>
              </a:ext>
            </a:extLst>
          </p:cNvPr>
          <p:cNvSpPr>
            <a:spLocks noGrp="1"/>
          </p:cNvSpPr>
          <p:nvPr>
            <p:ph type="title"/>
          </p:nvPr>
        </p:nvSpPr>
        <p:spPr/>
        <p:txBody>
          <a:bodyPr/>
          <a:lstStyle/>
          <a:p>
            <a:r>
              <a:rPr lang="en-ID" b="1" dirty="0">
                <a:solidFill>
                  <a:srgbClr val="FFC000"/>
                </a:solidFill>
                <a:latin typeface="Montserrat" panose="02000505000000020004" pitchFamily="2" charset="0"/>
              </a:rPr>
              <a:t>Ethical issues</a:t>
            </a:r>
          </a:p>
        </p:txBody>
      </p:sp>
      <p:sp>
        <p:nvSpPr>
          <p:cNvPr id="3" name="Content Placeholder 2">
            <a:extLst>
              <a:ext uri="{FF2B5EF4-FFF2-40B4-BE49-F238E27FC236}">
                <a16:creationId xmlns="" xmlns:a16="http://schemas.microsoft.com/office/drawing/2014/main" id="{28243B4B-5097-4556-9913-3565BF405EEF}"/>
              </a:ext>
            </a:extLst>
          </p:cNvPr>
          <p:cNvSpPr>
            <a:spLocks noGrp="1"/>
          </p:cNvSpPr>
          <p:nvPr>
            <p:ph idx="1"/>
          </p:nvPr>
        </p:nvSpPr>
        <p:spPr>
          <a:xfrm>
            <a:off x="838200" y="1825625"/>
            <a:ext cx="7729603" cy="4351338"/>
          </a:xfrm>
        </p:spPr>
        <p:txBody>
          <a:bodyPr>
            <a:normAutofit/>
          </a:bodyPr>
          <a:lstStyle/>
          <a:p>
            <a:r>
              <a:rPr lang="en-ID" sz="2000" dirty="0">
                <a:latin typeface="Montserrat" panose="02000505000000020004" pitchFamily="2" charset="0"/>
              </a:rPr>
              <a:t>Harvesting social media data may lead to an unwanted and unforeseen exposure of private data for participants .Large quantities of personal information on social media.</a:t>
            </a:r>
          </a:p>
          <a:p>
            <a:r>
              <a:rPr lang="en-ID" sz="2000" dirty="0">
                <a:latin typeface="Montserrat" panose="02000505000000020004" pitchFamily="2" charset="0"/>
              </a:rPr>
              <a:t>Informed consent</a:t>
            </a:r>
          </a:p>
          <a:p>
            <a:r>
              <a:rPr lang="en-ID" sz="2000" dirty="0">
                <a:latin typeface="Montserrat" panose="02000505000000020004" pitchFamily="2" charset="0"/>
              </a:rPr>
              <a:t>Participant anonymity</a:t>
            </a:r>
          </a:p>
          <a:p>
            <a:endParaRPr lang="en-ID" sz="2000" dirty="0">
              <a:latin typeface="Montserrat" panose="02000505000000020004" pitchFamily="2" charset="0"/>
            </a:endParaRPr>
          </a:p>
        </p:txBody>
      </p:sp>
      <p:sp>
        <p:nvSpPr>
          <p:cNvPr id="4" name="Rectangle 3"/>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6" name="Picture 5"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6769129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1467617" y="1592995"/>
            <a:ext cx="10515600" cy="888830"/>
          </a:xfrm>
        </p:spPr>
        <p:txBody>
          <a:bodyPr/>
          <a:lstStyle/>
          <a:p>
            <a:r>
              <a:rPr lang="en-US" b="1" dirty="0">
                <a:solidFill>
                  <a:srgbClr val="FFC000"/>
                </a:solidFill>
                <a:latin typeface="Montserrat" panose="02000505000000020004" pitchFamily="2" charset="0"/>
              </a:rPr>
              <a:t>Learning Outline</a:t>
            </a:r>
            <a:endParaRPr lang="en-ID" b="1" dirty="0">
              <a:solidFill>
                <a:srgbClr val="FFC000"/>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1467617" y="2680749"/>
            <a:ext cx="7644618" cy="2746375"/>
          </a:xfrm>
          <a:noFill/>
        </p:spPr>
        <p:txBody>
          <a:bodyPr>
            <a:normAutofit/>
          </a:bodyPr>
          <a:lstStyle/>
          <a:p>
            <a:r>
              <a:rPr lang="en-ID" sz="1800" dirty="0">
                <a:latin typeface="Montserrat" panose="02000505000000020004" pitchFamily="2" charset="0"/>
              </a:rPr>
              <a:t>Handshake with Social Media Data</a:t>
            </a:r>
          </a:p>
          <a:p>
            <a:r>
              <a:rPr lang="en-ID" sz="2400" b="1" dirty="0">
                <a:solidFill>
                  <a:srgbClr val="37A39B"/>
                </a:solidFill>
                <a:latin typeface="Montserrat" panose="02000505000000020004" pitchFamily="2" charset="0"/>
              </a:rPr>
              <a:t>Collecting Data from Twitter</a:t>
            </a:r>
          </a:p>
          <a:p>
            <a:r>
              <a:rPr lang="en-ID" sz="1800" dirty="0">
                <a:latin typeface="Montserrat" panose="02000505000000020004" pitchFamily="2" charset="0"/>
              </a:rPr>
              <a:t>Constructing </a:t>
            </a:r>
            <a:r>
              <a:rPr lang="en-ID" sz="1800" dirty="0" smtClean="0">
                <a:latin typeface="Montserrat" panose="02000505000000020004" pitchFamily="2" charset="0"/>
              </a:rPr>
              <a:t>Online </a:t>
            </a:r>
            <a:r>
              <a:rPr lang="en-ID" sz="1800" dirty="0">
                <a:latin typeface="Montserrat" panose="02000505000000020004" pitchFamily="2" charset="0"/>
              </a:rPr>
              <a:t>Interaction Graph</a:t>
            </a:r>
          </a:p>
          <a:p>
            <a:r>
              <a:rPr lang="en-ID" sz="1800" dirty="0">
                <a:latin typeface="Montserrat" panose="02000505000000020004" pitchFamily="2" charset="0"/>
              </a:rPr>
              <a:t>Collecting Data from Social Forum</a:t>
            </a:r>
          </a:p>
          <a:p>
            <a:endParaRPr lang="en-ID" sz="1800" dirty="0">
              <a:latin typeface="Montserrat" panose="02000505000000020004" pitchFamily="2" charset="0"/>
            </a:endParaRPr>
          </a:p>
          <a:p>
            <a:endParaRPr lang="en-ID" sz="1800" dirty="0">
              <a:latin typeface="Montserrat" panose="02000505000000020004" pitchFamily="2" charset="0"/>
            </a:endParaRPr>
          </a:p>
        </p:txBody>
      </p:sp>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9118379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sign&#10;&#10;Description automatically generated">
            <a:extLst>
              <a:ext uri="{FF2B5EF4-FFF2-40B4-BE49-F238E27FC236}">
                <a16:creationId xmlns="" xmlns:a16="http://schemas.microsoft.com/office/drawing/2014/main" id="{C5B94009-7987-4636-AA34-F2042D9736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943906"/>
            <a:ext cx="5084298" cy="1785403"/>
          </a:xfrm>
          <a:prstGeom prst="rect">
            <a:avLst/>
          </a:prstGeom>
        </p:spPr>
      </p:pic>
      <p:sp>
        <p:nvSpPr>
          <p:cNvPr id="6" name="Title 1">
            <a:extLst>
              <a:ext uri="{FF2B5EF4-FFF2-40B4-BE49-F238E27FC236}">
                <a16:creationId xmlns="" xmlns:a16="http://schemas.microsoft.com/office/drawing/2014/main" id="{1BB968CC-BCB1-427D-AB34-30B8536553D9}"/>
              </a:ext>
            </a:extLst>
          </p:cNvPr>
          <p:cNvSpPr>
            <a:spLocks noGrp="1"/>
          </p:cNvSpPr>
          <p:nvPr>
            <p:ph type="title"/>
          </p:nvPr>
        </p:nvSpPr>
        <p:spPr>
          <a:xfrm>
            <a:off x="838200" y="618343"/>
            <a:ext cx="10515600" cy="1325563"/>
          </a:xfrm>
        </p:spPr>
        <p:txBody>
          <a:bodyPr>
            <a:normAutofit/>
          </a:bodyPr>
          <a:lstStyle/>
          <a:p>
            <a:r>
              <a:rPr lang="en-US" sz="3200" b="1" dirty="0">
                <a:solidFill>
                  <a:srgbClr val="FFC000"/>
                </a:solidFill>
                <a:latin typeface="Montserrat" panose="02000505000000020004" pitchFamily="2" charset="0"/>
              </a:rPr>
              <a:t>Practice: Collecting Twitter Data Using R</a:t>
            </a:r>
          </a:p>
        </p:txBody>
      </p:sp>
      <p:sp>
        <p:nvSpPr>
          <p:cNvPr id="7" name="Content Placeholder 6">
            <a:extLst>
              <a:ext uri="{FF2B5EF4-FFF2-40B4-BE49-F238E27FC236}">
                <a16:creationId xmlns="" xmlns:a16="http://schemas.microsoft.com/office/drawing/2014/main" id="{ED6DC25D-08D5-49BE-8EFC-8BE81144E919}"/>
              </a:ext>
            </a:extLst>
          </p:cNvPr>
          <p:cNvSpPr>
            <a:spLocks noGrp="1"/>
          </p:cNvSpPr>
          <p:nvPr>
            <p:ph idx="1"/>
          </p:nvPr>
        </p:nvSpPr>
        <p:spPr>
          <a:xfrm>
            <a:off x="961180" y="4111625"/>
            <a:ext cx="7644618" cy="375969"/>
          </a:xfrm>
          <a:noFill/>
        </p:spPr>
        <p:txBody>
          <a:bodyPr>
            <a:normAutofit/>
          </a:bodyPr>
          <a:lstStyle/>
          <a:p>
            <a:pPr marL="0" indent="0">
              <a:buNone/>
            </a:pPr>
            <a:r>
              <a:rPr lang="en-US" sz="1800" dirty="0">
                <a:latin typeface="Montserrat" panose="02000505000000020004" pitchFamily="2" charset="0"/>
              </a:rPr>
              <a:t>Practice Link: </a:t>
            </a:r>
            <a:r>
              <a:rPr lang="en-ID" sz="1800" dirty="0">
                <a:latin typeface="Montserrat" panose="02000505000000020004" pitchFamily="2" charset="0"/>
                <a:hlinkClick r:id="rId3"/>
              </a:rPr>
              <a:t>https://</a:t>
            </a:r>
            <a:r>
              <a:rPr lang="en-ID" sz="1800" dirty="0" smtClean="0">
                <a:latin typeface="Montserrat" panose="02000505000000020004" pitchFamily="2" charset="0"/>
                <a:hlinkClick r:id="rId3"/>
              </a:rPr>
              <a:t>github.com/sma-workshop/r</a:t>
            </a:r>
            <a:r>
              <a:rPr lang="en-ID" sz="1800" dirty="0" smtClean="0">
                <a:latin typeface="Montserrat" panose="02000505000000020004" pitchFamily="2" charset="0"/>
              </a:rPr>
              <a:t> </a:t>
            </a:r>
            <a:endParaRPr lang="en-ID" sz="1800" dirty="0">
              <a:latin typeface="Montserrat" panose="02000505000000020004" pitchFamily="2" charset="0"/>
            </a:endParaRPr>
          </a:p>
        </p:txBody>
      </p:sp>
      <p:sp>
        <p:nvSpPr>
          <p:cNvPr id="8" name="Rectangle 7"/>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1178666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1BB968CC-BCB1-427D-AB34-30B8536553D9}"/>
              </a:ext>
            </a:extLst>
          </p:cNvPr>
          <p:cNvSpPr>
            <a:spLocks noGrp="1"/>
          </p:cNvSpPr>
          <p:nvPr>
            <p:ph type="title"/>
          </p:nvPr>
        </p:nvSpPr>
        <p:spPr>
          <a:xfrm>
            <a:off x="838200" y="618343"/>
            <a:ext cx="10515600" cy="1325563"/>
          </a:xfrm>
        </p:spPr>
        <p:txBody>
          <a:bodyPr>
            <a:normAutofit/>
          </a:bodyPr>
          <a:lstStyle/>
          <a:p>
            <a:r>
              <a:rPr lang="en-US" sz="3200" b="1" dirty="0">
                <a:solidFill>
                  <a:srgbClr val="FFC000"/>
                </a:solidFill>
                <a:latin typeface="Montserrat" panose="02000505000000020004" pitchFamily="2" charset="0"/>
              </a:rPr>
              <a:t>Practice: Collecting Twitter Data Using </a:t>
            </a:r>
            <a:r>
              <a:rPr lang="en-US" sz="3200" b="1" dirty="0" smtClean="0">
                <a:solidFill>
                  <a:srgbClr val="FFC000"/>
                </a:solidFill>
                <a:latin typeface="Montserrat" panose="02000505000000020004" pitchFamily="2" charset="0"/>
              </a:rPr>
              <a:t>Python</a:t>
            </a:r>
            <a:endParaRPr lang="en-US" sz="3200" b="1" dirty="0">
              <a:solidFill>
                <a:srgbClr val="FFC000"/>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ED6DC25D-08D5-49BE-8EFC-8BE81144E919}"/>
              </a:ext>
            </a:extLst>
          </p:cNvPr>
          <p:cNvSpPr>
            <a:spLocks noGrp="1"/>
          </p:cNvSpPr>
          <p:nvPr>
            <p:ph idx="1"/>
          </p:nvPr>
        </p:nvSpPr>
        <p:spPr>
          <a:xfrm>
            <a:off x="961180" y="4111625"/>
            <a:ext cx="7644618" cy="375969"/>
          </a:xfrm>
          <a:noFill/>
        </p:spPr>
        <p:txBody>
          <a:bodyPr>
            <a:normAutofit/>
          </a:bodyPr>
          <a:lstStyle/>
          <a:p>
            <a:pPr marL="0" indent="0">
              <a:buNone/>
            </a:pPr>
            <a:r>
              <a:rPr lang="en-US" sz="1800" dirty="0">
                <a:latin typeface="Montserrat" panose="02000505000000020004" pitchFamily="2" charset="0"/>
              </a:rPr>
              <a:t>Practice Link: </a:t>
            </a:r>
            <a:r>
              <a:rPr lang="en-ID" sz="1800" dirty="0">
                <a:latin typeface="Montserrat" panose="02000505000000020004" pitchFamily="2" charset="0"/>
                <a:hlinkClick r:id="rId2"/>
              </a:rPr>
              <a:t>https://</a:t>
            </a:r>
            <a:r>
              <a:rPr lang="en-ID" sz="1800" dirty="0" smtClean="0">
                <a:latin typeface="Montserrat" panose="02000505000000020004" pitchFamily="2" charset="0"/>
                <a:hlinkClick r:id="rId2"/>
              </a:rPr>
              <a:t>github.com/sma-workshop/python</a:t>
            </a:r>
            <a:r>
              <a:rPr lang="en-ID" sz="1800" dirty="0" smtClean="0">
                <a:latin typeface="Montserrat" panose="02000505000000020004" pitchFamily="2" charset="0"/>
              </a:rPr>
              <a:t> </a:t>
            </a:r>
            <a:endParaRPr lang="en-ID" sz="1800" dirty="0">
              <a:latin typeface="Montserrat" panose="02000505000000020004" pitchFamily="2" charset="0"/>
            </a:endParaRPr>
          </a:p>
        </p:txBody>
      </p:sp>
      <p:sp>
        <p:nvSpPr>
          <p:cNvPr id="8" name="Rectangle 7"/>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pic>
        <p:nvPicPr>
          <p:cNvPr id="12" name="Picture 11">
            <a:extLst>
              <a:ext uri="{FF2B5EF4-FFF2-40B4-BE49-F238E27FC236}">
                <a16:creationId xmlns="" xmlns:a16="http://schemas.microsoft.com/office/drawing/2014/main" id="{040A3F93-2BF7-478C-A759-14E9C3F7E0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537" y="2166574"/>
            <a:ext cx="4687964" cy="1325562"/>
          </a:xfrm>
          <a:prstGeom prst="rect">
            <a:avLst/>
          </a:prstGeom>
        </p:spPr>
      </p:pic>
      <p:pic>
        <p:nvPicPr>
          <p:cNvPr id="13" name="Picture 12">
            <a:extLst>
              <a:ext uri="{FF2B5EF4-FFF2-40B4-BE49-F238E27FC236}">
                <a16:creationId xmlns="" xmlns:a16="http://schemas.microsoft.com/office/drawing/2014/main" id="{9E03AC5F-DF1C-499A-9C8C-6512C11C51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8499" y="1747484"/>
            <a:ext cx="4180629" cy="1847881"/>
          </a:xfrm>
          <a:prstGeom prst="rect">
            <a:avLst/>
          </a:prstGeom>
        </p:spPr>
      </p:pic>
    </p:spTree>
    <p:extLst>
      <p:ext uri="{BB962C8B-B14F-4D97-AF65-F5344CB8AC3E}">
        <p14:creationId xmlns:p14="http://schemas.microsoft.com/office/powerpoint/2010/main" val="29794019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1467617" y="1592995"/>
            <a:ext cx="10515600" cy="888830"/>
          </a:xfrm>
        </p:spPr>
        <p:txBody>
          <a:bodyPr/>
          <a:lstStyle/>
          <a:p>
            <a:r>
              <a:rPr lang="en-US" b="1" dirty="0">
                <a:solidFill>
                  <a:srgbClr val="FFC000"/>
                </a:solidFill>
                <a:latin typeface="Montserrat" panose="02000505000000020004" pitchFamily="2" charset="0"/>
              </a:rPr>
              <a:t>Learning Outline</a:t>
            </a:r>
            <a:endParaRPr lang="en-ID" b="1" dirty="0">
              <a:solidFill>
                <a:srgbClr val="FFC000"/>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1467617" y="2680749"/>
            <a:ext cx="7644618" cy="2746375"/>
          </a:xfrm>
          <a:noFill/>
        </p:spPr>
        <p:txBody>
          <a:bodyPr>
            <a:normAutofit/>
          </a:bodyPr>
          <a:lstStyle/>
          <a:p>
            <a:r>
              <a:rPr lang="en-ID" sz="1800" dirty="0">
                <a:latin typeface="Montserrat" panose="02000505000000020004" pitchFamily="2" charset="0"/>
              </a:rPr>
              <a:t>Handshake with Social Media Data</a:t>
            </a:r>
          </a:p>
          <a:p>
            <a:r>
              <a:rPr lang="en-ID" sz="1800" dirty="0">
                <a:latin typeface="Montserrat" panose="02000505000000020004" pitchFamily="2" charset="0"/>
              </a:rPr>
              <a:t>Collecting Data from Twitter</a:t>
            </a:r>
          </a:p>
          <a:p>
            <a:r>
              <a:rPr lang="en-ID" sz="2400" b="1" dirty="0">
                <a:solidFill>
                  <a:srgbClr val="37A39B"/>
                </a:solidFill>
                <a:latin typeface="Montserrat" panose="02000505000000020004" pitchFamily="2" charset="0"/>
              </a:rPr>
              <a:t>Constructing </a:t>
            </a:r>
            <a:r>
              <a:rPr lang="en-ID" sz="2400" b="1" dirty="0" smtClean="0">
                <a:solidFill>
                  <a:srgbClr val="37A39B"/>
                </a:solidFill>
                <a:latin typeface="Montserrat" panose="02000505000000020004" pitchFamily="2" charset="0"/>
              </a:rPr>
              <a:t>Online </a:t>
            </a:r>
            <a:r>
              <a:rPr lang="en-ID" sz="2400" b="1" dirty="0">
                <a:solidFill>
                  <a:srgbClr val="37A39B"/>
                </a:solidFill>
                <a:latin typeface="Montserrat" panose="02000505000000020004" pitchFamily="2" charset="0"/>
              </a:rPr>
              <a:t>Interaction Graph</a:t>
            </a:r>
            <a:endParaRPr lang="en-ID" sz="1800" b="1" dirty="0">
              <a:solidFill>
                <a:srgbClr val="37A39B"/>
              </a:solidFill>
              <a:latin typeface="Montserrat" panose="02000505000000020004" pitchFamily="2" charset="0"/>
            </a:endParaRPr>
          </a:p>
          <a:p>
            <a:r>
              <a:rPr lang="en-ID" sz="1800" dirty="0">
                <a:latin typeface="Montserrat" panose="02000505000000020004" pitchFamily="2" charset="0"/>
              </a:rPr>
              <a:t>Collecting Data from Social Forum</a:t>
            </a:r>
            <a:endParaRPr lang="en-ID" sz="1400" dirty="0">
              <a:latin typeface="Montserrat" panose="02000505000000020004" pitchFamily="2" charset="0"/>
            </a:endParaRPr>
          </a:p>
          <a:p>
            <a:endParaRPr lang="en-ID" sz="1800" dirty="0">
              <a:latin typeface="Montserrat" panose="02000505000000020004" pitchFamily="2" charset="0"/>
            </a:endParaRPr>
          </a:p>
          <a:p>
            <a:endParaRPr lang="en-ID" sz="1800" dirty="0">
              <a:latin typeface="Montserrat" panose="02000505000000020004" pitchFamily="2" charset="0"/>
            </a:endParaRPr>
          </a:p>
          <a:p>
            <a:endParaRPr lang="en-ID" sz="1800" dirty="0">
              <a:latin typeface="Montserrat" panose="02000505000000020004" pitchFamily="2" charset="0"/>
            </a:endParaRPr>
          </a:p>
        </p:txBody>
      </p:sp>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28651014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5052"/>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altLang="en-US" b="1" dirty="0">
                <a:solidFill>
                  <a:srgbClr val="FFC000"/>
                </a:solidFill>
                <a:latin typeface="Montserrat" panose="02000505000000020004" pitchFamily="2" charset="0"/>
                <a:ea typeface="ＭＳ Ｐゴシック" charset="-128"/>
              </a:rPr>
              <a:t>Build the Dataset</a:t>
            </a:r>
            <a:endParaRPr lang="en-US" b="1" dirty="0">
              <a:solidFill>
                <a:srgbClr val="FFC000"/>
              </a:solidFill>
              <a:latin typeface="Montserrat" panose="02000505000000020004" pitchFamily="2" charset="0"/>
            </a:endParaRPr>
          </a:p>
        </p:txBody>
      </p:sp>
      <p:sp>
        <p:nvSpPr>
          <p:cNvPr id="7" name="Rectangle 6"/>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277624908"/>
              </p:ext>
            </p:extLst>
          </p:nvPr>
        </p:nvGraphicFramePr>
        <p:xfrm>
          <a:off x="3009028" y="1934690"/>
          <a:ext cx="6297810" cy="3751200"/>
        </p:xfrm>
        <a:graphic>
          <a:graphicData uri="http://schemas.openxmlformats.org/drawingml/2006/table">
            <a:tbl>
              <a:tblPr firstRow="1" bandRow="1">
                <a:tableStyleId>{5C22544A-7EE6-4342-B048-85BDC9FD1C3A}</a:tableStyleId>
              </a:tblPr>
              <a:tblGrid>
                <a:gridCol w="3148905">
                  <a:extLst>
                    <a:ext uri="{9D8B030D-6E8A-4147-A177-3AD203B41FA5}">
                      <a16:colId xmlns="" xmlns:a16="http://schemas.microsoft.com/office/drawing/2014/main" val="20000"/>
                    </a:ext>
                  </a:extLst>
                </a:gridCol>
                <a:gridCol w="3148905">
                  <a:extLst>
                    <a:ext uri="{9D8B030D-6E8A-4147-A177-3AD203B41FA5}">
                      <a16:colId xmlns="" xmlns:a16="http://schemas.microsoft.com/office/drawing/2014/main" val="20001"/>
                    </a:ext>
                  </a:extLst>
                </a:gridCol>
              </a:tblGrid>
              <a:tr h="1008000">
                <a:tc>
                  <a:txBody>
                    <a:bodyPr/>
                    <a:lstStyle/>
                    <a:p>
                      <a:pPr algn="ctr"/>
                      <a:r>
                        <a:rPr lang="en-US" sz="1400" dirty="0" err="1" smtClean="0">
                          <a:latin typeface="Montserrat" panose="02000505000000020004" pitchFamily="2" charset="0"/>
                        </a:rPr>
                        <a:t>screen_name</a:t>
                      </a:r>
                      <a:endParaRPr lang="en-US" sz="1400" dirty="0" smtClean="0">
                        <a:latin typeface="Montserrat" panose="02000505000000020004" pitchFamily="2" charset="0"/>
                      </a:endParaRPr>
                    </a:p>
                    <a:p>
                      <a:pPr algn="ctr"/>
                      <a:r>
                        <a:rPr lang="en-US" sz="1400" dirty="0" smtClean="0">
                          <a:latin typeface="Montserrat" panose="02000505000000020004" pitchFamily="2" charset="0"/>
                        </a:rPr>
                        <a:t>=</a:t>
                      </a:r>
                    </a:p>
                    <a:p>
                      <a:pPr algn="ctr"/>
                      <a:r>
                        <a:rPr lang="en-US" sz="1400" dirty="0" smtClean="0">
                          <a:latin typeface="Montserrat" panose="02000505000000020004" pitchFamily="2" charset="0"/>
                        </a:rPr>
                        <a:t>Source</a:t>
                      </a:r>
                      <a:endParaRPr lang="en-US" sz="1400" dirty="0">
                        <a:latin typeface="Montserrat" panose="02000505000000020004" pitchFamily="2" charset="0"/>
                      </a:endParaRPr>
                    </a:p>
                  </a:txBody>
                  <a:tcPr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lnTlToBr w="12700" cmpd="sng">
                      <a:noFill/>
                      <a:prstDash val="solid"/>
                    </a:lnTlToBr>
                    <a:lnBlToTr w="12700" cmpd="sng">
                      <a:noFill/>
                      <a:prstDash val="solid"/>
                    </a:lnBlToTr>
                    <a:solidFill>
                      <a:srgbClr val="37A39B"/>
                    </a:solidFill>
                  </a:tcPr>
                </a:tc>
                <a:tc>
                  <a:txBody>
                    <a:bodyPr/>
                    <a:lstStyle/>
                    <a:p>
                      <a:pPr algn="ctr"/>
                      <a:r>
                        <a:rPr lang="en-US" sz="1400" dirty="0" err="1" smtClean="0">
                          <a:latin typeface="Montserrat" panose="02000505000000020004" pitchFamily="2" charset="0"/>
                        </a:rPr>
                        <a:t>reply_to_screen</a:t>
                      </a:r>
                      <a:endParaRPr lang="en-US" sz="1400" dirty="0" smtClean="0">
                        <a:latin typeface="Montserrat" panose="02000505000000020004" pitchFamily="2" charset="0"/>
                      </a:endParaRPr>
                    </a:p>
                    <a:p>
                      <a:pPr algn="ctr"/>
                      <a:r>
                        <a:rPr lang="en-US" sz="1400" dirty="0" smtClean="0">
                          <a:latin typeface="Montserrat" panose="02000505000000020004" pitchFamily="2" charset="0"/>
                        </a:rPr>
                        <a:t>=</a:t>
                      </a:r>
                    </a:p>
                    <a:p>
                      <a:pPr algn="ctr"/>
                      <a:r>
                        <a:rPr lang="en-US" sz="1400" dirty="0" smtClean="0">
                          <a:latin typeface="Montserrat" panose="02000505000000020004" pitchFamily="2" charset="0"/>
                        </a:rPr>
                        <a:t>Target</a:t>
                      </a:r>
                      <a:endParaRPr lang="en-US" sz="1400" dirty="0">
                        <a:latin typeface="Montserrat" panose="02000505000000020004" pitchFamily="2" charset="0"/>
                      </a:endParaRPr>
                    </a:p>
                  </a:txBody>
                  <a:tcPr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lnTlToBr w="12700" cmpd="sng">
                      <a:noFill/>
                      <a:prstDash val="solid"/>
                    </a:lnTlToBr>
                    <a:lnBlToTr w="12700" cmpd="sng">
                      <a:noFill/>
                      <a:prstDash val="solid"/>
                    </a:lnBlToTr>
                    <a:solidFill>
                      <a:srgbClr val="37A39B"/>
                    </a:solidFill>
                  </a:tcPr>
                </a:tc>
                <a:extLst>
                  <a:ext uri="{0D108BD9-81ED-4DB2-BD59-A6C34878D82A}">
                    <a16:rowId xmlns="" xmlns:a16="http://schemas.microsoft.com/office/drawing/2014/main" val="10000"/>
                  </a:ext>
                </a:extLst>
              </a:tr>
              <a:tr h="548640">
                <a:tc>
                  <a:txBody>
                    <a:bodyPr/>
                    <a:lstStyle/>
                    <a:p>
                      <a:pPr algn="ctr"/>
                      <a:r>
                        <a:rPr lang="en-US" sz="1400" dirty="0">
                          <a:latin typeface="Montserrat" panose="02000505000000020004" pitchFamily="2" charset="0"/>
                        </a:rPr>
                        <a:t>Dian</a:t>
                      </a:r>
                    </a:p>
                  </a:txBody>
                  <a:tcPr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err="1">
                          <a:latin typeface="Montserrat" panose="02000505000000020004" pitchFamily="2" charset="0"/>
                        </a:rPr>
                        <a:t>Rizqy</a:t>
                      </a:r>
                      <a:endParaRPr lang="en-US" sz="1400" dirty="0">
                        <a:latin typeface="Montserrat" panose="02000505000000020004" pitchFamily="2" charset="0"/>
                      </a:endParaRPr>
                    </a:p>
                  </a:txBody>
                  <a:tcPr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548640">
                <a:tc>
                  <a:txBody>
                    <a:bodyPr/>
                    <a:lstStyle/>
                    <a:p>
                      <a:pPr algn="ctr"/>
                      <a:r>
                        <a:rPr lang="en-US" sz="1400" dirty="0" err="1">
                          <a:latin typeface="Montserrat" panose="02000505000000020004" pitchFamily="2" charset="0"/>
                        </a:rPr>
                        <a:t>Dito</a:t>
                      </a:r>
                      <a:endParaRPr lang="en-US" sz="1400" dirty="0">
                        <a:latin typeface="Montserrat" panose="02000505000000020004" pitchFamily="2" charset="0"/>
                      </a:endParaRPr>
                    </a:p>
                  </a:txBody>
                  <a:tcPr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err="1">
                          <a:latin typeface="Montserrat" panose="02000505000000020004" pitchFamily="2" charset="0"/>
                        </a:rPr>
                        <a:t>Rizqy</a:t>
                      </a:r>
                      <a:endParaRPr lang="en-US" sz="1400" dirty="0">
                        <a:latin typeface="Montserrat" panose="02000505000000020004" pitchFamily="2" charset="0"/>
                      </a:endParaRPr>
                    </a:p>
                  </a:txBody>
                  <a:tcPr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2"/>
                  </a:ext>
                </a:extLst>
              </a:tr>
              <a:tr h="548640">
                <a:tc>
                  <a:txBody>
                    <a:bodyPr/>
                    <a:lstStyle/>
                    <a:p>
                      <a:pPr algn="ctr"/>
                      <a:r>
                        <a:rPr lang="en-US" sz="1400" dirty="0" err="1">
                          <a:latin typeface="Montserrat" panose="02000505000000020004" pitchFamily="2" charset="0"/>
                        </a:rPr>
                        <a:t>Dito</a:t>
                      </a:r>
                      <a:endParaRPr lang="en-US" sz="1400" dirty="0">
                        <a:latin typeface="Montserrat" panose="02000505000000020004" pitchFamily="2" charset="0"/>
                      </a:endParaRPr>
                    </a:p>
                  </a:txBody>
                  <a:tcPr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latin typeface="Montserrat" panose="02000505000000020004" pitchFamily="2" charset="0"/>
                        </a:rPr>
                        <a:t>Dian</a:t>
                      </a:r>
                    </a:p>
                  </a:txBody>
                  <a:tcPr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r h="548640">
                <a:tc>
                  <a:txBody>
                    <a:bodyPr/>
                    <a:lstStyle/>
                    <a:p>
                      <a:pPr algn="ctr"/>
                      <a:endParaRPr lang="en-US" sz="1400">
                        <a:latin typeface="Montserrat" panose="02000505000000020004" pitchFamily="2" charset="0"/>
                      </a:endParaRPr>
                    </a:p>
                  </a:txBody>
                  <a:tcPr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400" dirty="0">
                        <a:latin typeface="Montserrat" panose="02000505000000020004" pitchFamily="2" charset="0"/>
                      </a:endParaRPr>
                    </a:p>
                  </a:txBody>
                  <a:tcPr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4"/>
                  </a:ext>
                </a:extLst>
              </a:tr>
              <a:tr h="5486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Montserrat" panose="02000505000000020004" pitchFamily="2" charset="0"/>
                        </a:rPr>
                        <a:t>…</a:t>
                      </a:r>
                    </a:p>
                  </a:txBody>
                  <a:tcPr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Montserrat" panose="02000505000000020004" pitchFamily="2" charset="0"/>
                        </a:rPr>
                        <a:t>…</a:t>
                      </a:r>
                    </a:p>
                  </a:txBody>
                  <a:tcPr anchor="ctr">
                    <a:lnL w="12700" cap="flat" cmpd="sng" algn="ctr">
                      <a:solidFill>
                        <a:srgbClr val="37A39B"/>
                      </a:solidFill>
                      <a:prstDash val="solid"/>
                      <a:round/>
                      <a:headEnd type="none" w="med" len="med"/>
                      <a:tailEnd type="none" w="med" len="med"/>
                    </a:lnL>
                    <a:lnR w="12700" cap="flat" cmpd="sng" algn="ctr">
                      <a:solidFill>
                        <a:srgbClr val="37A39B"/>
                      </a:solidFill>
                      <a:prstDash val="solid"/>
                      <a:round/>
                      <a:headEnd type="none" w="med" len="med"/>
                      <a:tailEnd type="none" w="med" len="med"/>
                    </a:lnR>
                    <a:lnT w="12700" cap="flat" cmpd="sng" algn="ctr">
                      <a:solidFill>
                        <a:srgbClr val="37A39B"/>
                      </a:solidFill>
                      <a:prstDash val="solid"/>
                      <a:round/>
                      <a:headEnd type="none" w="med" len="med"/>
                      <a:tailEnd type="none" w="med" len="med"/>
                    </a:lnT>
                    <a:lnB w="12700" cap="flat" cmpd="sng" algn="ctr">
                      <a:solidFill>
                        <a:srgbClr val="37A39B"/>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3673860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823532" cy="1325563"/>
          </a:xfrm>
        </p:spPr>
        <p:txBody>
          <a:bodyPr>
            <a:normAutofit/>
          </a:bodyPr>
          <a:lstStyle/>
          <a:p>
            <a:r>
              <a:rPr lang="en-US" sz="3200" b="1" dirty="0">
                <a:solidFill>
                  <a:srgbClr val="FFC000"/>
                </a:solidFill>
                <a:latin typeface="Montserrat" panose="02000505000000020004" pitchFamily="2" charset="0"/>
              </a:rPr>
              <a:t>Practice: </a:t>
            </a:r>
            <a:r>
              <a:rPr lang="en-US" sz="3200" b="1" dirty="0" smtClean="0">
                <a:solidFill>
                  <a:srgbClr val="FFC000"/>
                </a:solidFill>
                <a:latin typeface="Montserrat" panose="02000505000000020004" pitchFamily="2" charset="0"/>
              </a:rPr>
              <a:t>Constructing Online Interaction Graph</a:t>
            </a:r>
            <a:endParaRPr lang="en-US" sz="3200" b="1" dirty="0">
              <a:solidFill>
                <a:srgbClr val="FFC000"/>
              </a:solidFill>
              <a:latin typeface="Montserrat" panose="02000505000000020004" pitchFamily="2" charset="0"/>
            </a:endParaRPr>
          </a:p>
        </p:txBody>
      </p:sp>
      <p:sp>
        <p:nvSpPr>
          <p:cNvPr id="3" name="Rectangle 2"/>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5" name="Picture 4"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pic>
        <p:nvPicPr>
          <p:cNvPr id="6" name="Picture 2" descr="Hasil gambar untuk gephi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365" y="2294190"/>
            <a:ext cx="2855639" cy="28556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twit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0289" y="2294189"/>
            <a:ext cx="2881135" cy="2855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742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E699E870-CB73-4493-9DDE-25F0B6CC9015}"/>
              </a:ext>
            </a:extLst>
          </p:cNvPr>
          <p:cNvSpPr>
            <a:spLocks noGrp="1"/>
          </p:cNvSpPr>
          <p:nvPr>
            <p:ph type="title"/>
          </p:nvPr>
        </p:nvSpPr>
        <p:spPr>
          <a:xfrm>
            <a:off x="1467617" y="1592995"/>
            <a:ext cx="10515600" cy="888830"/>
          </a:xfrm>
        </p:spPr>
        <p:txBody>
          <a:bodyPr/>
          <a:lstStyle/>
          <a:p>
            <a:r>
              <a:rPr lang="en-US" b="1" dirty="0">
                <a:solidFill>
                  <a:srgbClr val="FFC000"/>
                </a:solidFill>
                <a:latin typeface="Montserrat" panose="02000505000000020004" pitchFamily="2" charset="0"/>
              </a:rPr>
              <a:t>Learning Outline</a:t>
            </a:r>
            <a:endParaRPr lang="en-ID" b="1" dirty="0">
              <a:solidFill>
                <a:srgbClr val="FFC000"/>
              </a:solidFill>
              <a:latin typeface="Montserrat" panose="02000505000000020004" pitchFamily="2" charset="0"/>
            </a:endParaRPr>
          </a:p>
        </p:txBody>
      </p:sp>
      <p:sp>
        <p:nvSpPr>
          <p:cNvPr id="7" name="Content Placeholder 6">
            <a:extLst>
              <a:ext uri="{FF2B5EF4-FFF2-40B4-BE49-F238E27FC236}">
                <a16:creationId xmlns="" xmlns:a16="http://schemas.microsoft.com/office/drawing/2014/main" id="{0DCB8141-D7EE-4F42-9A99-082DCF2E51E2}"/>
              </a:ext>
            </a:extLst>
          </p:cNvPr>
          <p:cNvSpPr>
            <a:spLocks noGrp="1"/>
          </p:cNvSpPr>
          <p:nvPr>
            <p:ph idx="1"/>
          </p:nvPr>
        </p:nvSpPr>
        <p:spPr>
          <a:xfrm>
            <a:off x="1467617" y="2680749"/>
            <a:ext cx="7644618" cy="2746375"/>
          </a:xfrm>
          <a:noFill/>
        </p:spPr>
        <p:txBody>
          <a:bodyPr>
            <a:normAutofit/>
          </a:bodyPr>
          <a:lstStyle/>
          <a:p>
            <a:r>
              <a:rPr lang="en-ID" sz="1800" dirty="0">
                <a:latin typeface="Montserrat" panose="02000505000000020004" pitchFamily="2" charset="0"/>
              </a:rPr>
              <a:t>Handshake with Social Media Data</a:t>
            </a:r>
          </a:p>
          <a:p>
            <a:r>
              <a:rPr lang="en-ID" sz="1800" dirty="0">
                <a:latin typeface="Montserrat" panose="02000505000000020004" pitchFamily="2" charset="0"/>
              </a:rPr>
              <a:t>Collecting Data from Twitter</a:t>
            </a:r>
          </a:p>
          <a:p>
            <a:r>
              <a:rPr lang="en-ID" sz="1800" dirty="0">
                <a:latin typeface="Montserrat" panose="02000505000000020004" pitchFamily="2" charset="0"/>
              </a:rPr>
              <a:t>Constructing </a:t>
            </a:r>
            <a:r>
              <a:rPr lang="en-ID" sz="1800" dirty="0" smtClean="0">
                <a:latin typeface="Montserrat" panose="02000505000000020004" pitchFamily="2" charset="0"/>
              </a:rPr>
              <a:t>Online Interaction </a:t>
            </a:r>
            <a:r>
              <a:rPr lang="en-ID" sz="1800" dirty="0">
                <a:latin typeface="Montserrat" panose="02000505000000020004" pitchFamily="2" charset="0"/>
              </a:rPr>
              <a:t>Graph</a:t>
            </a:r>
          </a:p>
          <a:p>
            <a:r>
              <a:rPr lang="en-ID" sz="2400" b="1" dirty="0">
                <a:solidFill>
                  <a:srgbClr val="37A39B"/>
                </a:solidFill>
                <a:latin typeface="Montserrat" panose="02000505000000020004" pitchFamily="2" charset="0"/>
              </a:rPr>
              <a:t>Collecting Data from Social Forum</a:t>
            </a:r>
            <a:endParaRPr lang="en-ID" sz="1800" dirty="0">
              <a:latin typeface="Montserrat" panose="02000505000000020004" pitchFamily="2" charset="0"/>
            </a:endParaRPr>
          </a:p>
          <a:p>
            <a:endParaRPr lang="en-ID" sz="1800" dirty="0">
              <a:latin typeface="Montserrat" panose="02000505000000020004" pitchFamily="2" charset="0"/>
            </a:endParaRPr>
          </a:p>
          <a:p>
            <a:endParaRPr lang="en-ID" sz="1800" dirty="0">
              <a:latin typeface="Montserrat" panose="02000505000000020004" pitchFamily="2" charset="0"/>
            </a:endParaRPr>
          </a:p>
          <a:p>
            <a:endParaRPr lang="en-ID" sz="1800" dirty="0">
              <a:latin typeface="Montserrat" panose="02000505000000020004" pitchFamily="2" charset="0"/>
            </a:endParaRPr>
          </a:p>
        </p:txBody>
      </p:sp>
      <p:sp>
        <p:nvSpPr>
          <p:cNvPr id="5" name="Rectangle 4"/>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10" name="Picture 9"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spTree>
    <p:extLst>
      <p:ext uri="{BB962C8B-B14F-4D97-AF65-F5344CB8AC3E}">
        <p14:creationId xmlns:p14="http://schemas.microsoft.com/office/powerpoint/2010/main" val="33199338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 xmlns:a16="http://schemas.microsoft.com/office/drawing/2014/main" id="{1BB968CC-BCB1-427D-AB34-30B8536553D9}"/>
              </a:ext>
            </a:extLst>
          </p:cNvPr>
          <p:cNvSpPr>
            <a:spLocks noGrp="1"/>
          </p:cNvSpPr>
          <p:nvPr>
            <p:ph type="title"/>
          </p:nvPr>
        </p:nvSpPr>
        <p:spPr>
          <a:xfrm>
            <a:off x="838200" y="618343"/>
            <a:ext cx="10515600" cy="1325563"/>
          </a:xfrm>
        </p:spPr>
        <p:txBody>
          <a:bodyPr>
            <a:normAutofit/>
          </a:bodyPr>
          <a:lstStyle/>
          <a:p>
            <a:r>
              <a:rPr lang="en-US" sz="3200" b="1" dirty="0">
                <a:solidFill>
                  <a:srgbClr val="FFC000"/>
                </a:solidFill>
                <a:latin typeface="Montserrat" panose="02000505000000020004" pitchFamily="2" charset="0"/>
              </a:rPr>
              <a:t>Practice: Collecting Review </a:t>
            </a:r>
            <a:r>
              <a:rPr lang="en-US" sz="3200" b="1" dirty="0" smtClean="0">
                <a:solidFill>
                  <a:srgbClr val="FFC000"/>
                </a:solidFill>
                <a:latin typeface="Montserrat" panose="02000505000000020004" pitchFamily="2" charset="0"/>
              </a:rPr>
              <a:t>Data</a:t>
            </a:r>
            <a:endParaRPr lang="en-US" sz="3200" b="1" dirty="0">
              <a:solidFill>
                <a:srgbClr val="FFC000"/>
              </a:solidFill>
              <a:latin typeface="Montserrat" panose="02000505000000020004" pitchFamily="2" charset="0"/>
            </a:endParaRPr>
          </a:p>
        </p:txBody>
      </p:sp>
      <p:sp>
        <p:nvSpPr>
          <p:cNvPr id="4" name="Rectangle 3"/>
          <p:cNvSpPr/>
          <p:nvPr/>
        </p:nvSpPr>
        <p:spPr>
          <a:xfrm>
            <a:off x="9832932" y="6225435"/>
            <a:ext cx="2067882" cy="4960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ableware&#10;&#10;Description automatically generated">
            <a:extLst>
              <a:ext uri="{FF2B5EF4-FFF2-40B4-BE49-F238E27FC236}">
                <a16:creationId xmlns="" xmlns:a16="http://schemas.microsoft.com/office/drawing/2014/main" id="{6CB26A06-491B-425C-B823-46884F8D6C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6423" y="6356350"/>
            <a:ext cx="897268" cy="299983"/>
          </a:xfrm>
          <a:prstGeom prst="rect">
            <a:avLst/>
          </a:prstGeom>
        </p:spPr>
      </p:pic>
      <p:pic>
        <p:nvPicPr>
          <p:cNvPr id="7" name="Picture 6" descr="A close up of a sign&#10;&#10;Description automatically generated">
            <a:extLst>
              <a:ext uri="{FF2B5EF4-FFF2-40B4-BE49-F238E27FC236}">
                <a16:creationId xmlns="" xmlns:a16="http://schemas.microsoft.com/office/drawing/2014/main" id="{B844D210-2937-410E-A962-EC3BDAF5C4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8743" y="6356350"/>
            <a:ext cx="1032071" cy="299983"/>
          </a:xfrm>
          <a:prstGeom prst="rect">
            <a:avLst/>
          </a:prstGeom>
        </p:spPr>
      </p:pic>
      <p:pic>
        <p:nvPicPr>
          <p:cNvPr id="1026" name="Picture 2" descr="Gambar terka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07" y="2470000"/>
            <a:ext cx="9315806" cy="2231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086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2577</TotalTime>
  <Words>4639</Words>
  <Application>Microsoft Office PowerPoint</Application>
  <PresentationFormat>Widescreen</PresentationFormat>
  <Paragraphs>820</Paragraphs>
  <Slides>122</Slides>
  <Notes>10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122</vt:i4>
      </vt:variant>
    </vt:vector>
  </HeadingPairs>
  <TitlesOfParts>
    <vt:vector size="142" baseType="lpstr">
      <vt:lpstr>ＭＳ Ｐゴシック</vt:lpstr>
      <vt:lpstr>SimSun</vt:lpstr>
      <vt:lpstr>SimSun-ExtB</vt:lpstr>
      <vt:lpstr>Arial</vt:lpstr>
      <vt:lpstr>Avenir Next</vt:lpstr>
      <vt:lpstr>Avenir Roman</vt:lpstr>
      <vt:lpstr>Calibri</vt:lpstr>
      <vt:lpstr>Calibri Light</vt:lpstr>
      <vt:lpstr>Cambria Math</vt:lpstr>
      <vt:lpstr>Franklin Gothic Demi</vt:lpstr>
      <vt:lpstr>Gill Sans</vt:lpstr>
      <vt:lpstr>Gill Sans Light</vt:lpstr>
      <vt:lpstr>Gotham Bold</vt:lpstr>
      <vt:lpstr>Helvetica</vt:lpstr>
      <vt:lpstr>Monsterrat</vt:lpstr>
      <vt:lpstr>Montserrat</vt:lpstr>
      <vt:lpstr>open sans</vt:lpstr>
      <vt:lpstr>Times New Roman</vt:lpstr>
      <vt:lpstr>Wingdings</vt:lpstr>
      <vt:lpstr>Office Theme</vt:lpstr>
      <vt:lpstr>PowerPoint Presentation</vt:lpstr>
      <vt:lpstr>Welcome To  Telkom University</vt:lpstr>
      <vt:lpstr>PowerPoint Presentation</vt:lpstr>
      <vt:lpstr>print(“Hello, Rizqy!”)</vt:lpstr>
      <vt:lpstr>print(“Hello, Dian!”)</vt:lpstr>
      <vt:lpstr>print(“Hello, Dhito!”)</vt:lpstr>
      <vt:lpstr>print(“Hello, Maholi!”)</vt:lpstr>
      <vt:lpstr> Enjoy your Workshop!</vt:lpstr>
      <vt:lpstr>PowerPoint Presentation</vt:lpstr>
      <vt:lpstr>Handshake with Social Media Analytic</vt:lpstr>
      <vt:lpstr>Muhammad Rizqy Dwi Putra</vt:lpstr>
      <vt:lpstr>Research And Publication</vt:lpstr>
      <vt:lpstr>PowerPoint Presentation</vt:lpstr>
      <vt:lpstr>Learning Outline</vt:lpstr>
      <vt:lpstr>PowerPoint Presentation</vt:lpstr>
      <vt:lpstr>Learning Outline</vt:lpstr>
      <vt:lpstr>PowerPoint Presentation</vt:lpstr>
      <vt:lpstr>PowerPoint Presentation</vt:lpstr>
      <vt:lpstr>PowerPoint Presentation</vt:lpstr>
      <vt:lpstr>PowerPoint Presentation</vt:lpstr>
      <vt:lpstr>Learning Outline</vt:lpstr>
      <vt:lpstr>PowerPoint Presentation</vt:lpstr>
      <vt:lpstr>Learning Outline</vt:lpstr>
      <vt:lpstr>PowerPoint Presentation</vt:lpstr>
      <vt:lpstr>Learning Outline</vt:lpstr>
      <vt:lpstr>PowerPoint Presentation</vt:lpstr>
      <vt:lpstr>PowerPoint Presentation</vt:lpstr>
      <vt:lpstr>PowerPoint Presentation</vt:lpstr>
      <vt:lpstr>Learning Outline</vt:lpstr>
      <vt:lpstr>PowerPoint Presentation</vt:lpstr>
      <vt:lpstr>Learning Outline</vt:lpstr>
      <vt:lpstr>PowerPoint Presentation</vt:lpstr>
      <vt:lpstr>PowerPoint Presentation</vt:lpstr>
      <vt:lpstr>PowerPoint Presentation</vt:lpstr>
      <vt:lpstr>PowerPoint Presentation</vt:lpstr>
      <vt:lpstr>Say Hai to Social Network Analysis</vt:lpstr>
      <vt:lpstr>Dian Puteri Ramadhani</vt:lpstr>
      <vt:lpstr>Research And Publication</vt:lpstr>
      <vt:lpstr>PowerPoint Presentation</vt:lpstr>
      <vt:lpstr>PowerPoint Presentation</vt:lpstr>
      <vt:lpstr>Learning Outline</vt:lpstr>
      <vt:lpstr>PowerPoint Presentation</vt:lpstr>
      <vt:lpstr>PowerPoint Presentation</vt:lpstr>
      <vt:lpstr>Learning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Outline</vt:lpstr>
      <vt:lpstr>PowerPoint Presentation</vt:lpstr>
      <vt:lpstr>PowerPoint Presentation</vt:lpstr>
      <vt:lpstr>Learning Outline</vt:lpstr>
      <vt:lpstr>Who is Important?</vt:lpstr>
      <vt:lpstr>Degree Centrality</vt:lpstr>
      <vt:lpstr>PowerPoint Presentation</vt:lpstr>
      <vt:lpstr>PowerPoint Presentation</vt:lpstr>
      <vt:lpstr>PowerPoint Presentation</vt:lpstr>
      <vt:lpstr>PowerPoint Presentation</vt:lpstr>
      <vt:lpstr>PowerPoint Presentation</vt:lpstr>
      <vt:lpstr>PowerPoint Presentation</vt:lpstr>
      <vt:lpstr>Learning Outline</vt:lpstr>
      <vt:lpstr>Reciprocity (degree of)</vt:lpstr>
      <vt:lpstr>Reciprocity (degree of)</vt:lpstr>
      <vt:lpstr>Density</vt:lpstr>
      <vt:lpstr>Clustering</vt:lpstr>
      <vt:lpstr>PowerPoint Presentation</vt:lpstr>
      <vt:lpstr>PowerPoint Presentation</vt:lpstr>
      <vt:lpstr>PowerPoint Presentation</vt:lpstr>
      <vt:lpstr>PowerPoint Presentation</vt:lpstr>
      <vt:lpstr>PowerPoint Presentation</vt:lpstr>
      <vt:lpstr>PowerPoint Presentation</vt:lpstr>
      <vt:lpstr>Small Worlds</vt:lpstr>
      <vt:lpstr>Preferential Attachment</vt:lpstr>
      <vt:lpstr>PowerPoint Presentation</vt:lpstr>
      <vt:lpstr>Core-Periphery Structures</vt:lpstr>
      <vt:lpstr>Social Network Characteristic</vt:lpstr>
      <vt:lpstr>Social Network Characteristic: Power Law</vt:lpstr>
      <vt:lpstr>Practice: Constructing Interaction Graph</vt:lpstr>
      <vt:lpstr>Thank You!  It’s time for a break. See you at 10:15</vt:lpstr>
      <vt:lpstr>Collecting Social Media Data</vt:lpstr>
      <vt:lpstr>M. Apriandito Arya Saputra</vt:lpstr>
      <vt:lpstr>Research And Publication</vt:lpstr>
      <vt:lpstr>Learning Outline</vt:lpstr>
      <vt:lpstr>Collecting Data from Social Media</vt:lpstr>
      <vt:lpstr>Ethical issues</vt:lpstr>
      <vt:lpstr>Learning Outline</vt:lpstr>
      <vt:lpstr>Practice: Collecting Twitter Data Using R</vt:lpstr>
      <vt:lpstr>Practice: Collecting Twitter Data Using Python</vt:lpstr>
      <vt:lpstr>Learning Outline</vt:lpstr>
      <vt:lpstr>Build the Dataset</vt:lpstr>
      <vt:lpstr>Practice: Constructing Online Interaction Graph</vt:lpstr>
      <vt:lpstr>Learning Outline</vt:lpstr>
      <vt:lpstr>Practice: Collecting Review Data</vt:lpstr>
      <vt:lpstr>Thank You!  It’s time for a break. See you at 13:00</vt:lpstr>
      <vt:lpstr>Text Mining</vt:lpstr>
      <vt:lpstr>Learning Outline</vt:lpstr>
      <vt:lpstr>PowerPoint Presentation</vt:lpstr>
      <vt:lpstr>Data Mining and Text Mining</vt:lpstr>
      <vt:lpstr>Learning Outline</vt:lpstr>
      <vt:lpstr>PowerPoint Presentation</vt:lpstr>
      <vt:lpstr>PowerPoint Presentation</vt:lpstr>
      <vt:lpstr>Practice: Pre-Processing Text Data Using R</vt:lpstr>
      <vt:lpstr>Learning Outline</vt:lpstr>
      <vt:lpstr>Text Classification</vt:lpstr>
      <vt:lpstr>Create Sentiment Analysis Model</vt:lpstr>
      <vt:lpstr>Practice: Sentiment Analysis Using R</vt:lpstr>
      <vt:lpstr>Practice: Sentiment Analysis Using Python</vt:lpstr>
      <vt:lpstr>Learning Outline</vt:lpstr>
      <vt:lpstr>Topic Modelling</vt:lpstr>
      <vt:lpstr>Practice: LDA Topic Modelling Using Python</vt:lpstr>
      <vt:lpstr>Practice: LDA Topic Modelling Using R</vt:lpstr>
      <vt:lpstr>Learning Outline</vt:lpstr>
      <vt:lpstr>Text Network Analysis</vt:lpstr>
      <vt:lpstr>Practice: Text Network Analysis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 puteri</dc:creator>
  <cp:lastModifiedBy>Dian puteri</cp:lastModifiedBy>
  <cp:revision>113</cp:revision>
  <dcterms:created xsi:type="dcterms:W3CDTF">2019-08-29T02:49:17Z</dcterms:created>
  <dcterms:modified xsi:type="dcterms:W3CDTF">2019-11-22T16:24:07Z</dcterms:modified>
</cp:coreProperties>
</file>